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17BB9-8F10-42E9-8CC0-94536EE6FF60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AF9BB-BFC0-468F-9F25-3204F3D4FA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31232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17BB9-8F10-42E9-8CC0-94536EE6FF60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AF9BB-BFC0-468F-9F25-3204F3D4FA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8705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17BB9-8F10-42E9-8CC0-94536EE6FF60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AF9BB-BFC0-468F-9F25-3204F3D4FA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4392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17BB9-8F10-42E9-8CC0-94536EE6FF60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AF9BB-BFC0-468F-9F25-3204F3D4FA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58119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17BB9-8F10-42E9-8CC0-94536EE6FF60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AF9BB-BFC0-468F-9F25-3204F3D4FA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73493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17BB9-8F10-42E9-8CC0-94536EE6FF60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AF9BB-BFC0-468F-9F25-3204F3D4FA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0774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17BB9-8F10-42E9-8CC0-94536EE6FF60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AF9BB-BFC0-468F-9F25-3204F3D4FA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06868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17BB9-8F10-42E9-8CC0-94536EE6FF60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AF9BB-BFC0-468F-9F25-3204F3D4FA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18679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17BB9-8F10-42E9-8CC0-94536EE6FF60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AF9BB-BFC0-468F-9F25-3204F3D4FA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29364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17BB9-8F10-42E9-8CC0-94536EE6FF60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AF9BB-BFC0-468F-9F25-3204F3D4FA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66980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17BB9-8F10-42E9-8CC0-94536EE6FF60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1AF9BB-BFC0-468F-9F25-3204F3D4FA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5046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417BB9-8F10-42E9-8CC0-94536EE6FF60}" type="datetimeFigureOut">
              <a:rPr lang="cs-CZ" smtClean="0"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1AF9BB-BFC0-468F-9F25-3204F3D4FA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3964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268760"/>
            <a:ext cx="8064896" cy="954107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zateplování staveb – pracovní postup a povrchová úprava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7052854"/>
              </p:ext>
            </p:extLst>
          </p:nvPr>
        </p:nvGraphicFramePr>
        <p:xfrm>
          <a:off x="539552" y="2322305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VY_32_INOVACE_TE_ZP_20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Technologie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Duben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2013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74484816"/>
              </p:ext>
            </p:extLst>
          </p:nvPr>
        </p:nvGraphicFramePr>
        <p:xfrm>
          <a:off x="506521" y="5157192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zednické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technologie zateplování staveb </a:t>
                      </a:r>
                      <a:r>
                        <a:rPr lang="cs-CZ" sz="1200" b="0" i="0" kern="1200" baseline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 povrchových úprav.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6550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Zateplování staveb – pracovní postup a povrchová úprava</a:t>
            </a:r>
            <a:endParaRPr lang="cs-CZ" sz="24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4180713"/>
              </p:ext>
            </p:extLst>
          </p:nvPr>
        </p:nvGraphicFramePr>
        <p:xfrm>
          <a:off x="539552" y="960121"/>
          <a:ext cx="8136904" cy="5457759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8136904"/>
              </a:tblGrid>
              <a:tr h="607677">
                <a:tc>
                  <a:txBody>
                    <a:bodyPr/>
                    <a:lstStyle/>
                    <a:p>
                      <a:r>
                        <a:rPr lang="cs-CZ" sz="2000" kern="1200" dirty="0" smtClean="0">
                          <a:effectLst/>
                        </a:rPr>
                        <a:t>Příprava podkladu</a:t>
                      </a:r>
                      <a:endParaRPr lang="cs-CZ" sz="2000" dirty="0"/>
                    </a:p>
                  </a:txBody>
                  <a:tcPr anchor="ctr"/>
                </a:tc>
              </a:tr>
              <a:tr h="832483">
                <a:tc>
                  <a:txBody>
                    <a:bodyPr/>
                    <a:lstStyle/>
                    <a:p>
                      <a:pPr marL="432000" indent="-360000">
                        <a:spcBef>
                          <a:spcPts val="600"/>
                        </a:spcBef>
                        <a:buFont typeface="Wingdings" pitchFamily="2" charset="2"/>
                        <a:buChar char="q"/>
                      </a:pPr>
                      <a:r>
                        <a:rPr lang="cs-CZ" sz="2000" kern="1200" dirty="0" smtClean="0">
                          <a:effectLst/>
                        </a:rPr>
                        <a:t>Před začátkem zateplování je třeba zjistit kvalitu stávajícího podkladu. Podklad musí být dostatečně nosný, soudržný, suchý </a:t>
                      </a:r>
                      <a:endParaRPr lang="cs-CZ" sz="2000" baseline="0" dirty="0" smtClean="0"/>
                    </a:p>
                  </a:txBody>
                  <a:tcPr anchor="ctr"/>
                </a:tc>
              </a:tr>
              <a:tr h="1197353">
                <a:tc>
                  <a:txBody>
                    <a:bodyPr/>
                    <a:lstStyle/>
                    <a:p>
                      <a:pPr marL="432000" indent="-360000">
                        <a:spcBef>
                          <a:spcPts val="600"/>
                        </a:spcBef>
                        <a:buFont typeface="Wingdings" pitchFamily="2" charset="2"/>
                        <a:buChar char="q"/>
                      </a:pPr>
                      <a:r>
                        <a:rPr lang="cs-CZ" sz="2000" kern="1200" dirty="0" smtClean="0">
                          <a:effectLst/>
                        </a:rPr>
                        <a:t>Nečistoty se odstraní vysokotlakým proudem vody nebo mechanicky (škrábání, osekávání, broušení). Místa s výskytem mechu a řas se očistí drátěným kartáčem Omítka</a:t>
                      </a:r>
                      <a:r>
                        <a:rPr lang="cs-CZ" sz="2000" kern="1200" baseline="0" dirty="0" smtClean="0">
                          <a:effectLst/>
                        </a:rPr>
                        <a:t> se</a:t>
                      </a:r>
                      <a:r>
                        <a:rPr lang="cs-CZ" sz="2000" kern="1200" dirty="0" smtClean="0">
                          <a:effectLst/>
                        </a:rPr>
                        <a:t> zkontroluje poklepem. „Dutý“ zvuk znamená, že vrstva je oddělená od podkladu a omítku je nutné odstranit.</a:t>
                      </a:r>
                    </a:p>
                  </a:txBody>
                  <a:tcPr anchor="ctr"/>
                </a:tc>
              </a:tr>
              <a:tr h="777592">
                <a:tc>
                  <a:txBody>
                    <a:bodyPr/>
                    <a:lstStyle/>
                    <a:p>
                      <a:pPr marL="432000" marR="0" indent="-3600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itchFamily="2" charset="2"/>
                        <a:buChar char="q"/>
                        <a:tabLst/>
                        <a:defRPr/>
                      </a:pPr>
                      <a:r>
                        <a:rPr lang="cs-CZ" sz="2000" kern="1200" dirty="0" smtClean="0">
                          <a:effectLst/>
                        </a:rPr>
                        <a:t>Podklady s vysokou nasákavostí, např. zdivo z pórobetonových tvárnic, se musí </a:t>
                      </a:r>
                      <a:r>
                        <a:rPr lang="cs-CZ" sz="2000" kern="1200" dirty="0" err="1" smtClean="0">
                          <a:effectLst/>
                        </a:rPr>
                        <a:t>napenetrovat</a:t>
                      </a:r>
                      <a:r>
                        <a:rPr lang="cs-CZ" sz="2000" kern="1200" dirty="0" smtClean="0">
                          <a:effectLst/>
                        </a:rPr>
                        <a:t>. Malta nebude vysychat příliš rychle.</a:t>
                      </a:r>
                      <a:endParaRPr lang="cs-CZ" sz="2000" dirty="0"/>
                    </a:p>
                  </a:txBody>
                  <a:tcPr anchor="ctr"/>
                </a:tc>
              </a:tr>
              <a:tr h="1388759">
                <a:tc>
                  <a:txBody>
                    <a:bodyPr/>
                    <a:lstStyle/>
                    <a:p>
                      <a:pPr marL="432000" marR="0" indent="-3600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itchFamily="2" charset="2"/>
                        <a:buChar char="q"/>
                        <a:tabLst/>
                        <a:defRPr/>
                      </a:pPr>
                      <a:r>
                        <a:rPr lang="cs-CZ" sz="2000" kern="1200" dirty="0" smtClean="0">
                          <a:effectLst/>
                        </a:rPr>
                        <a:t>Nerovnosti v podkladu do 1 cm je možné vyrovnat lepicí maltou. Větší nerovnosti do 2 cm</a:t>
                      </a:r>
                      <a:r>
                        <a:rPr lang="cs-CZ" sz="2000" kern="1200" baseline="0" dirty="0" smtClean="0">
                          <a:effectLst/>
                        </a:rPr>
                        <a:t> se</a:t>
                      </a:r>
                      <a:r>
                        <a:rPr lang="cs-CZ" sz="2000" kern="1200" dirty="0" smtClean="0">
                          <a:effectLst/>
                        </a:rPr>
                        <a:t> vyrovná vyrovnávací maltou</a:t>
                      </a:r>
                      <a:r>
                        <a:rPr lang="cs-CZ" sz="2000" kern="1200" baseline="0" dirty="0" smtClean="0">
                          <a:effectLst/>
                        </a:rPr>
                        <a:t> nebo</a:t>
                      </a:r>
                      <a:r>
                        <a:rPr lang="cs-CZ" sz="2000" kern="1200" dirty="0" smtClean="0">
                          <a:effectLst/>
                        </a:rPr>
                        <a:t> obrousí. Nerovnosti větší než 2 cm se vyrovnání  izolačními deskami o různé tloušťce</a:t>
                      </a:r>
                    </a:p>
                  </a:txBody>
                  <a:tcPr anchor="ctr"/>
                </a:tc>
              </a:tr>
              <a:tr h="540608">
                <a:tc>
                  <a:txBody>
                    <a:bodyPr/>
                    <a:lstStyle/>
                    <a:p>
                      <a:pPr marL="432000" marR="0" indent="-3600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itchFamily="2" charset="2"/>
                        <a:buChar char="q"/>
                        <a:tabLst/>
                        <a:defRPr/>
                      </a:pPr>
                      <a:r>
                        <a:rPr lang="cs-CZ" sz="2000" kern="1200" dirty="0" smtClean="0">
                          <a:effectLst/>
                        </a:rPr>
                        <a:t>Upevňování soklových profilů</a:t>
                      </a: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73461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Zateplování staveb – pracovní postup a povrchová úprava</a:t>
            </a:r>
            <a:endParaRPr lang="cs-CZ" sz="24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 descr="C:\Users\1\Desktop\DUM obrázky\2013-09-16\SAM_0639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54" r="15079"/>
          <a:stretch/>
        </p:blipFill>
        <p:spPr bwMode="auto">
          <a:xfrm>
            <a:off x="539552" y="1196752"/>
            <a:ext cx="8136904" cy="539561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7191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Zateplování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staveb – pracovní postup a povrchová úprava</a:t>
            </a:r>
            <a:r>
              <a:rPr lang="cs-CZ" sz="18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endParaRPr lang="cs-CZ" sz="1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54547141"/>
              </p:ext>
            </p:extLst>
          </p:nvPr>
        </p:nvGraphicFramePr>
        <p:xfrm>
          <a:off x="539552" y="1196752"/>
          <a:ext cx="8064896" cy="4390216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8064896"/>
              </a:tblGrid>
              <a:tr h="598852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Aplikace izolační desek:</a:t>
                      </a:r>
                      <a:endParaRPr lang="cs-CZ" sz="2000" dirty="0"/>
                    </a:p>
                  </a:txBody>
                  <a:tcPr anchor="ctr"/>
                </a:tc>
              </a:tr>
              <a:tr h="1057332">
                <a:tc>
                  <a:txBody>
                    <a:bodyPr/>
                    <a:lstStyle/>
                    <a:p>
                      <a:pPr marL="432000" indent="-360000">
                        <a:spcBef>
                          <a:spcPts val="600"/>
                        </a:spcBef>
                        <a:buFont typeface="Wingdings" pitchFamily="2" charset="2"/>
                        <a:buChar char="q"/>
                      </a:pPr>
                      <a:r>
                        <a:rPr lang="cs-CZ" sz="2000" kern="1200" dirty="0" smtClean="0">
                          <a:effectLst/>
                        </a:rPr>
                        <a:t>Lepicí malta se nanáší zednickou lžící po obvodu desky v pásech o šířce 3 – 4 cm a několika bodech o průměru cca 8 cm. Lze také  použít hladítko s velikostí zubů 10 – 12 mm.</a:t>
                      </a:r>
                      <a:endParaRPr lang="cs-CZ" sz="2000" baseline="0" dirty="0" smtClean="0"/>
                    </a:p>
                  </a:txBody>
                  <a:tcPr anchor="ctr"/>
                </a:tc>
              </a:tr>
              <a:tr h="864096">
                <a:tc>
                  <a:txBody>
                    <a:bodyPr/>
                    <a:lstStyle/>
                    <a:p>
                      <a:pPr marL="357750" indent="-285750">
                        <a:spcBef>
                          <a:spcPts val="600"/>
                        </a:spcBef>
                        <a:buFont typeface="Wingdings" pitchFamily="2" charset="2"/>
                        <a:buChar char="q"/>
                      </a:pPr>
                      <a:r>
                        <a:rPr lang="cs-CZ" sz="2000" kern="1200" dirty="0" smtClean="0">
                          <a:effectLst/>
                        </a:rPr>
                        <a:t>Po nanesení lepicí malty  se izolační deska</a:t>
                      </a:r>
                      <a:r>
                        <a:rPr lang="cs-CZ" sz="2000" kern="1200" baseline="0" dirty="0" smtClean="0">
                          <a:effectLst/>
                        </a:rPr>
                        <a:t> přiloží</a:t>
                      </a:r>
                      <a:r>
                        <a:rPr lang="cs-CZ" sz="2000" kern="1200" dirty="0" smtClean="0">
                          <a:effectLst/>
                        </a:rPr>
                        <a:t> a přitlačí.</a:t>
                      </a:r>
                      <a:r>
                        <a:rPr lang="cs-CZ" sz="2000" kern="1200" baseline="0" dirty="0" smtClean="0">
                          <a:effectLst/>
                        </a:rPr>
                        <a:t> </a:t>
                      </a:r>
                      <a:r>
                        <a:rPr lang="cs-CZ" sz="2000" kern="1200" dirty="0" smtClean="0">
                          <a:effectLst/>
                        </a:rPr>
                        <a:t> Desky se lepí odspodu  jedna vedle druhé. Vazbu je třeba dodržet také na rozích budovy. </a:t>
                      </a:r>
                      <a:endParaRPr lang="cs-CZ" sz="2000" dirty="0" smtClean="0"/>
                    </a:p>
                  </a:txBody>
                  <a:tcPr anchor="ctr"/>
                </a:tc>
              </a:tr>
              <a:tr h="864096">
                <a:tc>
                  <a:txBody>
                    <a:bodyPr/>
                    <a:lstStyle/>
                    <a:p>
                      <a:pPr marL="357750" indent="-285750">
                        <a:spcBef>
                          <a:spcPts val="600"/>
                        </a:spcBef>
                        <a:buFont typeface="Wingdings" pitchFamily="2" charset="2"/>
                        <a:buChar char="q"/>
                      </a:pPr>
                      <a:r>
                        <a:rPr lang="cs-CZ" sz="20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Spára nesmí probíhat v rozích oken nebo jiných otvorů ve fasádě. Ostění</a:t>
                      </a:r>
                      <a:r>
                        <a:rPr lang="cs-CZ" sz="20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se musí také izolovat.</a:t>
                      </a:r>
                      <a:r>
                        <a:rPr lang="cs-CZ" sz="20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Je vhodné odstranit stávající omítku z ostění. </a:t>
                      </a:r>
                      <a:endParaRPr lang="cs-CZ" sz="2000" dirty="0" smtClean="0"/>
                    </a:p>
                  </a:txBody>
                  <a:tcPr anchor="ctr"/>
                </a:tc>
              </a:tr>
              <a:tr h="864096">
                <a:tc>
                  <a:txBody>
                    <a:bodyPr/>
                    <a:lstStyle/>
                    <a:p>
                      <a:pPr marL="357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itchFamily="2" charset="2"/>
                        <a:buChar char="q"/>
                        <a:tabLst/>
                        <a:defRPr/>
                      </a:pPr>
                      <a:r>
                        <a:rPr lang="cs-CZ" sz="20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Polystyrenové desky se kotví hmoždinkami s trny z umělé hmoty  nebo hmoždinkami s kovovými trny</a:t>
                      </a:r>
                      <a:r>
                        <a:rPr lang="cs-CZ" sz="20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</a:t>
                      </a:r>
                      <a:r>
                        <a:rPr lang="cs-CZ" sz="20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 počtu minimálně 4 ks/m².</a:t>
                      </a:r>
                      <a:endParaRPr lang="cs-CZ" sz="2000" dirty="0" smtClean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88825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Zateplování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staveb – pracovní postup a povrchová úprava</a:t>
            </a:r>
            <a:r>
              <a:rPr lang="cs-CZ" sz="18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endParaRPr lang="cs-CZ" sz="1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 descr="C:\Users\1\Desktop\DUM obrázky\2013-09-15\SAM_06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056" y="1052736"/>
            <a:ext cx="8172400" cy="5643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8271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Zateplování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staveb – pracovní postup a povrchová úprava</a:t>
            </a:r>
            <a:endParaRPr lang="cs-CZ" sz="1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7663726"/>
              </p:ext>
            </p:extLst>
          </p:nvPr>
        </p:nvGraphicFramePr>
        <p:xfrm>
          <a:off x="539552" y="1100690"/>
          <a:ext cx="8136904" cy="556867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8136904"/>
              </a:tblGrid>
              <a:tr h="598852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Aplikace výztužné vrstvy:</a:t>
                      </a:r>
                      <a:endParaRPr lang="cs-CZ" sz="2000" dirty="0"/>
                    </a:p>
                  </a:txBody>
                  <a:tcPr anchor="ctr"/>
                </a:tc>
              </a:tr>
              <a:tr h="817331">
                <a:tc>
                  <a:txBody>
                    <a:bodyPr/>
                    <a:lstStyle/>
                    <a:p>
                      <a:pPr marL="432000" indent="-360000">
                        <a:spcBef>
                          <a:spcPts val="600"/>
                        </a:spcBef>
                        <a:buFont typeface="Wingdings" pitchFamily="2" charset="2"/>
                        <a:buChar char="q"/>
                      </a:pPr>
                      <a:r>
                        <a:rPr lang="cs-CZ" sz="2000" kern="1200" dirty="0" smtClean="0">
                          <a:effectLst/>
                        </a:rPr>
                        <a:t>Montáž okenních připojovacích lišt. </a:t>
                      </a:r>
                      <a:r>
                        <a:rPr lang="cs-CZ" sz="20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Lišty jsou k okenním rámům připevněny samolepicími pěnovými páskami</a:t>
                      </a:r>
                      <a:endParaRPr lang="cs-CZ" sz="2000" baseline="0" dirty="0" smtClean="0"/>
                    </a:p>
                  </a:txBody>
                  <a:tcPr anchor="ctr"/>
                </a:tc>
              </a:tr>
              <a:tr h="864096">
                <a:tc>
                  <a:txBody>
                    <a:bodyPr/>
                    <a:lstStyle/>
                    <a:p>
                      <a:pPr marL="357750" indent="-285750">
                        <a:spcBef>
                          <a:spcPts val="600"/>
                        </a:spcBef>
                        <a:buFont typeface="Wingdings" pitchFamily="2" charset="2"/>
                        <a:buChar char="q"/>
                      </a:pPr>
                      <a:r>
                        <a:rPr lang="cs-CZ" sz="20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Na</a:t>
                      </a:r>
                      <a:r>
                        <a:rPr lang="cs-CZ" sz="20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r</a:t>
                      </a:r>
                      <a:r>
                        <a:rPr lang="cs-CZ" sz="20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ohy budov, okenních a dveřních rámů se aplikují rohové lišty z PVC, hliníku nebo nerezavějící oceli.</a:t>
                      </a:r>
                      <a:r>
                        <a:rPr lang="cs-CZ" sz="20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20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Lišty se upevňují  maltou. Nejjednodušší je použít rohové lišty s integrovanou síťovinou.</a:t>
                      </a:r>
                      <a:endParaRPr lang="cs-CZ" sz="2000" dirty="0" smtClean="0"/>
                    </a:p>
                  </a:txBody>
                  <a:tcPr anchor="ctr"/>
                </a:tc>
              </a:tr>
              <a:tr h="864096">
                <a:tc>
                  <a:txBody>
                    <a:bodyPr/>
                    <a:lstStyle/>
                    <a:p>
                      <a:pPr marL="357750" indent="-285750">
                        <a:spcBef>
                          <a:spcPts val="600"/>
                        </a:spcBef>
                        <a:buFont typeface="Wingdings" pitchFamily="2" charset="2"/>
                        <a:buChar char="q"/>
                      </a:pPr>
                      <a:r>
                        <a:rPr lang="cs-CZ" sz="20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Rovnoměrné nanesení malty dlouhým nerezovým hladítkem od horní části budovy, ve svislých pásech o šířce asi 1,1 m.</a:t>
                      </a:r>
                      <a:endParaRPr lang="cs-CZ" sz="2000" dirty="0" smtClean="0"/>
                    </a:p>
                  </a:txBody>
                  <a:tcPr anchor="ctr"/>
                </a:tc>
              </a:tr>
              <a:tr h="650344">
                <a:tc>
                  <a:txBody>
                    <a:bodyPr/>
                    <a:lstStyle/>
                    <a:p>
                      <a:pPr marL="357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itchFamily="2" charset="2"/>
                        <a:buChar char="q"/>
                        <a:tabLst/>
                        <a:defRPr/>
                      </a:pPr>
                      <a:r>
                        <a:rPr lang="cs-CZ" sz="20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Nastříhaná</a:t>
                      </a:r>
                      <a:r>
                        <a:rPr lang="cs-CZ" sz="20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20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síťovina</a:t>
                      </a:r>
                      <a:r>
                        <a:rPr lang="cs-CZ" sz="20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se</a:t>
                      </a:r>
                      <a:r>
                        <a:rPr lang="cs-CZ" sz="20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pokládá na čerstvou maltu a přitlačuje pomocí nerezového hladítka. Přesahy sousedních pásů síťoviny by měly být 10 cm.</a:t>
                      </a:r>
                      <a:endParaRPr lang="cs-CZ" sz="2000" dirty="0" smtClean="0"/>
                    </a:p>
                  </a:txBody>
                  <a:tcPr anchor="ctr"/>
                </a:tc>
              </a:tr>
              <a:tr h="650344">
                <a:tc>
                  <a:txBody>
                    <a:bodyPr/>
                    <a:lstStyle/>
                    <a:p>
                      <a:pPr marL="357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itchFamily="2" charset="2"/>
                        <a:buChar char="q"/>
                        <a:tabLst/>
                        <a:defRPr/>
                      </a:pPr>
                      <a:r>
                        <a:rPr lang="cs-CZ" sz="20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 upevnění síťoviny je zapotřebí použití mechanických kotev s kovovými trny</a:t>
                      </a:r>
                      <a:endParaRPr lang="cs-CZ" sz="2000" dirty="0" smtClean="0"/>
                    </a:p>
                  </a:txBody>
                  <a:tcPr anchor="ctr"/>
                </a:tc>
              </a:tr>
              <a:tr h="575671">
                <a:tc>
                  <a:txBody>
                    <a:bodyPr/>
                    <a:lstStyle/>
                    <a:p>
                      <a:pPr marL="357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itchFamily="2" charset="2"/>
                        <a:buChar char="q"/>
                        <a:tabLst/>
                        <a:defRPr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r>
                        <a:rPr lang="cs-CZ" sz="20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Na síťovinu se nanese vrstva malty a zarovná nerezovým hladítkem.</a:t>
                      </a:r>
                      <a:endParaRPr lang="cs-CZ" sz="2000" dirty="0" smtClean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44848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Zateplování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staveb – pracovní postup a povrchová úprava</a:t>
            </a:r>
            <a:endParaRPr lang="cs-CZ" sz="1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0" name="Picture 2" descr="C:\Users\1\Desktop\DUM obrázky\2013-09-15\SAM_060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056" y="1052736"/>
            <a:ext cx="8172400" cy="569725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4689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Zateplování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staveb – pracovní postup a povrchová úprava</a:t>
            </a:r>
            <a:endParaRPr lang="cs-CZ" sz="1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5756555"/>
              </p:ext>
            </p:extLst>
          </p:nvPr>
        </p:nvGraphicFramePr>
        <p:xfrm>
          <a:off x="539552" y="1218457"/>
          <a:ext cx="3600400" cy="5231812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3600400"/>
              </a:tblGrid>
              <a:tr h="598852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Aplikace omítky:</a:t>
                      </a:r>
                      <a:endParaRPr lang="cs-CZ" sz="2000" dirty="0"/>
                    </a:p>
                  </a:txBody>
                  <a:tcPr anchor="ctr"/>
                </a:tc>
              </a:tr>
              <a:tr h="817331">
                <a:tc>
                  <a:txBody>
                    <a:bodyPr/>
                    <a:lstStyle/>
                    <a:p>
                      <a:pPr marL="432000" indent="-360000">
                        <a:spcBef>
                          <a:spcPts val="600"/>
                        </a:spcBef>
                        <a:buFont typeface="Wingdings" pitchFamily="2" charset="2"/>
                        <a:buChar char="q"/>
                      </a:pPr>
                      <a:r>
                        <a:rPr lang="cs-CZ" sz="20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suchá omítková směs se připravuje až na místě provádění zateplovacích prací</a:t>
                      </a:r>
                      <a:endParaRPr lang="cs-CZ" sz="2000" baseline="0" dirty="0" smtClean="0"/>
                    </a:p>
                  </a:txBody>
                  <a:tcPr anchor="ctr"/>
                </a:tc>
              </a:tr>
              <a:tr h="506328">
                <a:tc>
                  <a:txBody>
                    <a:bodyPr/>
                    <a:lstStyle/>
                    <a:p>
                      <a:pPr marL="357750" indent="-285750">
                        <a:spcBef>
                          <a:spcPts val="600"/>
                        </a:spcBef>
                        <a:buFont typeface="Wingdings" pitchFamily="2" charset="2"/>
                        <a:buChar char="q"/>
                      </a:pPr>
                      <a:r>
                        <a:rPr lang="cs-CZ" sz="20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omítka</a:t>
                      </a:r>
                      <a:r>
                        <a:rPr lang="cs-CZ" sz="20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se</a:t>
                      </a:r>
                      <a:r>
                        <a:rPr lang="cs-CZ" sz="20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nanáší rovnoměrně na podklad pomocí nerezového hladítka</a:t>
                      </a:r>
                      <a:endParaRPr lang="cs-CZ" sz="2000" dirty="0" smtClean="0"/>
                    </a:p>
                  </a:txBody>
                  <a:tcPr anchor="ctr"/>
                </a:tc>
              </a:tr>
              <a:tr h="792088">
                <a:tc>
                  <a:txBody>
                    <a:bodyPr/>
                    <a:lstStyle/>
                    <a:p>
                      <a:pPr marL="357750" indent="-285750">
                        <a:spcBef>
                          <a:spcPts val="600"/>
                        </a:spcBef>
                        <a:buFont typeface="Wingdings" pitchFamily="2" charset="2"/>
                        <a:buChar char="q"/>
                      </a:pPr>
                      <a:r>
                        <a:rPr lang="cs-CZ" sz="20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Když</a:t>
                      </a:r>
                      <a:r>
                        <a:rPr lang="cs-CZ" sz="20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</a:t>
                      </a:r>
                      <a:r>
                        <a:rPr lang="cs-CZ" sz="20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 omítka nelepí na nářadí, lze vytvořit požadovanou strukturu za pomocí umělohmotného hladítka .</a:t>
                      </a:r>
                      <a:endParaRPr lang="cs-CZ" sz="2000" dirty="0" smtClean="0"/>
                    </a:p>
                  </a:txBody>
                  <a:tcPr anchor="ctr"/>
                </a:tc>
              </a:tr>
              <a:tr h="504056">
                <a:tc>
                  <a:txBody>
                    <a:bodyPr/>
                    <a:lstStyle/>
                    <a:p>
                      <a:pPr marL="357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itchFamily="2" charset="2"/>
                        <a:buChar char="q"/>
                        <a:tabLst/>
                        <a:defRPr/>
                      </a:pPr>
                      <a:r>
                        <a:rPr lang="cs-CZ" sz="20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Soklové části budovy, lze opatřit mozaikovou omítkou</a:t>
                      </a:r>
                      <a:r>
                        <a:rPr lang="cs-CZ" sz="2000" kern="1200" dirty="0" smtClean="0">
                          <a:effectLst/>
                        </a:rPr>
                        <a:t>.</a:t>
                      </a:r>
                      <a:endParaRPr lang="cs-CZ" sz="2000" dirty="0" smtClean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074" name="Picture 2" descr="C:\Users\1\Desktop\DUM obrázky\2013-09-15\SAM_0474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190"/>
          <a:stretch/>
        </p:blipFill>
        <p:spPr bwMode="auto">
          <a:xfrm>
            <a:off x="4392488" y="1196752"/>
            <a:ext cx="4283968" cy="532859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0048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"/>
          <p:cNvSpPr txBox="1">
            <a:spLocks/>
          </p:cNvSpPr>
          <p:nvPr/>
        </p:nvSpPr>
        <p:spPr>
          <a:xfrm>
            <a:off x="457200" y="346646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Zateplování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staveb – pracovní postup a povrchová úprava</a:t>
            </a:r>
            <a:endParaRPr lang="cs-CZ" sz="1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80422" y="5268397"/>
            <a:ext cx="8254923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chemeClr val="tx1"/>
                </a:solidFill>
              </a:rPr>
              <a:t>Použité zdroje:  vlastní</a:t>
            </a:r>
            <a:endParaRPr lang="cs-CZ" b="1" dirty="0">
              <a:solidFill>
                <a:schemeClr val="tx1"/>
              </a:solidFill>
            </a:endParaRPr>
          </a:p>
        </p:txBody>
      </p:sp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7746585"/>
              </p:ext>
            </p:extLst>
          </p:nvPr>
        </p:nvGraphicFramePr>
        <p:xfrm>
          <a:off x="467544" y="1196752"/>
          <a:ext cx="8280920" cy="2184204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140460"/>
                <a:gridCol w="4140460"/>
              </a:tblGrid>
              <a:tr h="4719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Zodpovězte následující otázky: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Odpovědi: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848112">
                <a:tc>
                  <a:txBody>
                    <a:bodyPr/>
                    <a:lstStyle/>
                    <a:p>
                      <a:pPr marL="342900" indent="-342900">
                        <a:buFontTx/>
                        <a:buAutoNum type="arabicParenR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 se vyrovnávají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nerovnosti větší než 2 cm</a:t>
                      </a: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?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864096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2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Jakým počtem hmoždinek se kotví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p</a:t>
                      </a: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olystyrenová deska?</a:t>
                      </a:r>
                      <a:endParaRPr lang="cs-CZ" baseline="0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15" name="TextovéPole 14"/>
          <p:cNvSpPr txBox="1"/>
          <p:nvPr/>
        </p:nvSpPr>
        <p:spPr>
          <a:xfrm>
            <a:off x="4765622" y="2492896"/>
            <a:ext cx="3898776" cy="792088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r>
              <a:rPr lang="cs-CZ" dirty="0">
                <a:solidFill>
                  <a:schemeClr val="dk1"/>
                </a:solidFill>
              </a:rPr>
              <a:t>minimálně 4 ks/m²</a:t>
            </a:r>
            <a:endParaRPr lang="cs-CZ" dirty="0" smtClean="0"/>
          </a:p>
        </p:txBody>
      </p:sp>
      <p:sp>
        <p:nvSpPr>
          <p:cNvPr id="17" name="TextovéPole 16"/>
          <p:cNvSpPr txBox="1"/>
          <p:nvPr/>
        </p:nvSpPr>
        <p:spPr>
          <a:xfrm>
            <a:off x="4788024" y="1700808"/>
            <a:ext cx="3898776" cy="792088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marL="72000">
              <a:spcBef>
                <a:spcPts val="600"/>
              </a:spcBef>
              <a:defRPr/>
            </a:pPr>
            <a:r>
              <a:rPr lang="cs-CZ" dirty="0"/>
              <a:t>izolačními deskami o různé tloušťce</a:t>
            </a:r>
          </a:p>
        </p:txBody>
      </p:sp>
    </p:spTree>
    <p:extLst>
      <p:ext uri="{BB962C8B-B14F-4D97-AF65-F5344CB8AC3E}">
        <p14:creationId xmlns:p14="http://schemas.microsoft.com/office/powerpoint/2010/main" val="3839061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7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185</TotalTime>
  <Words>299</Words>
  <Application>Microsoft Office PowerPoint</Application>
  <PresentationFormat>Předvádění na obrazovce (4:3)</PresentationFormat>
  <Paragraphs>56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Zateplování staveb – pracovní postup a povrchová úprava</vt:lpstr>
      <vt:lpstr>Zateplování staveb – pracovní postup a povrchová úprava</vt:lpstr>
      <vt:lpstr>Zateplování staveb – pracovní postup a povrchová úprava </vt:lpstr>
      <vt:lpstr>Zateplování staveb – pracovní postup a povrchová úprava </vt:lpstr>
      <vt:lpstr>Zateplování staveb – pracovní postup a povrchová úprava</vt:lpstr>
      <vt:lpstr>Zateplování staveb – pracovní postup a povrchová úprava</vt:lpstr>
      <vt:lpstr>Zateplování staveb – pracovní postup a povrchová úprava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2013-04-16T13:14:53Z</dcterms:created>
  <dcterms:modified xsi:type="dcterms:W3CDTF">2013-04-16T16:20:32Z</dcterms:modified>
</cp:coreProperties>
</file>