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008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1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413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162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294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549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949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362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16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20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646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FB55E-00CC-43D7-B1A5-7519BAB52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1EB471-0EC1-43FE-ABA2-6D19A12632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5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Ochrana proti škůdcům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77648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VY_32_INOVACE_PB_ZP_04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</a:t>
                      </a:r>
                      <a:r>
                        <a:rPr lang="cs-CZ" smtClean="0"/>
                        <a:t>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–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963850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ochrany stropů proti škůdcům.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060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36274" y="1124744"/>
            <a:ext cx="7624157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Mezi biotické škůdce patří </a:t>
            </a:r>
            <a:r>
              <a:rPr lang="cs-CZ" b="1" dirty="0" smtClean="0"/>
              <a:t>dřevokazný hmyz </a:t>
            </a:r>
            <a:r>
              <a:rPr lang="cs-CZ" dirty="0" smtClean="0"/>
              <a:t>a </a:t>
            </a:r>
            <a:r>
              <a:rPr lang="cs-CZ" b="1" dirty="0" smtClean="0"/>
              <a:t>dřevokazné houby.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64866" y="1709237"/>
            <a:ext cx="7624157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i="1" u="sng" dirty="0" smtClean="0"/>
              <a:t>Dřevokazný hmyz </a:t>
            </a:r>
            <a:r>
              <a:rPr lang="cs-CZ" dirty="0" smtClean="0"/>
              <a:t>– hmyz klade vajíčka na povrch dřeva, jeho larvy vyhlodávají dřevo pod povrchem a uvnitř. Larvy brouků si vytvářejí chodby (kaverny) pod povrchem dřeva. Při velkém napadení se tyto chodby spojují a tím dřevo nenávratně znehodnocují. Po zakuklení larev a následném výletu brouků jsou výletové otvory důkazem aktivního napadení dřeva. Napaden dřevo ztrácí pevnost.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950336"/>
              </p:ext>
            </p:extLst>
          </p:nvPr>
        </p:nvGraphicFramePr>
        <p:xfrm>
          <a:off x="899592" y="3645024"/>
          <a:ext cx="3068950" cy="29667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689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Dřevokazný hmyz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Housenky</a:t>
                      </a:r>
                      <a:r>
                        <a:rPr lang="cs-CZ" b="0" baseline="0" dirty="0" smtClean="0"/>
                        <a:t>  bekyně sosnové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Kůrovec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Lýkožrout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Červotoč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Mravenci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Pilořitky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   Tesařík</a:t>
                      </a:r>
                      <a:r>
                        <a:rPr lang="cs-CZ" baseline="0" dirty="0" smtClean="0"/>
                        <a:t> krovový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záloha note 3\DUM obrázky\2012-12-11\0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3645024"/>
            <a:ext cx="4392487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01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417171" y="1124744"/>
            <a:ext cx="25200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Tesařík krovový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292080" y="1134754"/>
            <a:ext cx="25200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Červotoči 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306823" y="3933056"/>
            <a:ext cx="25200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Mravenci 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426014" y="3933056"/>
            <a:ext cx="25200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Kůrovec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841" y="1570469"/>
            <a:ext cx="3158346" cy="193053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558854"/>
            <a:ext cx="2549486" cy="16593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099" y="4318720"/>
            <a:ext cx="2397829" cy="184658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78905" y="3283967"/>
            <a:ext cx="3921087" cy="57708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pl-PL" sz="1050" dirty="0">
                <a:solidFill>
                  <a:prstClr val="black"/>
                </a:solidFill>
              </a:rPr>
              <a:t>SIGA. </a:t>
            </a:r>
            <a:r>
              <a:rPr lang="pl-PL" sz="1050" i="1" dirty="0">
                <a:solidFill>
                  <a:prstClr val="black"/>
                </a:solidFill>
              </a:rPr>
              <a:t>www.wikipedia.cz</a:t>
            </a:r>
            <a:r>
              <a:rPr lang="pl-PL" sz="1050" dirty="0">
                <a:solidFill>
                  <a:prstClr val="black"/>
                </a:solidFill>
              </a:rPr>
              <a:t> [online]. [cit. </a:t>
            </a:r>
            <a:r>
              <a:rPr lang="pl-PL" sz="1050" dirty="0" smtClean="0">
                <a:solidFill>
                  <a:prstClr val="black"/>
                </a:solidFill>
              </a:rPr>
              <a:t>20.9.2012]. </a:t>
            </a:r>
            <a:r>
              <a:rPr lang="pl-PL" sz="1050" dirty="0">
                <a:solidFill>
                  <a:prstClr val="black"/>
                </a:solidFill>
              </a:rPr>
              <a:t>Dostupný na </a:t>
            </a:r>
            <a:r>
              <a:rPr lang="pl-PL" sz="1050" dirty="0" smtClean="0">
                <a:solidFill>
                  <a:prstClr val="black"/>
                </a:solidFill>
              </a:rPr>
              <a:t>WW: </a:t>
            </a:r>
            <a:r>
              <a:rPr lang="pl-PL" sz="1050" dirty="0">
                <a:solidFill>
                  <a:prstClr val="black"/>
                </a:solidFill>
              </a:rPr>
              <a:t>http://upload.wikimedia.org/wikipedia/commons/thumb/0/02/Hylotrupes_bajulus01.jpg/800px-Hylotrupes_bajulus01.jpg</a:t>
            </a:r>
            <a:endParaRPr lang="cs-CZ" sz="105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8904" y="6165304"/>
            <a:ext cx="3921087" cy="7386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BEENTREE.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20.9.2012]. </a:t>
            </a:r>
            <a:r>
              <a:rPr lang="pl-PL" sz="1050" dirty="0"/>
              <a:t>Dostupný na WWW: http://</a:t>
            </a:r>
            <a:r>
              <a:rPr lang="pl-PL" sz="1050" dirty="0" smtClean="0"/>
              <a:t>upload.wikimedia.org/wikipedia/commons/d/d4/Ips_typographus_3_bialowieza_forest_beentree.jpg</a:t>
            </a:r>
            <a:endParaRPr lang="cs-CZ" sz="105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283967"/>
            <a:ext cx="4176464" cy="57708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SOEBE.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20.9.2012]. </a:t>
            </a:r>
            <a:r>
              <a:rPr lang="pl-PL" sz="1050" dirty="0"/>
              <a:t>Dostupný na WWW: http://upload.wikimedia.org/wikipedia/commons/thumb/7/7e/Hedobia_imperialis.jpg/533px-Hedobia_imperialis.jpg</a:t>
            </a:r>
            <a:endParaRPr lang="cs-CZ" sz="1050" dirty="0"/>
          </a:p>
        </p:txBody>
      </p:sp>
      <p:pic>
        <p:nvPicPr>
          <p:cNvPr id="2050" name="Picture 2" descr="Fire_ants02.jpg (640×873)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33540" y="4011009"/>
            <a:ext cx="179483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932040" y="6165304"/>
            <a:ext cx="3960440" cy="7386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SAPERAUD.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20.9.2012]. </a:t>
            </a:r>
            <a:r>
              <a:rPr lang="pl-PL" sz="1050" dirty="0"/>
              <a:t>Dostupný na WWW: http://upload.wikimedia.org/wikipedia/commons/thumb/1/18/Fire_ants02.jpg/439px-Fire_ants02.jpg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920338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foto dumy\tesařík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09"/>
          <a:stretch/>
        </p:blipFill>
        <p:spPr bwMode="auto">
          <a:xfrm rot="5400000">
            <a:off x="2346218" y="-753929"/>
            <a:ext cx="4409746" cy="816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456" y="1124744"/>
            <a:ext cx="25200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Larvy tesaříka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517232"/>
            <a:ext cx="8167094" cy="57708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SVAJCR.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20.9.2012]. </a:t>
            </a:r>
            <a:r>
              <a:rPr lang="pl-PL" sz="1050" dirty="0"/>
              <a:t>Dostupný na WWW: http://upload.wikimedia.org/wikipedia/commons/thumb/7/77/130312_Tesarik_krovovy_Hylotrupes_bajulus_%286%29.JPG/400px-130312_Tesarik_krovovy_Hylotrupes_bajulus_%286%29.JPG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01171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1\Desktop\záloha note 3\Fotky - Pasohlavky\DSC009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1055"/>
            <a:ext cx="6147084" cy="4610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1052736"/>
            <a:ext cx="7624157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i="1" u="sng" dirty="0" smtClean="0"/>
              <a:t>Dřevokazné houby </a:t>
            </a:r>
            <a:r>
              <a:rPr lang="cs-CZ" dirty="0" smtClean="0"/>
              <a:t>–  jsou velmi nebezpečné. Houby rozkládají živé i mrtvé dřevo. Tma, vlhkost a nevětrané místnosti jsou ideálním prostředím pro růst dřevokazných hub.</a:t>
            </a:r>
            <a:endParaRPr lang="cs-CZ" b="1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416815"/>
              </p:ext>
            </p:extLst>
          </p:nvPr>
        </p:nvGraphicFramePr>
        <p:xfrm>
          <a:off x="406165" y="2276872"/>
          <a:ext cx="3661779" cy="2225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66177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Dřevokazné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houby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err="1" smtClean="0"/>
                        <a:t>Koniofra</a:t>
                      </a:r>
                      <a:r>
                        <a:rPr lang="cs-CZ" b="0" baseline="0" dirty="0" smtClean="0"/>
                        <a:t> sklepní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err="1" smtClean="0"/>
                        <a:t>Trámovky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Houby</a:t>
                      </a:r>
                      <a:r>
                        <a:rPr lang="cs-CZ" baseline="0" dirty="0" smtClean="0"/>
                        <a:t> způsobující modrání dřeva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Plísně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Dřevomorka domácí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oblený obdélník 8"/>
          <p:cNvSpPr/>
          <p:nvPr/>
        </p:nvSpPr>
        <p:spPr>
          <a:xfrm>
            <a:off x="395536" y="6021288"/>
            <a:ext cx="25200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Dřevomorka domácí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86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08\SAM_04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53" y="1152128"/>
            <a:ext cx="8124395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2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15333" y="1451417"/>
            <a:ext cx="5184575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Ochrana proti dřevokaznému hmyzu a houbám</a:t>
            </a:r>
            <a:endParaRPr lang="cs-CZ" sz="20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435886"/>
              </p:ext>
            </p:extLst>
          </p:nvPr>
        </p:nvGraphicFramePr>
        <p:xfrm>
          <a:off x="1301614" y="2420888"/>
          <a:ext cx="6612012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120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Nejpoužívanější je  BOCHEMIT, který se na dřevo nanáší: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Nátěrem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Postřikem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   Ponořením do impregnačního roztoku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   Injektáží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1261005" y="4856386"/>
            <a:ext cx="669323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Nejlepší ochranou proti  napadení houbou je </a:t>
            </a:r>
            <a:r>
              <a:rPr lang="cs-CZ" b="1" u="sng" dirty="0" smtClean="0"/>
              <a:t>prevence</a:t>
            </a:r>
            <a:r>
              <a:rPr lang="cs-CZ" dirty="0" smtClean="0"/>
              <a:t> , a to budovu </a:t>
            </a:r>
            <a:r>
              <a:rPr lang="cs-CZ" u="sng" dirty="0" smtClean="0"/>
              <a:t>větrat a udržovat v suchu</a:t>
            </a:r>
            <a:r>
              <a:rPr lang="cs-CZ" dirty="0" smtClean="0"/>
              <a:t>.  Dojde-li k napadení dřevokaznou houbou, musíme napadené dřevo odstranit a spálit.</a:t>
            </a:r>
          </a:p>
        </p:txBody>
      </p:sp>
    </p:spTree>
    <p:extLst>
      <p:ext uri="{BB962C8B-B14F-4D97-AF65-F5344CB8AC3E}">
        <p14:creationId xmlns:p14="http://schemas.microsoft.com/office/powerpoint/2010/main" val="3299446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7767" y="3356992"/>
            <a:ext cx="3115978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Napadenou dřevěnou podlahu musíme opět vytrhat, dřevo spálit, násyp pod podlahou odstranit a vše vydesinfikovat.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9118" y="1268760"/>
            <a:ext cx="3084627" cy="17543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Bude-li houba i ve zdivu, musíme odstranit napadenou omítku, vyškrábat spáry,  omítku a spáry vypálit pájecí lampou, zdivo naimpregnovat a znovu omítnout.</a:t>
            </a:r>
          </a:p>
        </p:txBody>
      </p:sp>
      <p:pic>
        <p:nvPicPr>
          <p:cNvPr id="2050" name="Picture 2" descr="C:\Users\1\Desktop\záloha note 3\DUM obrázky\2012-12-11\0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923928" y="1268760"/>
            <a:ext cx="4773111" cy="5146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03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992277"/>
            <a:ext cx="82809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b="1" dirty="0" smtClean="0">
                <a:solidFill>
                  <a:schemeClr val="tx1"/>
                </a:solidFill>
              </a:rPr>
              <a:t>, zdroje autora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950115"/>
              </p:ext>
            </p:extLst>
          </p:nvPr>
        </p:nvGraphicFramePr>
        <p:xfrm>
          <a:off x="467544" y="1261080"/>
          <a:ext cx="8208912" cy="23599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Vyjmenujte dřevokazný hmyz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Vyjmenujte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dřevokazné houby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Jak se nazývá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nejpoužívanější  impregnační materiál?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  Co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je nutné udělat při napadení dřeva dřevomorkou domácí?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324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546721"/>
              </p:ext>
            </p:extLst>
          </p:nvPr>
        </p:nvGraphicFramePr>
        <p:xfrm>
          <a:off x="467544" y="1261080"/>
          <a:ext cx="8208912" cy="269614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Odpovědi: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housenky bekyně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sosnové, kůrovec, lýkožrout, červotoč, mravenci, pilořitka,      tesařík krovový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Koniofra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sklepní, </a:t>
                      </a:r>
                      <a:r>
                        <a:rPr lang="cs-CZ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trámovky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, houby způsobují modrání dřeva,  plísně, dřevomorka domácí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BOCHEMIT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  Napadené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dřevo  je nutné odstranit a spálit.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Ochrana proti biotickým škůdcům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4409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441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Ochrana proti biotickým škůdcům</vt:lpstr>
      <vt:lpstr>Ochrana proti biotickým škůdcům</vt:lpstr>
      <vt:lpstr>Ochrana proti biotickým škůdcům</vt:lpstr>
      <vt:lpstr>Ochrana proti biotickým škůdcům</vt:lpstr>
      <vt:lpstr>Ochrana proti biotickým škůdcům</vt:lpstr>
      <vt:lpstr>Ochrana proti biotickým škůdcům</vt:lpstr>
      <vt:lpstr>Ochrana proti biotickým škůdcům</vt:lpstr>
      <vt:lpstr>Ochrana proti biotickým škůdcům</vt:lpstr>
      <vt:lpstr>Ochrana proti biotickým škůdcům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2012-09-20T13:18:56Z</dcterms:created>
  <dcterms:modified xsi:type="dcterms:W3CDTF">2012-09-20T16:26:56Z</dcterms:modified>
</cp:coreProperties>
</file>