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452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BFB189-3240-43E3-A385-14FAEC3BCBD5}" type="datetimeFigureOut">
              <a:rPr lang="cs-CZ" smtClean="0"/>
              <a:t>14.12.2012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0C00C8-9A3B-4EAE-A6E8-C1A23582167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585980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BFB189-3240-43E3-A385-14FAEC3BCBD5}" type="datetimeFigureOut">
              <a:rPr lang="cs-CZ" smtClean="0"/>
              <a:t>14.12.2012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0C00C8-9A3B-4EAE-A6E8-C1A23582167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340928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BFB189-3240-43E3-A385-14FAEC3BCBD5}" type="datetimeFigureOut">
              <a:rPr lang="cs-CZ" smtClean="0"/>
              <a:t>14.12.2012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0C00C8-9A3B-4EAE-A6E8-C1A23582167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517887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BFB189-3240-43E3-A385-14FAEC3BCBD5}" type="datetimeFigureOut">
              <a:rPr lang="cs-CZ" smtClean="0"/>
              <a:t>14.12.2012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0C00C8-9A3B-4EAE-A6E8-C1A23582167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6460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BFB189-3240-43E3-A385-14FAEC3BCBD5}" type="datetimeFigureOut">
              <a:rPr lang="cs-CZ" smtClean="0"/>
              <a:t>14.12.2012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0C00C8-9A3B-4EAE-A6E8-C1A23582167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700891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BFB189-3240-43E3-A385-14FAEC3BCBD5}" type="datetimeFigureOut">
              <a:rPr lang="cs-CZ" smtClean="0"/>
              <a:t>14.12.2012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0C00C8-9A3B-4EAE-A6E8-C1A23582167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166638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BFB189-3240-43E3-A385-14FAEC3BCBD5}" type="datetimeFigureOut">
              <a:rPr lang="cs-CZ" smtClean="0"/>
              <a:t>14.12.2012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0C00C8-9A3B-4EAE-A6E8-C1A23582167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68178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BFB189-3240-43E3-A385-14FAEC3BCBD5}" type="datetimeFigureOut">
              <a:rPr lang="cs-CZ" smtClean="0"/>
              <a:t>14.12.2012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0C00C8-9A3B-4EAE-A6E8-C1A23582167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861632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BFB189-3240-43E3-A385-14FAEC3BCBD5}" type="datetimeFigureOut">
              <a:rPr lang="cs-CZ" smtClean="0"/>
              <a:t>14.12.2012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0C00C8-9A3B-4EAE-A6E8-C1A23582167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691008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BFB189-3240-43E3-A385-14FAEC3BCBD5}" type="datetimeFigureOut">
              <a:rPr lang="cs-CZ" smtClean="0"/>
              <a:t>14.12.2012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0C00C8-9A3B-4EAE-A6E8-C1A23582167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184718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BFB189-3240-43E3-A385-14FAEC3BCBD5}" type="datetimeFigureOut">
              <a:rPr lang="cs-CZ" smtClean="0"/>
              <a:t>14.12.2012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0C00C8-9A3B-4EAE-A6E8-C1A23582167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15521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BFB189-3240-43E3-A385-14FAEC3BCBD5}" type="datetimeFigureOut">
              <a:rPr lang="cs-CZ" smtClean="0"/>
              <a:t>14.12.2012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0C00C8-9A3B-4EAE-A6E8-C1A23582167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501854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31840" y="448526"/>
            <a:ext cx="3294915" cy="72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ovéPole 2"/>
          <p:cNvSpPr txBox="1"/>
          <p:nvPr/>
        </p:nvSpPr>
        <p:spPr>
          <a:xfrm>
            <a:off x="539552" y="1268760"/>
            <a:ext cx="8064896" cy="1077218"/>
          </a:xfrm>
          <a:prstGeom prst="rect">
            <a:avLst/>
          </a:prstGeom>
          <a:ln>
            <a:solidFill>
              <a:srgbClr val="002060"/>
            </a:solidFill>
          </a:ln>
        </p:spPr>
        <p:style>
          <a:lnRef idx="0">
            <a:scrgbClr r="0" g="0" b="0"/>
          </a:lnRef>
          <a:fillRef idx="1002">
            <a:schemeClr val="lt2"/>
          </a:fillRef>
          <a:effectRef idx="0">
            <a:scrgbClr r="0" g="0" b="0"/>
          </a:effectRef>
          <a:fontRef idx="major"/>
        </p:style>
        <p:txBody>
          <a:bodyPr wrap="square" rtlCol="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cs-CZ" sz="3200" b="1" cap="all" dirty="0" smtClean="0">
                <a:ln w="0"/>
                <a:solidFill>
                  <a:schemeClr val="accent3">
                    <a:lumMod val="50000"/>
                  </a:schemeClr>
                </a:solidFill>
                <a:latin typeface="Arial Black" pitchFamily="34" charset="0"/>
              </a:rPr>
              <a:t>Opravy vnitřních a venkovních omítek</a:t>
            </a:r>
            <a:endParaRPr lang="cs-CZ" sz="3200" b="1" cap="all" dirty="0">
              <a:ln w="0"/>
              <a:solidFill>
                <a:schemeClr val="accent3">
                  <a:lumMod val="50000"/>
                </a:schemeClr>
              </a:solidFill>
              <a:effectLst/>
              <a:latin typeface="Arial Black" pitchFamily="34" charset="0"/>
            </a:endParaRPr>
          </a:p>
        </p:txBody>
      </p:sp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5164894"/>
              </p:ext>
            </p:extLst>
          </p:nvPr>
        </p:nvGraphicFramePr>
        <p:xfrm>
          <a:off x="506521" y="2466321"/>
          <a:ext cx="8064896" cy="2762879"/>
        </p:xfrm>
        <a:graphic>
          <a:graphicData uri="http://schemas.openxmlformats.org/drawingml/2006/table">
            <a:tbl>
              <a:tblPr firstRow="1" bandRow="1"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tableStyleId>{5940675A-B579-460E-94D1-54222C63F5DA}</a:tableStyleId>
              </a:tblPr>
              <a:tblGrid>
                <a:gridCol w="1980220"/>
                <a:gridCol w="6084676"/>
              </a:tblGrid>
              <a:tr h="451479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Číslo projektu</a:t>
                      </a:r>
                      <a:endParaRPr lang="cs-CZ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CZ.1.07/1.5.00/34.0762</a:t>
                      </a:r>
                      <a:endParaRPr lang="cs-CZ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Číslo materiálu</a:t>
                      </a:r>
                      <a:endParaRPr lang="cs-CZ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mtClean="0"/>
                        <a:t>VY_32_INOVACE_PB_ZP_14 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Název školy</a:t>
                      </a:r>
                      <a:endParaRPr lang="cs-CZ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Střední</a:t>
                      </a:r>
                      <a:r>
                        <a:rPr lang="cs-CZ" sz="1200" baseline="0" dirty="0" smtClean="0"/>
                        <a:t> odborné  učiliště a Středisko praktického vyučování s.r.o.,</a:t>
                      </a:r>
                    </a:p>
                    <a:p>
                      <a:r>
                        <a:rPr lang="cs-CZ" sz="1200" baseline="0" dirty="0" smtClean="0"/>
                        <a:t>Zádveřice č. 5, Zádveřice –Raková, 763 12</a:t>
                      </a:r>
                      <a:endParaRPr lang="cs-CZ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Autor</a:t>
                      </a:r>
                      <a:endParaRPr lang="cs-CZ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Ing. Josef Kůra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Tematický</a:t>
                      </a:r>
                      <a:r>
                        <a:rPr lang="cs-CZ" sz="16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celek</a:t>
                      </a:r>
                      <a:endParaRPr lang="cs-CZ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Technologie - Přestavby budov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Ročník</a:t>
                      </a:r>
                      <a:endParaRPr lang="cs-CZ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3. Ročník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Datum tvorby</a:t>
                      </a:r>
                      <a:endParaRPr lang="cs-CZ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prosinec  2012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83397157"/>
              </p:ext>
            </p:extLst>
          </p:nvPr>
        </p:nvGraphicFramePr>
        <p:xfrm>
          <a:off x="506521" y="5314080"/>
          <a:ext cx="8097927" cy="121126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8097927"/>
              </a:tblGrid>
              <a:tr h="405980">
                <a:tc>
                  <a:txBody>
                    <a:bodyPr/>
                    <a:lstStyle/>
                    <a:p>
                      <a:pPr algn="l"/>
                      <a:r>
                        <a:rPr lang="cs-CZ" sz="1400" dirty="0" smtClean="0"/>
                        <a:t>Anotace</a:t>
                      </a:r>
                      <a:endParaRPr lang="cs-CZ" sz="1400" dirty="0"/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805284">
                <a:tc>
                  <a:txBody>
                    <a:bodyPr/>
                    <a:lstStyle/>
                    <a:p>
                      <a:pPr algn="just"/>
                      <a:r>
                        <a:rPr lang="cs-CZ" sz="1200" b="0" i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Materiál slouží pro výuku </a:t>
                      </a:r>
                      <a:r>
                        <a:rPr lang="cs-CZ" sz="1200" b="0" i="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speciálních oborů, pro žáky  oboru zednické práce. </a:t>
                      </a:r>
                      <a:r>
                        <a:rPr lang="cs-CZ" sz="1200" b="0" i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Prezentace obsahuje</a:t>
                      </a:r>
                      <a:r>
                        <a:rPr lang="cs-CZ" sz="1200" b="0" i="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 výklad </a:t>
                      </a:r>
                      <a:r>
                        <a:rPr lang="cs-CZ" sz="1200" b="0" i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problematiky oprav vnitřních a venkovních omítek. </a:t>
                      </a:r>
                      <a:endParaRPr lang="cs-CZ" sz="900" dirty="0"/>
                    </a:p>
                  </a:txBody>
                  <a:tcPr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187895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60648"/>
            <a:ext cx="8229600" cy="634082"/>
          </a:xfrm>
          <a:solidFill>
            <a:schemeClr val="accent3">
              <a:lumMod val="40000"/>
              <a:lumOff val="60000"/>
            </a:schemeClr>
          </a:solidFill>
          <a:ln>
            <a:solidFill>
              <a:srgbClr val="002060"/>
            </a:solidFill>
          </a:ln>
        </p:spPr>
        <p:txBody>
          <a:bodyPr>
            <a:normAutofit/>
          </a:bodyPr>
          <a:lstStyle/>
          <a:p>
            <a:r>
              <a:rPr lang="cs-CZ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Opravy vnitřních a venkovních omítek.</a:t>
            </a:r>
            <a:endParaRPr lang="cs-CZ" sz="2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lumMod val="2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50" name="TextovéPole 49"/>
          <p:cNvSpPr txBox="1"/>
          <p:nvPr/>
        </p:nvSpPr>
        <p:spPr>
          <a:xfrm>
            <a:off x="477024" y="1056144"/>
            <a:ext cx="8208912" cy="769441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2200" dirty="0" smtClean="0"/>
              <a:t>Stavební dílo podléhá fyzikálním, chemickým a mechanickým vlivům. Tím dochází k porušení omítek.</a:t>
            </a:r>
            <a:endParaRPr lang="cs-CZ" sz="22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481764" y="2060848"/>
            <a:ext cx="8199432" cy="70788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000" b="1" u="sng" dirty="0" smtClean="0"/>
              <a:t>Poruchy vnitřních omítek:</a:t>
            </a:r>
            <a:endParaRPr lang="cs-CZ" sz="2000" dirty="0" smtClean="0"/>
          </a:p>
          <a:p>
            <a:pPr marL="342900" indent="-342900">
              <a:buFont typeface="+mj-lt"/>
              <a:buAutoNum type="arabicPeriod"/>
            </a:pPr>
            <a:r>
              <a:rPr lang="cs-CZ" sz="2000" dirty="0" smtClean="0"/>
              <a:t>Trhliny – objevují se ve styku nesourodých materiálů a při sedání budovy</a:t>
            </a:r>
          </a:p>
        </p:txBody>
      </p:sp>
      <p:pic>
        <p:nvPicPr>
          <p:cNvPr id="9" name="Obrázek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7164" y="2916741"/>
            <a:ext cx="5688632" cy="37217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70791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/>
          </p:cNvSpPr>
          <p:nvPr/>
        </p:nvSpPr>
        <p:spPr>
          <a:xfrm>
            <a:off x="457200" y="260648"/>
            <a:ext cx="8229600" cy="634082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rgbClr val="002060"/>
            </a:solidFill>
          </a:ln>
        </p:spPr>
        <p:txBody>
          <a:bodyPr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2400" b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Opravy vnitřních a venkovních omítek.</a:t>
            </a:r>
            <a:endParaRPr lang="cs-CZ" sz="2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lumMod val="2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487368" y="1052736"/>
            <a:ext cx="8199432" cy="1015663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342900" indent="-342900">
              <a:buAutoNum type="arabicPeriod" startAt="2"/>
            </a:pPr>
            <a:r>
              <a:rPr lang="cs-CZ" sz="2000" dirty="0" smtClean="0"/>
              <a:t>Otlučená a poškrábaná omítka – při výměně dveří, instalačních prací, zřízení nového otvoru</a:t>
            </a:r>
          </a:p>
          <a:p>
            <a:pPr marL="342900" indent="-342900">
              <a:buAutoNum type="arabicPeriod" startAt="2"/>
            </a:pPr>
            <a:r>
              <a:rPr lang="cs-CZ" sz="2000" dirty="0" err="1" smtClean="0"/>
              <a:t>Odpouchlá</a:t>
            </a:r>
            <a:r>
              <a:rPr lang="cs-CZ" sz="2000" dirty="0" smtClean="0"/>
              <a:t> omítka – příčinou je vlhkost nebo hubená malta</a:t>
            </a: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9916" y="2132856"/>
            <a:ext cx="6084168" cy="45631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55881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  <a:solidFill>
            <a:schemeClr val="accent3">
              <a:lumMod val="40000"/>
              <a:lumOff val="60000"/>
            </a:schemeClr>
          </a:solidFill>
          <a:ln>
            <a:solidFill>
              <a:srgbClr val="002060"/>
            </a:solidFill>
          </a:ln>
        </p:spPr>
        <p:txBody>
          <a:bodyPr>
            <a:normAutofit/>
          </a:bodyPr>
          <a:lstStyle/>
          <a:p>
            <a:r>
              <a:rPr lang="cs-CZ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Opravy vnitřních a venkovních omítek.</a:t>
            </a:r>
            <a:endParaRPr lang="cs-CZ" sz="2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lumMod val="2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477024" y="1198493"/>
            <a:ext cx="8199432" cy="2246769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000" b="1" u="sng" dirty="0" smtClean="0"/>
              <a:t>Oprava trhlin:</a:t>
            </a:r>
            <a:endParaRPr lang="cs-CZ" sz="2000" dirty="0" smtClean="0"/>
          </a:p>
          <a:p>
            <a:pPr algn="just"/>
            <a:r>
              <a:rPr lang="cs-CZ" sz="2000" dirty="0" smtClean="0"/>
              <a:t>Trhliny vyškrábeme ostrým předmětem, vyčistíme tlakem vzduchu a navlhčíme. Otvor vyplníme sádrovou maltou (1 díl sádry, 1 díl jemný křemičitý písek). Po zatvrdnutí lehce přebrousíme. Pokud je trhlina široká, osekáme asi 10 cm pruh omítky, spáru vyškrábneme, vyčistíme tlakovým vzduchem a navlhčíme. Trhlinu vyplníme maltou a začistíme tak, že počítáme ještě se štukovou maltou, abychom nevytvořili na omítce nerovnost.</a:t>
            </a:r>
          </a:p>
        </p:txBody>
      </p:sp>
      <p:sp>
        <p:nvSpPr>
          <p:cNvPr id="9" name="TextovéPole 8"/>
          <p:cNvSpPr txBox="1"/>
          <p:nvPr/>
        </p:nvSpPr>
        <p:spPr>
          <a:xfrm>
            <a:off x="503672" y="3573016"/>
            <a:ext cx="8199432" cy="1015663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000" b="1" u="sng" dirty="0" smtClean="0"/>
              <a:t>Oprava otlučené a poškrábané omítky:</a:t>
            </a:r>
            <a:endParaRPr lang="cs-CZ" sz="2000" dirty="0" smtClean="0"/>
          </a:p>
          <a:p>
            <a:pPr algn="just"/>
            <a:r>
              <a:rPr lang="cs-CZ" sz="2000" dirty="0" smtClean="0"/>
              <a:t>Odstraníme starý nátěr, porušenou omítku vyspravíme jádrovou vrstvou a vápenným štukem.</a:t>
            </a:r>
          </a:p>
        </p:txBody>
      </p:sp>
      <p:sp>
        <p:nvSpPr>
          <p:cNvPr id="10" name="TextovéPole 9"/>
          <p:cNvSpPr txBox="1"/>
          <p:nvPr/>
        </p:nvSpPr>
        <p:spPr>
          <a:xfrm>
            <a:off x="477024" y="4797152"/>
            <a:ext cx="8199432" cy="1938992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000" b="1" u="sng" dirty="0" smtClean="0"/>
              <a:t>Oprava </a:t>
            </a:r>
            <a:r>
              <a:rPr lang="cs-CZ" sz="2000" b="1" u="sng" dirty="0" err="1" smtClean="0"/>
              <a:t>odpouchlé</a:t>
            </a:r>
            <a:r>
              <a:rPr lang="cs-CZ" sz="2000" b="1" u="sng" dirty="0" smtClean="0"/>
              <a:t> omítky:</a:t>
            </a:r>
            <a:endParaRPr lang="cs-CZ" sz="2000" dirty="0" smtClean="0"/>
          </a:p>
          <a:p>
            <a:pPr algn="just"/>
            <a:r>
              <a:rPr lang="cs-CZ" sz="2000" dirty="0" smtClean="0"/>
              <a:t>Musíme zjistit příčinu narušení omítky a odstranit ji. ( při poklepu zní dutě). Narušenou omítku odstraníme (zednickým kladívkem, paličkou a plochým sekáčkem). Spáry vyškrábeme do hloubky 15 mm a prach ometeme. Plochu navlhčíme, cementovým postřikem zpevníme podklad, naneseme jádrovou omítku a pak štukovou.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2716213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ovéPole 5"/>
          <p:cNvSpPr txBox="1"/>
          <p:nvPr/>
        </p:nvSpPr>
        <p:spPr>
          <a:xfrm>
            <a:off x="477024" y="980728"/>
            <a:ext cx="8199432" cy="2554545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000" b="1" u="sng" dirty="0" smtClean="0"/>
              <a:t>Příčiny poruch venkovních omítek:</a:t>
            </a:r>
            <a:endParaRPr lang="cs-CZ" sz="2000" dirty="0" smtClean="0"/>
          </a:p>
          <a:p>
            <a:pPr marL="342900" indent="-342900">
              <a:buFont typeface="+mj-lt"/>
              <a:buAutoNum type="arabicPeriod"/>
            </a:pPr>
            <a:r>
              <a:rPr lang="cs-CZ" sz="2000" dirty="0" smtClean="0"/>
              <a:t>Vlhkost a mráz</a:t>
            </a:r>
          </a:p>
          <a:p>
            <a:pPr marL="342900" indent="-342900">
              <a:buFont typeface="+mj-lt"/>
              <a:buAutoNum type="arabicPeriod"/>
            </a:pPr>
            <a:r>
              <a:rPr lang="cs-CZ" sz="2000" dirty="0" smtClean="0"/>
              <a:t>Zatékání</a:t>
            </a:r>
          </a:p>
          <a:p>
            <a:pPr marL="342900" indent="-342900">
              <a:buFont typeface="+mj-lt"/>
              <a:buAutoNum type="arabicPeriod"/>
            </a:pPr>
            <a:r>
              <a:rPr lang="cs-CZ" sz="2000" dirty="0" smtClean="0"/>
              <a:t>Vzlínání zemní vlhkosti a odstřikující voda</a:t>
            </a:r>
          </a:p>
          <a:p>
            <a:pPr marL="342900" indent="-342900">
              <a:buFont typeface="+mj-lt"/>
              <a:buAutoNum type="arabicPeriod"/>
            </a:pPr>
            <a:r>
              <a:rPr lang="cs-CZ" sz="2000" dirty="0" smtClean="0"/>
              <a:t>Špatná kvalita omítek</a:t>
            </a:r>
          </a:p>
          <a:p>
            <a:pPr marL="342900" indent="-342900">
              <a:buFont typeface="+mj-lt"/>
              <a:buAutoNum type="arabicPeriod"/>
            </a:pPr>
            <a:r>
              <a:rPr lang="cs-CZ" sz="2000" dirty="0" smtClean="0"/>
              <a:t>Konstrukční vady</a:t>
            </a:r>
          </a:p>
          <a:p>
            <a:pPr marL="342900" indent="-342900">
              <a:buFont typeface="+mj-lt"/>
              <a:buAutoNum type="arabicPeriod"/>
            </a:pPr>
            <a:endParaRPr lang="cs-CZ" sz="2000" dirty="0"/>
          </a:p>
          <a:p>
            <a:r>
              <a:rPr lang="cs-CZ" sz="2000" dirty="0" smtClean="0"/>
              <a:t>Opravy venkovních omítek jsou obdobné jako u vnitřních omítek.</a:t>
            </a:r>
          </a:p>
        </p:txBody>
      </p:sp>
      <p:sp>
        <p:nvSpPr>
          <p:cNvPr id="7" name="Nadpis 1"/>
          <p:cNvSpPr txBox="1">
            <a:spLocks/>
          </p:cNvSpPr>
          <p:nvPr/>
        </p:nvSpPr>
        <p:spPr>
          <a:xfrm>
            <a:off x="457200" y="274638"/>
            <a:ext cx="8229600" cy="634082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rgbClr val="002060"/>
            </a:solidFill>
          </a:ln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2400" b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Opravy vnitřních a venkovních omítek.</a:t>
            </a:r>
            <a:endParaRPr lang="cs-CZ" sz="2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lumMod val="2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477024" y="3861048"/>
            <a:ext cx="1646704" cy="369332"/>
          </a:xfrm>
          <a:prstGeom prst="rect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dirty="0" smtClean="0"/>
              <a:t>Vlhkost a mráz</a:t>
            </a:r>
            <a:endParaRPr lang="cs-CZ" dirty="0"/>
          </a:p>
        </p:txBody>
      </p:sp>
      <p:pic>
        <p:nvPicPr>
          <p:cNvPr id="11" name="Obrázek 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3768" y="3645024"/>
            <a:ext cx="6192688" cy="30963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73899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Nadpis 1"/>
          <p:cNvSpPr txBox="1">
            <a:spLocks/>
          </p:cNvSpPr>
          <p:nvPr/>
        </p:nvSpPr>
        <p:spPr>
          <a:xfrm>
            <a:off x="457200" y="274638"/>
            <a:ext cx="8229600" cy="634082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rgbClr val="002060"/>
            </a:solidFill>
          </a:ln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2400" b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Opravy vnitřních a venkovních omítek.</a:t>
            </a:r>
            <a:endParaRPr lang="cs-CZ" sz="2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lumMod val="2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1340768"/>
            <a:ext cx="6563072" cy="4922304"/>
          </a:xfrm>
          <a:prstGeom prst="rect">
            <a:avLst/>
          </a:prstGeom>
        </p:spPr>
      </p:pic>
      <p:sp>
        <p:nvSpPr>
          <p:cNvPr id="7" name="TextovéPole 6"/>
          <p:cNvSpPr txBox="1"/>
          <p:nvPr/>
        </p:nvSpPr>
        <p:spPr>
          <a:xfrm>
            <a:off x="7452320" y="1340768"/>
            <a:ext cx="1234480" cy="369332"/>
          </a:xfrm>
          <a:prstGeom prst="rect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dirty="0" smtClean="0"/>
              <a:t>zatékání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454360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1"/>
          <p:cNvSpPr txBox="1">
            <a:spLocks/>
          </p:cNvSpPr>
          <p:nvPr/>
        </p:nvSpPr>
        <p:spPr>
          <a:xfrm>
            <a:off x="457200" y="274638"/>
            <a:ext cx="8229600" cy="634082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rgbClr val="002060"/>
            </a:solidFill>
          </a:ln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2400" b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Opravy vnitřních a venkovních omítek.</a:t>
            </a:r>
            <a:endParaRPr lang="cs-CZ" sz="2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lumMod val="2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1340768"/>
            <a:ext cx="6732240" cy="5049180"/>
          </a:xfrm>
          <a:prstGeom prst="rect">
            <a:avLst/>
          </a:prstGeom>
        </p:spPr>
      </p:pic>
      <p:sp>
        <p:nvSpPr>
          <p:cNvPr id="6" name="TextovéPole 5"/>
          <p:cNvSpPr txBox="1"/>
          <p:nvPr/>
        </p:nvSpPr>
        <p:spPr>
          <a:xfrm>
            <a:off x="7452320" y="1340768"/>
            <a:ext cx="1234480" cy="1477328"/>
          </a:xfrm>
          <a:prstGeom prst="rect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dirty="0" smtClean="0"/>
              <a:t>Vzlínání zemní vlhkosti a odstřikující voda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692733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1"/>
          <p:cNvSpPr txBox="1">
            <a:spLocks/>
          </p:cNvSpPr>
          <p:nvPr/>
        </p:nvSpPr>
        <p:spPr>
          <a:xfrm>
            <a:off x="457200" y="274638"/>
            <a:ext cx="8229600" cy="634082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rgbClr val="002060"/>
            </a:solidFill>
          </a:ln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2400" b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Opravy vnitřních a venkovních omítek.</a:t>
            </a:r>
            <a:endParaRPr lang="cs-CZ" sz="2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lumMod val="2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1340768"/>
            <a:ext cx="6660232" cy="4995174"/>
          </a:xfrm>
          <a:prstGeom prst="rect">
            <a:avLst/>
          </a:prstGeom>
        </p:spPr>
      </p:pic>
      <p:sp>
        <p:nvSpPr>
          <p:cNvPr id="9" name="TextovéPole 8"/>
          <p:cNvSpPr txBox="1"/>
          <p:nvPr/>
        </p:nvSpPr>
        <p:spPr>
          <a:xfrm>
            <a:off x="7452320" y="1340768"/>
            <a:ext cx="1234480" cy="923330"/>
          </a:xfrm>
          <a:prstGeom prst="rect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dirty="0" smtClean="0"/>
              <a:t>Špatná kvalita omítky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07573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Tabulka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56961832"/>
              </p:ext>
            </p:extLst>
          </p:nvPr>
        </p:nvGraphicFramePr>
        <p:xfrm>
          <a:off x="467544" y="980728"/>
          <a:ext cx="8280920" cy="3072368"/>
        </p:xfrm>
        <a:graphic>
          <a:graphicData uri="http://schemas.openxmlformats.org/drawingml/2006/table">
            <a:tbl>
              <a:tblPr firstRow="1" bandRow="1">
                <a:tableStyleId>{284E427A-3D55-4303-BF80-6455036E1DE7}</a:tableStyleId>
              </a:tblPr>
              <a:tblGrid>
                <a:gridCol w="4140460"/>
                <a:gridCol w="4140460"/>
              </a:tblGrid>
              <a:tr h="471996"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cs-CZ" sz="2400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Zodpovězte následující otázky:</a:t>
                      </a:r>
                      <a:endParaRPr lang="cs-CZ" sz="2400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 prst="convex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Odpovědi:</a:t>
                      </a:r>
                      <a:endParaRPr lang="cs-CZ" sz="2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convex"/>
                      <a:lightRig rig="flood" dir="t"/>
                    </a:cell3D>
                  </a:tcPr>
                </a:tc>
              </a:tr>
              <a:tr h="680132">
                <a:tc>
                  <a:txBody>
                    <a:bodyPr/>
                    <a:lstStyle/>
                    <a:p>
                      <a:pPr marL="342900" indent="-342900">
                        <a:buFont typeface="+mj-lt"/>
                        <a:buAutoNum type="arabicPeriod"/>
                      </a:pPr>
                      <a:r>
                        <a:rPr lang="cs-CZ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Vyjmenuj poruchy vnitřních omítek</a:t>
                      </a:r>
                      <a:endParaRPr lang="cs-CZ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convex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convex"/>
                      <a:lightRig rig="flood" dir="t"/>
                    </a:cell3D>
                  </a:tcPr>
                </a:tc>
              </a:tr>
              <a:tr h="471996"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cs-CZ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2.   Jak</a:t>
                      </a:r>
                      <a:r>
                        <a:rPr lang="cs-CZ" baseline="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 opravíme otlučenou a  </a:t>
                      </a:r>
                    </a:p>
                    <a:p>
                      <a:pPr marL="0" indent="0">
                        <a:buFont typeface="+mj-lt"/>
                        <a:buNone/>
                      </a:pPr>
                      <a:r>
                        <a:rPr lang="cs-CZ" baseline="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       poškrábanou omítku?</a:t>
                      </a:r>
                      <a:endParaRPr lang="cs-CZ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convex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convex"/>
                      <a:lightRig rig="flood" dir="t"/>
                    </a:cell3D>
                  </a:tcPr>
                </a:tc>
              </a:tr>
              <a:tr h="471996">
                <a:tc>
                  <a:txBody>
                    <a:bodyPr/>
                    <a:lstStyle/>
                    <a:p>
                      <a:pPr marL="342900" indent="-342900">
                        <a:buAutoNum type="arabicPeriod" startAt="3"/>
                      </a:pPr>
                      <a:r>
                        <a:rPr lang="cs-CZ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Vyjmenuj příčiny poruch venkovních </a:t>
                      </a:r>
                    </a:p>
                    <a:p>
                      <a:pPr marL="0" indent="0">
                        <a:buNone/>
                      </a:pPr>
                      <a:r>
                        <a:rPr lang="cs-CZ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       omítek</a:t>
                      </a:r>
                      <a:endParaRPr lang="cs-CZ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convex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convex"/>
                      <a:lightRig rig="flood" dir="t"/>
                    </a:cell3D>
                  </a:tcPr>
                </a:tc>
              </a:tr>
              <a:tr h="471996">
                <a:tc>
                  <a:txBody>
                    <a:bodyPr/>
                    <a:lstStyle/>
                    <a:p>
                      <a:r>
                        <a:rPr lang="cs-CZ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4.   Urči o jakou poruchu</a:t>
                      </a:r>
                      <a:r>
                        <a:rPr lang="cs-CZ" baseline="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 omítky se jedná  </a:t>
                      </a:r>
                    </a:p>
                    <a:p>
                      <a:r>
                        <a:rPr lang="cs-CZ" baseline="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      na obrázku.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convex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convex"/>
                      <a:lightRig rig="flood" dir="t"/>
                    </a:cell3D>
                  </a:tcPr>
                </a:tc>
              </a:tr>
            </a:tbl>
          </a:graphicData>
        </a:graphic>
      </p:graphicFrame>
      <p:sp>
        <p:nvSpPr>
          <p:cNvPr id="9" name="TextovéPole 8"/>
          <p:cNvSpPr txBox="1"/>
          <p:nvPr/>
        </p:nvSpPr>
        <p:spPr>
          <a:xfrm>
            <a:off x="4608004" y="1449650"/>
            <a:ext cx="40684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Trhliny, otlučená a poškrábaná omítka, </a:t>
            </a:r>
            <a:r>
              <a:rPr lang="cs-CZ" dirty="0" err="1" smtClean="0"/>
              <a:t>odpouchlá</a:t>
            </a:r>
            <a:r>
              <a:rPr lang="cs-CZ" dirty="0" smtClean="0"/>
              <a:t> omítka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4654015" y="2119525"/>
            <a:ext cx="40684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Odstraníme starý nátěr. Vyspravíme jádrovou vrstvou a pak vápenným štukem</a:t>
            </a:r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4692836" y="2783289"/>
            <a:ext cx="39836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Vlhkost a mráz, zatékání, vzlínání, odstřikující voda, špatná kvalita omítek,</a:t>
            </a:r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4692836" y="3446655"/>
            <a:ext cx="29163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err="1" smtClean="0"/>
              <a:t>Odpouchlá</a:t>
            </a:r>
            <a:r>
              <a:rPr lang="cs-CZ" dirty="0" smtClean="0"/>
              <a:t> omítka.</a:t>
            </a:r>
            <a:endParaRPr lang="cs-CZ" dirty="0"/>
          </a:p>
        </p:txBody>
      </p:sp>
      <p:sp>
        <p:nvSpPr>
          <p:cNvPr id="16" name="Nadpis 1"/>
          <p:cNvSpPr txBox="1">
            <a:spLocks/>
          </p:cNvSpPr>
          <p:nvPr/>
        </p:nvSpPr>
        <p:spPr>
          <a:xfrm>
            <a:off x="457200" y="188640"/>
            <a:ext cx="8229600" cy="634082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rgbClr val="002060"/>
            </a:solidFill>
          </a:ln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2400" b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Opravy vnitřních a venkovních omítek.</a:t>
            </a:r>
            <a:endParaRPr lang="cs-CZ" sz="2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lumMod val="2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17" name="Obrázek 1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4204380"/>
            <a:ext cx="5113775" cy="2565868"/>
          </a:xfrm>
          <a:prstGeom prst="rect">
            <a:avLst/>
          </a:prstGeom>
        </p:spPr>
      </p:pic>
      <p:sp>
        <p:nvSpPr>
          <p:cNvPr id="18" name="TextovéPole 17"/>
          <p:cNvSpPr txBox="1"/>
          <p:nvPr/>
        </p:nvSpPr>
        <p:spPr>
          <a:xfrm>
            <a:off x="5626123" y="6372036"/>
            <a:ext cx="3096344" cy="369332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chemeClr val="tx1"/>
                </a:solidFill>
              </a:rPr>
              <a:t>Použité zdroje:    archiv autora</a:t>
            </a:r>
            <a:endParaRPr lang="cs-CZ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556054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  <p:bldP spid="12" grpId="0"/>
    </p:bld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201</TotalTime>
  <Words>455</Words>
  <Application>Microsoft Office PowerPoint</Application>
  <PresentationFormat>Předvádění na obrazovce (4:3)</PresentationFormat>
  <Paragraphs>63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Motiv systému Office</vt:lpstr>
      <vt:lpstr>Prezentace aplikace PowerPoint</vt:lpstr>
      <vt:lpstr>Opravy vnitřních a venkovních omítek.</vt:lpstr>
      <vt:lpstr>Prezentace aplikace PowerPoint</vt:lpstr>
      <vt:lpstr>Opravy vnitřních a venkovních omítek.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1</dc:creator>
  <cp:lastModifiedBy>1</cp:lastModifiedBy>
  <cp:revision>1</cp:revision>
  <dcterms:created xsi:type="dcterms:W3CDTF">2012-12-14T14:05:08Z</dcterms:created>
  <dcterms:modified xsi:type="dcterms:W3CDTF">2012-12-14T17:26:48Z</dcterms:modified>
</cp:coreProperties>
</file>