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1206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562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958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2912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1322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5859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0050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283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377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557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551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6DA0D-2DD7-458B-B67C-E06708DD22FC}" type="datetimeFigureOut">
              <a:rPr lang="cs-CZ" smtClean="0"/>
              <a:t>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C7BAD9-2CC5-41B4-AF40-396978D7E5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24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96751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latin typeface="Arial Black" pitchFamily="34" charset="0"/>
              </a:rPr>
              <a:t>Zdroje surovin a jejich obnovitelnost</a:t>
            </a:r>
            <a:endParaRPr lang="cs-CZ" sz="3200" b="1" cap="all" dirty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5963701"/>
              </p:ext>
            </p:extLst>
          </p:nvPr>
        </p:nvGraphicFramePr>
        <p:xfrm>
          <a:off x="539552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VY_32_INOVACE_MA_ZP_01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Září 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339893"/>
              </p:ext>
            </p:extLst>
          </p:nvPr>
        </p:nvGraphicFramePr>
        <p:xfrm>
          <a:off x="539552" y="5373216"/>
          <a:ext cx="8064896" cy="12241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64896"/>
              </a:tblGrid>
              <a:tr h="410294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13842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výklad zdrojů surovin a jejich obnovitelnost.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922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467544" y="1124744"/>
            <a:ext cx="8136904" cy="409342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just"/>
            <a:r>
              <a:rPr lang="cs-CZ" sz="2000" dirty="0"/>
              <a:t>Zdroje na </a:t>
            </a:r>
            <a:r>
              <a:rPr lang="cs-CZ" sz="2000" dirty="0" smtClean="0"/>
              <a:t>Zemi jsou </a:t>
            </a:r>
            <a:r>
              <a:rPr lang="cs-CZ" sz="2000" dirty="0"/>
              <a:t>různého charakteru. Jedná se o hlavně </a:t>
            </a:r>
            <a:endParaRPr lang="cs-CZ" sz="2000" dirty="0" smtClean="0"/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 smtClean="0"/>
              <a:t>o </a:t>
            </a:r>
            <a:r>
              <a:rPr lang="cs-CZ" sz="2000" dirty="0"/>
              <a:t>zdroje energetických </a:t>
            </a:r>
            <a:r>
              <a:rPr lang="cs-CZ" sz="2000" dirty="0" smtClean="0"/>
              <a:t>surovin – ropa, uhlí, zemní plyn,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dirty="0" smtClean="0"/>
              <a:t>o </a:t>
            </a:r>
            <a:r>
              <a:rPr lang="cs-CZ" sz="2000" dirty="0"/>
              <a:t>zdroje materiálů pro výstavbu a průmysl </a:t>
            </a:r>
            <a:r>
              <a:rPr lang="cs-CZ" sz="2000" dirty="0" smtClean="0"/>
              <a:t>– nerosty, minerály, rudy a dřevo. </a:t>
            </a:r>
          </a:p>
          <a:p>
            <a:pPr algn="just"/>
            <a:r>
              <a:rPr lang="cs-CZ" sz="2000" dirty="0" smtClean="0"/>
              <a:t>Zdroje </a:t>
            </a:r>
            <a:r>
              <a:rPr lang="cs-CZ" sz="2000" dirty="0"/>
              <a:t>energie se dělí </a:t>
            </a:r>
            <a:r>
              <a:rPr lang="cs-CZ" sz="2000" dirty="0" smtClean="0"/>
              <a:t>na: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u="sng" dirty="0" smtClean="0"/>
              <a:t>zdroje </a:t>
            </a:r>
            <a:r>
              <a:rPr lang="cs-CZ" sz="2000" u="sng" dirty="0"/>
              <a:t>obnovitelné </a:t>
            </a:r>
            <a:r>
              <a:rPr lang="cs-CZ" sz="2000" dirty="0"/>
              <a:t>- Obnovitelné zdroje jsou takové, kde použitím nedochází k vyčerpávání energie. Mají schopnost se při postupném spotřebovávání částečně nebo úplně obnovovat, a to samy nebo za přispění člověka (půda, voda, vzduch, živé organismy, energie vody, větru, Slunce, Země a energie biomasy) </a:t>
            </a:r>
            <a:endParaRPr lang="cs-CZ" sz="2000" dirty="0" smtClean="0"/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2000" u="sng" dirty="0" smtClean="0"/>
              <a:t>zdroje neobnovitelné </a:t>
            </a:r>
            <a:r>
              <a:rPr lang="cs-CZ" sz="2000" dirty="0"/>
              <a:t>- spotřebováváním zanikají (nerostné suroviny: rudy, nerudné suroviny, fosilní paliva </a:t>
            </a:r>
            <a:r>
              <a:rPr lang="cs-CZ" sz="2000" dirty="0" smtClean="0"/>
              <a:t>– </a:t>
            </a:r>
            <a:r>
              <a:rPr lang="cs-CZ" sz="2000" dirty="0"/>
              <a:t>rašelina, uhlí lignit, hnědé a černé, ropa, zemní plyn a radioaktivní suroviny – uran) </a:t>
            </a:r>
            <a:endParaRPr lang="cs-CZ" sz="2000" dirty="0" smtClean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077554"/>
              </p:ext>
            </p:extLst>
          </p:nvPr>
        </p:nvGraphicFramePr>
        <p:xfrm>
          <a:off x="467544" y="5445224"/>
          <a:ext cx="8136904" cy="73152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8136904"/>
              </a:tblGrid>
              <a:tr h="0">
                <a:tc>
                  <a:txBody>
                    <a:bodyPr/>
                    <a:lstStyle/>
                    <a:p>
                      <a:r>
                        <a:rPr lang="cs-CZ" dirty="0" smtClean="0"/>
                        <a:t>Přírodní</a:t>
                      </a:r>
                      <a:r>
                        <a:rPr lang="cs-CZ" baseline="0" dirty="0" smtClean="0"/>
                        <a:t> stavební materiály:</a:t>
                      </a:r>
                      <a:endParaRPr lang="cs-CZ" dirty="0"/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Kámen, - písek, - hlína, - dřevo 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4310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3" name="Tabulka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8117426"/>
              </p:ext>
            </p:extLst>
          </p:nvPr>
        </p:nvGraphicFramePr>
        <p:xfrm>
          <a:off x="683568" y="1297280"/>
          <a:ext cx="3168352" cy="274320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3168352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Přírodní kámen – hornina - po úpravě (např. drcením) je stavební materiál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Jednoduché horniny – skládají se pouze z jednoho nerostu – křemen, vápenec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Složené horniny – skládají se z několika nerostů – žula, čedič, pískovec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64859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 </a:t>
            </a: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254515"/>
              </p:ext>
            </p:extLst>
          </p:nvPr>
        </p:nvGraphicFramePr>
        <p:xfrm>
          <a:off x="683568" y="4369648"/>
          <a:ext cx="7776864" cy="201168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77686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Podle vzniku dělíme kameny: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Vyvřelé – jsou sopečného původu – žula, čedič,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Usazené – vznikly navátím větrem nebo naplavením vodou a jejich následným </a:t>
                      </a:r>
                      <a:r>
                        <a:rPr lang="cs-CZ" b="0" baseline="0" dirty="0" err="1" smtClean="0"/>
                        <a:t>zcelením</a:t>
                      </a:r>
                      <a:r>
                        <a:rPr lang="cs-CZ" b="0" baseline="0" dirty="0" smtClean="0"/>
                        <a:t> vlivem povětrnostních podmínek – písek, pískovec, břidlice, travertin,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0" baseline="0" dirty="0" smtClean="0"/>
                        <a:t>Přeměněné – vznikly z vyvřelých nebo usazených působením vysokých tlaků, teplotami, působením vodních par, plynů – mramor, porcelánové jaspisy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1\Desktop\foto dumy\SAM_032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196752"/>
            <a:ext cx="3923928" cy="294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283968" y="126876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ŽULA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01438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572290"/>
              </p:ext>
            </p:extLst>
          </p:nvPr>
        </p:nvGraphicFramePr>
        <p:xfrm>
          <a:off x="611560" y="1052736"/>
          <a:ext cx="7920880" cy="164592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7920880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Horniny vyvřelé: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Žula </a:t>
                      </a:r>
                      <a:r>
                        <a:rPr lang="cs-CZ" b="0" baseline="0" dirty="0" smtClean="0"/>
                        <a:t>– složení křemene, živce a slídy, použití – dlažební kostky, obkladové desky,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     zdivo, dlažba, drtí se na štěrk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smtClean="0"/>
                        <a:t>Čedič</a:t>
                      </a:r>
                      <a:r>
                        <a:rPr lang="cs-CZ" b="0" baseline="0" dirty="0" smtClean="0"/>
                        <a:t> – má černou barvu, jako jediný kámen se dá tavit, použití – dlaždice,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                   vlákna pro výrobu izolace</a:t>
                      </a:r>
                      <a:endParaRPr lang="cs-CZ" b="1" baseline="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 </a:t>
            </a:r>
          </a:p>
        </p:txBody>
      </p:sp>
      <p:pic>
        <p:nvPicPr>
          <p:cNvPr id="1026" name="Picture 2" descr="C:\Users\1\Desktop\foto dumy\čedič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4469462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6093296"/>
            <a:ext cx="4469462" cy="41549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pt-BR" sz="1050" dirty="0"/>
              <a:t>AUTOR NEZNÁMÝ. </a:t>
            </a:r>
            <a:r>
              <a:rPr lang="pt-BR" sz="1050" i="1" dirty="0"/>
              <a:t>wikipedia.cz</a:t>
            </a:r>
            <a:r>
              <a:rPr lang="pt-BR" sz="1050" dirty="0"/>
              <a:t> [online]. [cit. </a:t>
            </a:r>
            <a:r>
              <a:rPr lang="cs-CZ" sz="1050" dirty="0" smtClean="0"/>
              <a:t>7.9</a:t>
            </a:r>
            <a:r>
              <a:rPr lang="pt-BR" sz="1050" dirty="0" smtClean="0"/>
              <a:t>.201</a:t>
            </a:r>
            <a:r>
              <a:rPr lang="cs-CZ" sz="1050" dirty="0" smtClean="0"/>
              <a:t>2</a:t>
            </a:r>
            <a:r>
              <a:rPr lang="pt-BR" sz="1050" dirty="0" smtClean="0"/>
              <a:t>]. </a:t>
            </a:r>
            <a:r>
              <a:rPr lang="pt-BR" sz="1050" dirty="0"/>
              <a:t>Dostupný na WWW: http://upload.wikimedia.org/wikipedia/commons/0/08/BasaltUSGOV.jpg</a:t>
            </a:r>
            <a:endParaRPr lang="cs-CZ" sz="105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85293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ČEDIČ</a:t>
            </a:r>
            <a:endParaRPr lang="cs-CZ" b="1" dirty="0"/>
          </a:p>
        </p:txBody>
      </p:sp>
      <p:pic>
        <p:nvPicPr>
          <p:cNvPr id="1027" name="Picture 3" descr="C:\Users\1\Desktop\DUM obrázky\2013-01-28\DSC012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95638"/>
            <a:ext cx="3179845" cy="3629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64088" y="296351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ČEDIČOVÁ DLAŽBA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4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 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874091"/>
              </p:ext>
            </p:extLst>
          </p:nvPr>
        </p:nvGraphicFramePr>
        <p:xfrm>
          <a:off x="683568" y="1124744"/>
          <a:ext cx="7848872" cy="229108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48872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Horniny usazené: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Písek </a:t>
                      </a:r>
                      <a:r>
                        <a:rPr lang="cs-CZ" b="0" baseline="0" dirty="0" smtClean="0"/>
                        <a:t>– nezpevněný kámen do velikosti 4 mm, písek říční, kopaný, používá se </a:t>
                      </a:r>
                    </a:p>
                    <a:p>
                      <a:pPr marL="0" indent="0">
                        <a:buFontTx/>
                        <a:buNone/>
                        <a:tabLst>
                          <a:tab pos="723900" algn="l"/>
                        </a:tabLst>
                      </a:pPr>
                      <a:r>
                        <a:rPr lang="cs-CZ" b="0" baseline="0" dirty="0" smtClean="0"/>
                        <a:t>                   jako pojivo do malt a betonů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smtClean="0"/>
                        <a:t>Pískovec </a:t>
                      </a:r>
                      <a:r>
                        <a:rPr lang="cs-CZ" b="0" baseline="0" dirty="0" smtClean="0"/>
                        <a:t>– jedná se o zrnka křemene spojen tmelem, dobře se opracovává,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                    nelze použít do betonu, používá se jako dlažba, schody, zdivo,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b="0" baseline="0" dirty="0" smtClean="0"/>
                        <a:t>                    sochařské práce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</a:t>
                      </a:r>
                      <a:r>
                        <a:rPr lang="cs-CZ" b="1" baseline="0" dirty="0" smtClean="0"/>
                        <a:t>Břidlice </a:t>
                      </a:r>
                      <a:r>
                        <a:rPr lang="cs-CZ" b="0" baseline="0" dirty="0" smtClean="0"/>
                        <a:t>– dá se štípat na tenké desky, používá se jako krytina střech, obklady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0" name="Picture 2" descr="C:\Users\1\Desktop\foto dumy\břidli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429000"/>
            <a:ext cx="7632848" cy="2860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755576" y="6289610"/>
            <a:ext cx="7920880" cy="25391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050" dirty="0"/>
              <a:t>JEANOT.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7.9.2012]. </a:t>
            </a:r>
            <a:r>
              <a:rPr lang="cs-CZ" sz="1050" dirty="0"/>
              <a:t>Dostupný na WWW: http://upload.wikimedia.org/wikipedia/commons/c/c5/ShaleUSGOV.jpg</a:t>
            </a:r>
          </a:p>
        </p:txBody>
      </p:sp>
    </p:spTree>
    <p:extLst>
      <p:ext uri="{BB962C8B-B14F-4D97-AF65-F5344CB8AC3E}">
        <p14:creationId xmlns:p14="http://schemas.microsoft.com/office/powerpoint/2010/main" val="353164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83568" y="5873497"/>
            <a:ext cx="7776864" cy="5078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nl-NL" sz="900" dirty="0"/>
              <a:t>A.J. (TON) VAN DER WAL. </a:t>
            </a:r>
            <a:r>
              <a:rPr lang="nl-NL" sz="900" i="1" dirty="0"/>
              <a:t>www.wikipedia.cz</a:t>
            </a:r>
            <a:r>
              <a:rPr lang="nl-NL" sz="900" dirty="0"/>
              <a:t> [online]. [cit. </a:t>
            </a:r>
            <a:r>
              <a:rPr lang="nl-NL" sz="900" dirty="0" smtClean="0"/>
              <a:t>7.9.201</a:t>
            </a:r>
            <a:r>
              <a:rPr lang="cs-CZ" sz="900" dirty="0" smtClean="0"/>
              <a:t>2</a:t>
            </a:r>
            <a:r>
              <a:rPr lang="nl-NL" sz="900" dirty="0" smtClean="0"/>
              <a:t>]. </a:t>
            </a:r>
            <a:r>
              <a:rPr lang="nl-NL" sz="900" dirty="0"/>
              <a:t>Dostupný na WWW: http://upload.wikimedia.org/wikipedia/commons/thumb/b/b1/Detail_van_dakleien_met_veiligheidshaak_-_%27s-Graveland_-_20396572_-_RCE.jpg/600px-Detail_van_dakleien_met_veiligheidshaak_-_%27s-Graveland_-_20396572_-_RCE.jpg</a:t>
            </a:r>
            <a:endParaRPr lang="cs-CZ" sz="900" dirty="0"/>
          </a:p>
        </p:txBody>
      </p:sp>
      <p:pic>
        <p:nvPicPr>
          <p:cNvPr id="1026" name="Picture 2" descr="http://upload.wikimedia.org/wikipedia/commons/b/b1/Detail_van_dakleien_met_veiligheidshaak_-_%27s-Graveland_-_20396572_-_R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59"/>
            <a:ext cx="7776864" cy="460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30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67544" y="20263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 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413306"/>
              </p:ext>
            </p:extLst>
          </p:nvPr>
        </p:nvGraphicFramePr>
        <p:xfrm>
          <a:off x="683568" y="1052736"/>
          <a:ext cx="7848872" cy="2021840"/>
        </p:xfrm>
        <a:graphic>
          <a:graphicData uri="http://schemas.openxmlformats.org/drawingml/2006/table">
            <a:tbl>
              <a:tblPr firstRow="1" bandRow="1">
                <a:tableStyleId>{08FB837D-C827-4EFA-A057-4D05807E0F7C}</a:tableStyleId>
              </a:tblPr>
              <a:tblGrid>
                <a:gridCol w="78488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="0" baseline="0" dirty="0" smtClean="0"/>
                        <a:t>-    </a:t>
                      </a:r>
                      <a:r>
                        <a:rPr lang="cs-CZ" b="1" baseline="0" dirty="0" smtClean="0"/>
                        <a:t>Travertin </a:t>
                      </a:r>
                      <a:r>
                        <a:rPr lang="cs-CZ" b="0" baseline="0" dirty="0" smtClean="0"/>
                        <a:t>– má velké póry, dá se leštit, používá se na obklady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Vápenec </a:t>
                      </a:r>
                      <a:r>
                        <a:rPr lang="cs-CZ" b="0" baseline="0" dirty="0" smtClean="0"/>
                        <a:t>– matný, dá se leštit, používá se na obkladové desky, zdivo, dlažba, pro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         výrobu vápna a cementu, při výrobě železa, oceli, skla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-    </a:t>
                      </a:r>
                      <a:r>
                        <a:rPr lang="cs-CZ" b="1" baseline="0" dirty="0" smtClean="0"/>
                        <a:t>Sádrovec </a:t>
                      </a:r>
                      <a:r>
                        <a:rPr lang="cs-CZ" b="0" baseline="0" dirty="0" smtClean="0"/>
                        <a:t>– má bílou barvu, použití na obklady, k výrobě sádry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Opuka </a:t>
                      </a:r>
                      <a:r>
                        <a:rPr lang="cs-CZ" b="0" baseline="0" dirty="0" smtClean="0"/>
                        <a:t>– je složena z vápence, písku a jílu, dobře se láme na desky, použití na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         zdivo, obklady, škodí jí mráz a vlhko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054932" y="6102588"/>
            <a:ext cx="4893332" cy="7386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050" dirty="0"/>
              <a:t>MIAOW </a:t>
            </a:r>
            <a:r>
              <a:rPr lang="cs-CZ" sz="1050" dirty="0" err="1"/>
              <a:t>MIAOW</a:t>
            </a:r>
            <a:r>
              <a:rPr lang="cs-CZ" sz="1050" dirty="0"/>
              <a:t>. </a:t>
            </a:r>
            <a:r>
              <a:rPr lang="cs-CZ" sz="1050" i="1" dirty="0"/>
              <a:t>wikipedia.cz</a:t>
            </a:r>
            <a:r>
              <a:rPr lang="cs-CZ" sz="1050" dirty="0"/>
              <a:t> [online]. [cit. </a:t>
            </a:r>
            <a:r>
              <a:rPr lang="cs-CZ" sz="1050" dirty="0" smtClean="0"/>
              <a:t>7.9.2012]. </a:t>
            </a:r>
            <a:r>
              <a:rPr lang="cs-CZ" sz="1050" dirty="0"/>
              <a:t>Dostupný na WWW: http://upload.wikimedia.org/wikipedia/commons/thumb/0/04/PP_Opukovy_lom_u_Predni_Kopaniny_Praha_867.jpg/120px-PP_Opukovy_lom_u_Predni_Kopaniny_Praha_867.jpg</a:t>
            </a:r>
          </a:p>
        </p:txBody>
      </p:sp>
      <p:pic>
        <p:nvPicPr>
          <p:cNvPr id="3074" name="Picture 2" descr="PP_Opukovy_lom_u_Predni_Kopaniny_Praha_867.jpg (800×60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932" y="3284984"/>
            <a:ext cx="4893332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123728" y="5647761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OPUKA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58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67544" y="202630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</a:t>
            </a:r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47963"/>
              </p:ext>
            </p:extLst>
          </p:nvPr>
        </p:nvGraphicFramePr>
        <p:xfrm>
          <a:off x="467544" y="1196752"/>
          <a:ext cx="8136904" cy="1376680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8136904"/>
              </a:tblGrid>
              <a:tr h="0"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Horniny přeměněné</a:t>
                      </a:r>
                    </a:p>
                  </a:txBody>
                  <a:tcPr/>
                </a:tc>
              </a:tr>
              <a:tr h="151956"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cs-CZ" b="1" baseline="0" dirty="0" smtClean="0"/>
                        <a:t>Mramor </a:t>
                      </a:r>
                      <a:r>
                        <a:rPr lang="cs-CZ" b="0" baseline="0" dirty="0" smtClean="0"/>
                        <a:t>– je složen z vápence a dolomitu, pevný, tvrdý, velmi pěkně vypadá,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cs-CZ" b="0" baseline="0" dirty="0" smtClean="0"/>
                        <a:t>                        používá se na obklady, dlažby, schody, sochařství</a:t>
                      </a:r>
                      <a:endParaRPr lang="cs-CZ" b="1" baseline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cs-CZ" b="1" baseline="0" dirty="0" smtClean="0"/>
                        <a:t>Porcelánový jaspis </a:t>
                      </a:r>
                      <a:r>
                        <a:rPr lang="cs-CZ" b="0" baseline="0" dirty="0" smtClean="0"/>
                        <a:t>– používá se jako barevná drť do omítek</a:t>
                      </a:r>
                      <a:endParaRPr lang="cs-CZ" b="1" baseline="0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 descr="C:\Users\1\Desktop\DUM obrázky\2013-02-07\DSC0139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924944"/>
            <a:ext cx="8229600" cy="3672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57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1412776"/>
            <a:ext cx="7632848" cy="28623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cs-CZ" b="1" dirty="0" smtClean="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cs-CZ" b="1" dirty="0" smtClean="0"/>
              <a:t>otázka:  Patří přírodní kámen do obnovitelných zdrojů</a:t>
            </a:r>
            <a:r>
              <a:rPr lang="cs-CZ" b="1" dirty="0" smtClean="0">
                <a:solidFill>
                  <a:schemeClr val="tx1"/>
                </a:solidFill>
              </a:rPr>
              <a:t>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2.   otázka:   Který kámen se dá tavit?</a:t>
            </a: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 smtClean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  <a:p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27584" y="6300028"/>
            <a:ext cx="7620318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zdroje:    www.wikipedia.cz,  vlastní zdroje 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195594" y="2132856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NE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195594" y="3284984"/>
            <a:ext cx="1224136" cy="504056"/>
          </a:xfrm>
          <a:prstGeom prst="round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čedič</a:t>
            </a:r>
            <a:endParaRPr lang="cs-CZ" b="1" dirty="0">
              <a:solidFill>
                <a:schemeClr val="tx1"/>
              </a:solidFill>
              <a:effectLst/>
            </a:endParaRPr>
          </a:p>
        </p:txBody>
      </p:sp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Zdroje surovin a jejich obnovitelnost </a:t>
            </a:r>
          </a:p>
        </p:txBody>
      </p:sp>
    </p:spTree>
    <p:extLst>
      <p:ext uri="{BB962C8B-B14F-4D97-AF65-F5344CB8AC3E}">
        <p14:creationId xmlns:p14="http://schemas.microsoft.com/office/powerpoint/2010/main" val="234987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build="p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538</Words>
  <Application>Microsoft Office PowerPoint</Application>
  <PresentationFormat>Předvádění na obrazovce (4:3)</PresentationFormat>
  <Paragraphs>82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Zdroje surovin a jejich obnovitelnost </vt:lpstr>
      <vt:lpstr>Zdroje surovin a jejich obnovitelnost  </vt:lpstr>
      <vt:lpstr>Zdroje surovin a jejich obnovitelnost  </vt:lpstr>
      <vt:lpstr>Zdroje surovin a jejich obnovitelnost  </vt:lpstr>
      <vt:lpstr>Zdroje surovin a jejich obnovitelnost  </vt:lpstr>
      <vt:lpstr>Zdroje surovin a jejich obnovitelnost  </vt:lpstr>
      <vt:lpstr>Prezentace aplikace PowerPoint</vt:lpstr>
      <vt:lpstr>Zdroje surovin a jejich obnovitelnost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2012-09-03T13:05:44Z</dcterms:created>
  <dcterms:modified xsi:type="dcterms:W3CDTF">2012-09-03T16:21:10Z</dcterms:modified>
</cp:coreProperties>
</file>