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069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678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793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93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89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742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139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887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113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290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018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BB5D0-6445-453A-9716-604AE6B3E79D}" type="datetimeFigureOut">
              <a:rPr lang="cs-CZ" smtClean="0"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46A45-673D-4856-84BC-9EDE1CAF3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60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Spotřeba energie, kvalita životního prostředí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52782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VY_32_INOVACE_MA_ZP_02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</a:t>
                      </a:r>
                      <a:r>
                        <a:rPr lang="cs-CZ" sz="1200" baseline="0" smtClean="0"/>
                        <a:t>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736706"/>
              </p:ext>
            </p:extLst>
          </p:nvPr>
        </p:nvGraphicFramePr>
        <p:xfrm>
          <a:off x="539552" y="5373216"/>
          <a:ext cx="8064896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41029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13842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spotřebu energie a zajištění kvality životního prostředí  ve stavebnictví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543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Spotřeba energie, kvalita životního prostředí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1196752"/>
            <a:ext cx="8208912" cy="7078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/>
              <a:t>Stavební činnost má veliký vliv na </a:t>
            </a:r>
            <a:r>
              <a:rPr lang="cs-CZ" sz="2000" dirty="0" smtClean="0"/>
              <a:t>životní </a:t>
            </a:r>
            <a:r>
              <a:rPr lang="cs-CZ" sz="2000" dirty="0"/>
              <a:t>prostředí jednak svojí vlastní činností, ale i </a:t>
            </a:r>
            <a:r>
              <a:rPr lang="cs-CZ" sz="2000" dirty="0" smtClean="0"/>
              <a:t>tím, že </a:t>
            </a:r>
            <a:r>
              <a:rPr lang="cs-CZ" sz="2000" dirty="0"/>
              <a:t>spotřebovává značné </a:t>
            </a:r>
            <a:r>
              <a:rPr lang="cs-CZ" sz="2000" dirty="0" smtClean="0"/>
              <a:t>množství </a:t>
            </a:r>
            <a:r>
              <a:rPr lang="cs-CZ" sz="2000" dirty="0"/>
              <a:t>energií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089342"/>
              </p:ext>
            </p:extLst>
          </p:nvPr>
        </p:nvGraphicFramePr>
        <p:xfrm>
          <a:off x="471064" y="2132856"/>
          <a:ext cx="8205392" cy="25654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539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Spotřebu energií ve stavebnictví lze rozdělit na: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u="sng" dirty="0" smtClean="0"/>
                        <a:t>spotřebu energie při provádění stavby -</a:t>
                      </a:r>
                      <a:r>
                        <a:rPr lang="cs-CZ" dirty="0" smtClean="0"/>
                        <a:t> výrobu stavebních prvků a materiálů,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dopravu stavebních prvků na staveniště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dirty="0" smtClean="0"/>
                        <a:t>výstavbu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u="sng" dirty="0" smtClean="0"/>
                        <a:t>spotřeba energie při provozu budovy </a:t>
                      </a:r>
                      <a:r>
                        <a:rPr lang="cs-CZ" dirty="0" smtClean="0"/>
                        <a:t>- úniky tepla konstrukcemi,</a:t>
                      </a:r>
                      <a:r>
                        <a:rPr lang="cs-CZ" baseline="0" dirty="0" smtClean="0"/>
                        <a:t> o</a:t>
                      </a:r>
                      <a:r>
                        <a:rPr lang="cs-CZ" dirty="0" smtClean="0"/>
                        <a:t>kny, úniky tepla tepelnými mosty,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spotřebu energie na výměnu vzduchu (větrání, klimatizace),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spotřebu energie při netěsnost stavby, spotřebu energie na údržbu, zastavění půdního fondu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u="sng" dirty="0" smtClean="0"/>
                        <a:t>spotřeba energie při likvidaci </a:t>
                      </a:r>
                      <a:r>
                        <a:rPr lang="cs-CZ" dirty="0" smtClean="0"/>
                        <a:t>-  při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bourání, recyklaci, likvidaci odpadu.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3-01-04\DSC011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69160"/>
            <a:ext cx="2483768" cy="186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2-04\DSC013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099" y="4905368"/>
            <a:ext cx="2766053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\Desktop\DUM obrázky\2013-01-04\DSC0116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69160"/>
            <a:ext cx="2486400" cy="18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68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945574"/>
              </p:ext>
            </p:extLst>
          </p:nvPr>
        </p:nvGraphicFramePr>
        <p:xfrm>
          <a:off x="683568" y="1196752"/>
          <a:ext cx="7992888" cy="493776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992888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VLIV STAVEBNÍ VÝROBY NA ŽIVOTNÍ PROSTŘEDÍ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Stavební výroba působí na životní prostředí dvojím způsobem: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u="sng" baseline="0" dirty="0" smtClean="0"/>
                        <a:t>Kladně</a:t>
                      </a:r>
                      <a:r>
                        <a:rPr lang="cs-CZ" baseline="0" dirty="0" smtClean="0"/>
                        <a:t>  - dokončené bytové, občanské, inženýrské stavby zlepšují životní prostředí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u="sng" baseline="0" dirty="0" smtClean="0"/>
                        <a:t>Záporně</a:t>
                      </a:r>
                      <a:r>
                        <a:rPr lang="cs-CZ" baseline="0" dirty="0" smtClean="0"/>
                        <a:t> - proces výstavby a modernizace životní prostředí narušuje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sng" baseline="0" dirty="0" smtClean="0"/>
                        <a:t>Negativní vlivy na životní prostředí </a:t>
                      </a:r>
                      <a:r>
                        <a:rPr lang="cs-CZ" baseline="0" dirty="0" smtClean="0"/>
                        <a:t>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nebezpečné odpady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obaly</a:t>
                      </a:r>
                    </a:p>
                    <a:p>
                      <a:r>
                        <a:rPr lang="cs-CZ" baseline="0" dirty="0" smtClean="0"/>
                        <a:t>-    znečištění vod</a:t>
                      </a:r>
                    </a:p>
                    <a:p>
                      <a:r>
                        <a:rPr lang="cs-CZ" baseline="0" dirty="0" smtClean="0"/>
                        <a:t>-    kontaminace půdy</a:t>
                      </a:r>
                    </a:p>
                    <a:p>
                      <a:r>
                        <a:rPr lang="cs-CZ" baseline="0" dirty="0" smtClean="0"/>
                        <a:t>-    emise do atmosféry</a:t>
                      </a:r>
                    </a:p>
                    <a:p>
                      <a:r>
                        <a:rPr lang="cs-CZ" baseline="0" dirty="0" smtClean="0"/>
                        <a:t>-    uvolňování prachu</a:t>
                      </a:r>
                    </a:p>
                    <a:p>
                      <a:r>
                        <a:rPr lang="cs-CZ" baseline="0" dirty="0" smtClean="0"/>
                        <a:t>-    obtěžování zápachem</a:t>
                      </a:r>
                    </a:p>
                    <a:p>
                      <a:r>
                        <a:rPr lang="cs-CZ" baseline="0" dirty="0" smtClean="0"/>
                        <a:t>-    nadměrný hluk</a:t>
                      </a:r>
                    </a:p>
                    <a:p>
                      <a:r>
                        <a:rPr lang="cs-CZ" baseline="0" dirty="0" smtClean="0"/>
                        <a:t>-    nedodržení požadavků hygienických předpisů</a:t>
                      </a:r>
                    </a:p>
                    <a:p>
                      <a:r>
                        <a:rPr lang="cs-CZ" baseline="0" dirty="0" smtClean="0"/>
                        <a:t>-    vibrace</a:t>
                      </a:r>
                    </a:p>
                    <a:p>
                      <a:r>
                        <a:rPr lang="cs-CZ" baseline="0" dirty="0" smtClean="0"/>
                        <a:t>-    spotřeba surovin a energie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4859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Spotřeba energie, kvalita životního prostředí  </a:t>
            </a:r>
          </a:p>
        </p:txBody>
      </p:sp>
      <p:pic>
        <p:nvPicPr>
          <p:cNvPr id="3074" name="Picture 2" descr="C:\Users\1\Desktop\DUM obrázky\2013-04-08\DSC015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81376"/>
            <a:ext cx="3096344" cy="2058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87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1085722"/>
              </p:ext>
            </p:extLst>
          </p:nvPr>
        </p:nvGraphicFramePr>
        <p:xfrm>
          <a:off x="611560" y="1052736"/>
          <a:ext cx="4968552" cy="36576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96855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Ochrana čistoty ovzduší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 Ve stavební výrobě, se musí dbát na to, aby vzduch byl chráněn před znečišťováním prachem, popílkem, kouřem, plyny, párami a jinými škodlivinami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 Nejsou-li dodržovány předpisy  dochází při provádění bouracích prací k znečišťovaní vzduchu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 </a:t>
                      </a:r>
                      <a:r>
                        <a:rPr lang="cs-CZ" baseline="0" dirty="0" smtClean="0"/>
                        <a:t>shazování materiálu je dovoleno jen tehdy, když pracovní nebo jiné veřejné prostory nejsou ohrožovány prašností. Skluzy se mohou použít jen tehdy, jsou-li zakryty tak, že se z nich nepráší a nepropadá z nich materiál.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Spotřeba energie, kvalita životního prostředí  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024630"/>
              </p:ext>
            </p:extLst>
          </p:nvPr>
        </p:nvGraphicFramePr>
        <p:xfrm>
          <a:off x="611560" y="4926920"/>
          <a:ext cx="7704856" cy="17424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704856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Hluk, vibrace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Hluk působí nepříznivě na centrální nervovou soustavu, sluchový orgán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Hranice hluku je 80 dB, při její překročení jde o škodlivé působení na lidský </a:t>
                      </a:r>
                    </a:p>
                    <a:p>
                      <a:r>
                        <a:rPr lang="cs-CZ" baseline="0" dirty="0" smtClean="0"/>
                        <a:t>organismus, především na sluch.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Většina stavebních strojů má hlučnost větší než 70 dB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3-02-04\DSC01327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96" t="54727"/>
          <a:stretch/>
        </p:blipFill>
        <p:spPr bwMode="auto">
          <a:xfrm>
            <a:off x="5940152" y="1052737"/>
            <a:ext cx="2664296" cy="367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27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Spotřeba energie, kvalita životního prostředí 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7864179"/>
              </p:ext>
            </p:extLst>
          </p:nvPr>
        </p:nvGraphicFramePr>
        <p:xfrm>
          <a:off x="179512" y="1080904"/>
          <a:ext cx="5544616" cy="184404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5544616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Prašnost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Prašnost je závislá na klimatických podmínkách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baseline="0" dirty="0" smtClean="0"/>
                        <a:t>-    Vzniká při hustém silničním provozu,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Při odvozu stavební suti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Při demolicích objektů odstřelem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4277503"/>
              </p:ext>
            </p:extLst>
          </p:nvPr>
        </p:nvGraphicFramePr>
        <p:xfrm>
          <a:off x="179512" y="3212976"/>
          <a:ext cx="5544616" cy="256032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5544616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Výfukové plyny, emise do atmosféry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 Výfukové plyny obsahují oxid uhelnatý, oxid uhličitý, uhlovodíky, oxidy síry, oxidy dusíku a aldehydy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</a:t>
                      </a:r>
                      <a:r>
                        <a:rPr lang="cs-CZ" baseline="0" dirty="0" smtClean="0"/>
                        <a:t>Zvýšená koncentrace oxidu uhelnatého ve vzduchu se projevuje u člověka prodloužením reakční doby, snížením pozornosti, zhoršením funkce zraku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Na zvýšení oxidu uhelnatého se podílí především přeprava velkých objemů stavebních materiálů a výrobků.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711350"/>
              </p:ext>
            </p:extLst>
          </p:nvPr>
        </p:nvGraphicFramePr>
        <p:xfrm>
          <a:off x="179512" y="6029280"/>
          <a:ext cx="8496944" cy="6400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49694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Při stavební činnosti je nutné dávat pozor, aby nedošlo ke znečištění komunikací, znečištění vod, kontaminace půdy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1\Desktop\foto dumy\výfukové ply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2808312" cy="352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4581505"/>
            <a:ext cx="2808312" cy="738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dirty="0"/>
              <a:t>EPA.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12.9.2012]. </a:t>
            </a:r>
            <a:r>
              <a:rPr lang="cs-CZ" sz="1050" dirty="0"/>
              <a:t>Dostupný na WWW: http://upload.wikimedia.org/wikipedia/commons/7/79/Diesel-smoke.jpg</a:t>
            </a:r>
          </a:p>
        </p:txBody>
      </p:sp>
    </p:spTree>
    <p:extLst>
      <p:ext uri="{BB962C8B-B14F-4D97-AF65-F5344CB8AC3E}">
        <p14:creationId xmlns:p14="http://schemas.microsoft.com/office/powerpoint/2010/main" val="299351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24744"/>
            <a:ext cx="7632848" cy="39703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Jaká  je hranice hluku, při jejímž překročení dochází ke škodlivému působení na lidský organismus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Vyjmenujte negativní vlivy na životní prostředí?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</a:t>
            </a:r>
            <a:r>
              <a:rPr lang="cs-CZ" b="1" dirty="0" smtClean="0">
                <a:solidFill>
                  <a:schemeClr val="tx1"/>
                </a:solidFill>
              </a:rPr>
              <a:t>.cz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95594" y="2132856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80 dB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979712" y="3284984"/>
            <a:ext cx="5904656" cy="1440160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nebezpečné </a:t>
            </a:r>
            <a:r>
              <a:rPr lang="cs-CZ" b="1" dirty="0" smtClean="0">
                <a:solidFill>
                  <a:schemeClr val="tx1"/>
                </a:solidFill>
              </a:rPr>
              <a:t>odpady, obaly, znečištění vod, kontaminace půdy, emise </a:t>
            </a:r>
            <a:r>
              <a:rPr lang="cs-CZ" b="1" dirty="0">
                <a:solidFill>
                  <a:schemeClr val="tx1"/>
                </a:solidFill>
              </a:rPr>
              <a:t>do </a:t>
            </a:r>
            <a:r>
              <a:rPr lang="cs-CZ" b="1" dirty="0" smtClean="0">
                <a:solidFill>
                  <a:schemeClr val="tx1"/>
                </a:solidFill>
              </a:rPr>
              <a:t>atmosféry, </a:t>
            </a:r>
            <a:r>
              <a:rPr lang="cs-CZ" b="1" dirty="0">
                <a:solidFill>
                  <a:schemeClr val="tx1"/>
                </a:solidFill>
              </a:rPr>
              <a:t>uvolňování </a:t>
            </a:r>
            <a:r>
              <a:rPr lang="cs-CZ" b="1" dirty="0" smtClean="0">
                <a:solidFill>
                  <a:schemeClr val="tx1"/>
                </a:solidFill>
              </a:rPr>
              <a:t>prachu, obtěžování zápachem, nadměrný hluk, nedodržení </a:t>
            </a:r>
            <a:r>
              <a:rPr lang="cs-CZ" b="1" dirty="0">
                <a:solidFill>
                  <a:schemeClr val="tx1"/>
                </a:solidFill>
              </a:rPr>
              <a:t>požadavků hygienických </a:t>
            </a:r>
            <a:r>
              <a:rPr lang="cs-CZ" b="1" dirty="0" smtClean="0">
                <a:solidFill>
                  <a:schemeClr val="tx1"/>
                </a:solidFill>
              </a:rPr>
              <a:t>předpisů, vibrace, spotřeba </a:t>
            </a:r>
            <a:r>
              <a:rPr lang="cs-CZ" b="1" dirty="0">
                <a:solidFill>
                  <a:schemeClr val="tx1"/>
                </a:solidFill>
              </a:rPr>
              <a:t>surovin a energie 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Spotřeba energie, kvalita životního prostředí </a:t>
            </a:r>
          </a:p>
        </p:txBody>
      </p:sp>
    </p:spTree>
    <p:extLst>
      <p:ext uri="{BB962C8B-B14F-4D97-AF65-F5344CB8AC3E}">
        <p14:creationId xmlns:p14="http://schemas.microsoft.com/office/powerpoint/2010/main" val="197215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592</Words>
  <Application>Microsoft Office PowerPoint</Application>
  <PresentationFormat>Předvádění na obrazovce (4:3)</PresentationFormat>
  <Paragraphs>78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Spotřeba energie, kvalita životního prostředí </vt:lpstr>
      <vt:lpstr>Spotřeba energie, kvalita životního prostředí  </vt:lpstr>
      <vt:lpstr>Spotřeba energie, kvalita životního prostředí  </vt:lpstr>
      <vt:lpstr>Spotřeba energie, kvalita životního prostředí  </vt:lpstr>
      <vt:lpstr>Spotřeba energie, kvalita životního prostředí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2012-09-07T13:12:10Z</dcterms:created>
  <dcterms:modified xsi:type="dcterms:W3CDTF">2012-09-07T16:19:55Z</dcterms:modified>
</cp:coreProperties>
</file>