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442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083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73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534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050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594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618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5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4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447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81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E0E5E-B81A-48BA-AF14-AAF4079B07DF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B4557-E546-43D1-B591-223C479B96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247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Nakládání s odpady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596240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VY_32_INOVACE_MA_ZP_03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říjen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79714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nakládání s odpady, recyklace materiálů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0949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Nakládání s odpady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1196752"/>
            <a:ext cx="8208912" cy="70788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Nakládání s odpady upravuje </a:t>
            </a:r>
            <a:r>
              <a:rPr lang="cs-CZ" sz="2000" u="sng" dirty="0" smtClean="0"/>
              <a:t>Zákon </a:t>
            </a:r>
            <a:r>
              <a:rPr lang="cs-CZ" sz="2000" u="sng" dirty="0"/>
              <a:t>o </a:t>
            </a:r>
            <a:r>
              <a:rPr lang="cs-CZ" sz="2000" u="sng" dirty="0" smtClean="0"/>
              <a:t>odpadech</a:t>
            </a:r>
            <a:r>
              <a:rPr lang="cs-CZ" sz="2000" dirty="0" smtClean="0"/>
              <a:t>. Tento </a:t>
            </a:r>
            <a:r>
              <a:rPr lang="cs-CZ" sz="2000" dirty="0"/>
              <a:t>zákon definuje co je to </a:t>
            </a:r>
          </a:p>
          <a:p>
            <a:pPr algn="just"/>
            <a:r>
              <a:rPr lang="cs-CZ" sz="2000" dirty="0"/>
              <a:t>odpad. </a:t>
            </a:r>
            <a:r>
              <a:rPr lang="cs-CZ" sz="2000" dirty="0" smtClean="0"/>
              <a:t>Rozlišuje </a:t>
            </a:r>
            <a:r>
              <a:rPr lang="cs-CZ" sz="2000" dirty="0"/>
              <a:t>dvě kategorie odpadu a to odpad nebezpečný a odpad.</a:t>
            </a:r>
            <a:endParaRPr lang="cs-CZ" sz="20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415894"/>
              </p:ext>
            </p:extLst>
          </p:nvPr>
        </p:nvGraphicFramePr>
        <p:xfrm>
          <a:off x="467544" y="2276872"/>
          <a:ext cx="8208912" cy="9144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u="sng" dirty="0" smtClean="0"/>
                        <a:t>Odpad </a:t>
                      </a:r>
                      <a:r>
                        <a:rPr lang="cs-CZ" dirty="0" smtClean="0"/>
                        <a:t>- </a:t>
                      </a:r>
                      <a:r>
                        <a:rPr lang="cs-CZ" b="0" dirty="0" smtClean="0"/>
                        <a:t>je každá movitá věc, které se osoba zbavuje nebo má úmysl nebo povinnost se jí zbavit a přísluší do některé ze skupin odpadů uvedených v příloze č. 1 k zákonu o odpadech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7483729"/>
              </p:ext>
            </p:extLst>
          </p:nvPr>
        </p:nvGraphicFramePr>
        <p:xfrm>
          <a:off x="431540" y="3573016"/>
          <a:ext cx="8280920" cy="6400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80920"/>
              </a:tblGrid>
              <a:tr h="0">
                <a:tc>
                  <a:txBody>
                    <a:bodyPr/>
                    <a:lstStyle/>
                    <a:p>
                      <a:r>
                        <a:rPr lang="cs-CZ" u="sng" baseline="0" dirty="0" smtClean="0"/>
                        <a:t>Stavební a demoliční odpad </a:t>
                      </a:r>
                      <a:r>
                        <a:rPr lang="cs-CZ" b="0" baseline="0" dirty="0" smtClean="0"/>
                        <a:t>- je odpad pocházející z výstavby, rekonstrukcí a demolic </a:t>
                      </a:r>
                    </a:p>
                    <a:p>
                      <a:r>
                        <a:rPr lang="cs-CZ" b="0" baseline="0" dirty="0" smtClean="0"/>
                        <a:t>stavebních objektů, silnic, mostů a jiných stavebních konstrukcí. 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36934"/>
              </p:ext>
            </p:extLst>
          </p:nvPr>
        </p:nvGraphicFramePr>
        <p:xfrm>
          <a:off x="467544" y="4581128"/>
          <a:ext cx="8280920" cy="211328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828092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Podle tohoto zákona má každý při své činnosti povinnost: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předcházet vzniku odpadů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ü"/>
                        <a:tabLst/>
                        <a:defRPr/>
                      </a:pPr>
                      <a:r>
                        <a:rPr lang="cs-CZ" baseline="0" dirty="0" smtClean="0"/>
                        <a:t>omezovat jejich množství a nebezpečné vlastnosti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odpady, jejichž vzniku nelze zabránit, musí být využity, případně odstraněny</a:t>
                      </a:r>
                    </a:p>
                    <a:p>
                      <a:r>
                        <a:rPr lang="cs-CZ" baseline="0" dirty="0" smtClean="0"/>
                        <a:t>      způsobem, který neohrožuje lidské zdraví a životni prostředí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ü"/>
                        <a:tabLst/>
                        <a:defRPr/>
                      </a:pPr>
                      <a:r>
                        <a:rPr lang="cs-CZ" baseline="0" dirty="0" smtClean="0"/>
                        <a:t>zajistit přednostně využití odpadů před jejich odstraněním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684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803048"/>
              </p:ext>
            </p:extLst>
          </p:nvPr>
        </p:nvGraphicFramePr>
        <p:xfrm>
          <a:off x="323528" y="1772816"/>
          <a:ext cx="4032448" cy="5008322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4032448"/>
              </a:tblGrid>
              <a:tr h="740754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Problém znovuvyužití co největšího množství stavebních prvků musí řešit už stavební projekt :</a:t>
                      </a:r>
                    </a:p>
                  </a:txBody>
                  <a:tcPr/>
                </a:tc>
              </a:tr>
              <a:tr h="740754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variabilní interiér, který lze lehce přizpůsobit požadavkům uživatele</a:t>
                      </a:r>
                    </a:p>
                  </a:txBody>
                  <a:tcPr/>
                </a:tc>
              </a:tr>
              <a:tr h="740754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konstrukce odpovídající standardně vyráběným modulům stavebních materiálů</a:t>
                      </a:r>
                    </a:p>
                  </a:txBody>
                  <a:tcPr/>
                </a:tc>
              </a:tr>
              <a:tr h="518528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použití co největšího množství prefabrikátů</a:t>
                      </a:r>
                    </a:p>
                  </a:txBody>
                  <a:tcPr/>
                </a:tc>
              </a:tr>
              <a:tr h="740754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materiály, které lze snadno vyměnit a recyklovat po dovršení svého životního cyklu</a:t>
                      </a:r>
                    </a:p>
                  </a:txBody>
                  <a:tcPr/>
                </a:tc>
              </a:tr>
              <a:tr h="300417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použít již recyklovaný materiál</a:t>
                      </a:r>
                    </a:p>
                  </a:txBody>
                  <a:tcPr/>
                </a:tc>
              </a:tr>
              <a:tr h="518528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zpracovat staveništní demoliční plán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4859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Nakládání s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odpady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797449"/>
              </p:ext>
            </p:extLst>
          </p:nvPr>
        </p:nvGraphicFramePr>
        <p:xfrm>
          <a:off x="467544" y="980728"/>
          <a:ext cx="8136904" cy="640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u="sng" baseline="0" dirty="0" smtClean="0"/>
                        <a:t>Recyklací</a:t>
                      </a:r>
                      <a:r>
                        <a:rPr lang="cs-CZ" baseline="0" dirty="0" smtClean="0"/>
                        <a:t> se rozumí drcení, třídění a separace stavebních sutí a odpadů, také </a:t>
                      </a:r>
                    </a:p>
                    <a:p>
                      <a:r>
                        <a:rPr lang="cs-CZ" baseline="0" dirty="0" smtClean="0"/>
                        <a:t>postupy, vedoucí k přímému znovuvyužití celých stavebních prvků a dílců. 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foto dumy\SAM_03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3" t="16113" r="9363"/>
          <a:stretch/>
        </p:blipFill>
        <p:spPr bwMode="auto">
          <a:xfrm>
            <a:off x="4686300" y="1988840"/>
            <a:ext cx="421468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37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Nakládání s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odpady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2271388"/>
              </p:ext>
            </p:extLst>
          </p:nvPr>
        </p:nvGraphicFramePr>
        <p:xfrm>
          <a:off x="467544" y="1124744"/>
          <a:ext cx="3456384" cy="24841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45638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Technologické operace recyklace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err="1" smtClean="0"/>
                        <a:t>předtřídění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drcení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třídění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separace lehkých prachových částic,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případně praní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7625044"/>
              </p:ext>
            </p:extLst>
          </p:nvPr>
        </p:nvGraphicFramePr>
        <p:xfrm>
          <a:off x="539552" y="3900016"/>
          <a:ext cx="8136904" cy="23926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u="sng" baseline="0" dirty="0" smtClean="0"/>
                        <a:t>NAKLÁDÁNÍ SE STAVEBNÍMI ODPADY </a:t>
                      </a:r>
                      <a:r>
                        <a:rPr lang="cs-CZ" baseline="0" dirty="0" smtClean="0"/>
                        <a:t>– </a:t>
                      </a:r>
                      <a:r>
                        <a:rPr lang="cs-CZ" b="0" baseline="0" dirty="0" smtClean="0"/>
                        <a:t>je nutné důsledně třídit odpad do jednotlivých kontejnerů. </a:t>
                      </a:r>
                    </a:p>
                    <a:p>
                      <a:r>
                        <a:rPr lang="cs-CZ" b="0" baseline="0" dirty="0" smtClean="0"/>
                        <a:t>Člení se: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výkopová zemina a kámen - 15%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materiál z demolice vozovek - bez zeminy - 10%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baseline="0" dirty="0" smtClean="0"/>
                        <a:t>-     </a:t>
                      </a:r>
                      <a:r>
                        <a:rPr lang="cs-CZ" baseline="0" dirty="0" smtClean="0"/>
                        <a:t>demoliční stavební minerální suť - 65%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-     komunální odpady ze stavenišť - 10% 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1\Desktop\foto dumy\SAM_032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2" t="19104" r="21344"/>
          <a:stretch/>
        </p:blipFill>
        <p:spPr bwMode="auto">
          <a:xfrm>
            <a:off x="4067944" y="1124744"/>
            <a:ext cx="460851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04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Nakládání s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odpady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57672"/>
              </p:ext>
            </p:extLst>
          </p:nvPr>
        </p:nvGraphicFramePr>
        <p:xfrm>
          <a:off x="467544" y="1196752"/>
          <a:ext cx="3168352" cy="51206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16835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Během bouracích a demoličních prací je potřeba dbát na: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q"/>
                      </a:pPr>
                      <a:r>
                        <a:rPr lang="cs-CZ" baseline="0" dirty="0" smtClean="0"/>
                        <a:t>oddělení kontaminovaných materiálů od nekontaminovaných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oddělení cizorodých materiálů od minerálních sutí určených k recyklaci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roztřídění minerální sutě na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cihelnou stavební suť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betonovou suť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živičné sutě - vozovky</a:t>
                      </a:r>
                    </a:p>
                    <a:p>
                      <a:pPr marL="285750" indent="-285750">
                        <a:buFont typeface="Wingdings" pitchFamily="2" charset="2"/>
                        <a:buChar char="ü"/>
                      </a:pPr>
                      <a:r>
                        <a:rPr lang="cs-CZ" baseline="0" dirty="0" smtClean="0"/>
                        <a:t>výkopová zemina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baseline="0" dirty="0" smtClean="0"/>
                        <a:t>oddělení kovů, dřeva, kameniva a nebezpečných odpadů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foto dumy\SAM_03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598" y="1052735"/>
            <a:ext cx="4813870" cy="361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foto dumy\SAM_03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370" y="4005064"/>
            <a:ext cx="3541915" cy="265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\Desktop\foto dumy\SAM_032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52" t="32913" r="60807" b="38081"/>
          <a:stretch/>
        </p:blipFill>
        <p:spPr bwMode="auto">
          <a:xfrm>
            <a:off x="6804247" y="4653136"/>
            <a:ext cx="2006221" cy="1989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40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Co upravuje nakládání s odpady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Co je to recyklace?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2092040"/>
            <a:ext cx="230425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Zákon o odpadech</a:t>
            </a:r>
            <a:endParaRPr lang="cs-CZ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187624" y="3284983"/>
            <a:ext cx="7056784" cy="641107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</a:rPr>
              <a:t>drcení, třídění a separace stavebních sutí a odpadů, </a:t>
            </a:r>
            <a:r>
              <a:rPr lang="cs-CZ">
                <a:solidFill>
                  <a:schemeClr val="tx1"/>
                </a:solidFill>
              </a:rPr>
              <a:t>také </a:t>
            </a:r>
            <a:r>
              <a:rPr lang="cs-CZ" smtClean="0">
                <a:solidFill>
                  <a:schemeClr val="tx1"/>
                </a:solidFill>
              </a:rPr>
              <a:t>postupy</a:t>
            </a:r>
            <a:r>
              <a:rPr lang="cs-CZ" dirty="0">
                <a:solidFill>
                  <a:schemeClr val="tx1"/>
                </a:solidFill>
              </a:rPr>
              <a:t>, vedoucí k přímému znovuvyužití celých stavebních prvků a </a:t>
            </a:r>
            <a:r>
              <a:rPr lang="cs-CZ" dirty="0" smtClean="0">
                <a:solidFill>
                  <a:schemeClr val="tx1"/>
                </a:solidFill>
              </a:rPr>
              <a:t>dílců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Nakládání s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odpady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7718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463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Nakládání s odpady</vt:lpstr>
      <vt:lpstr>Nakládání s odpady</vt:lpstr>
      <vt:lpstr>Nakládání s odpady</vt:lpstr>
      <vt:lpstr>Prezentace aplikace PowerPoint</vt:lpstr>
      <vt:lpstr>Nakládání s odpady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2012-09-12T13:13:17Z</dcterms:created>
  <dcterms:modified xsi:type="dcterms:W3CDTF">2012-09-12T16:24:56Z</dcterms:modified>
</cp:coreProperties>
</file>