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795FC6-2487-439D-B957-942FF71E28B7}" type="datetimeFigureOut">
              <a:rPr lang="cs-CZ" smtClean="0"/>
              <a:t>15.11.2012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1627C4-6365-4DB3-8CED-7CAD4D73564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02453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795FC6-2487-439D-B957-942FF71E28B7}" type="datetimeFigureOut">
              <a:rPr lang="cs-CZ" smtClean="0"/>
              <a:t>15.11.2012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1627C4-6365-4DB3-8CED-7CAD4D73564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93861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795FC6-2487-439D-B957-942FF71E28B7}" type="datetimeFigureOut">
              <a:rPr lang="cs-CZ" smtClean="0"/>
              <a:t>15.11.2012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1627C4-6365-4DB3-8CED-7CAD4D73564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41765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795FC6-2487-439D-B957-942FF71E28B7}" type="datetimeFigureOut">
              <a:rPr lang="cs-CZ" smtClean="0"/>
              <a:t>15.11.2012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1627C4-6365-4DB3-8CED-7CAD4D73564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00258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795FC6-2487-439D-B957-942FF71E28B7}" type="datetimeFigureOut">
              <a:rPr lang="cs-CZ" smtClean="0"/>
              <a:t>15.11.2012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1627C4-6365-4DB3-8CED-7CAD4D73564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47551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795FC6-2487-439D-B957-942FF71E28B7}" type="datetimeFigureOut">
              <a:rPr lang="cs-CZ" smtClean="0"/>
              <a:t>15.11.2012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1627C4-6365-4DB3-8CED-7CAD4D73564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55318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795FC6-2487-439D-B957-942FF71E28B7}" type="datetimeFigureOut">
              <a:rPr lang="cs-CZ" smtClean="0"/>
              <a:t>15.11.2012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1627C4-6365-4DB3-8CED-7CAD4D73564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802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795FC6-2487-439D-B957-942FF71E28B7}" type="datetimeFigureOut">
              <a:rPr lang="cs-CZ" smtClean="0"/>
              <a:t>15.11.2012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1627C4-6365-4DB3-8CED-7CAD4D73564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36673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795FC6-2487-439D-B957-942FF71E28B7}" type="datetimeFigureOut">
              <a:rPr lang="cs-CZ" smtClean="0"/>
              <a:t>15.11.2012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1627C4-6365-4DB3-8CED-7CAD4D73564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66182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795FC6-2487-439D-B957-942FF71E28B7}" type="datetimeFigureOut">
              <a:rPr lang="cs-CZ" smtClean="0"/>
              <a:t>15.11.2012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1627C4-6365-4DB3-8CED-7CAD4D73564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20335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795FC6-2487-439D-B957-942FF71E28B7}" type="datetimeFigureOut">
              <a:rPr lang="cs-CZ" smtClean="0"/>
              <a:t>15.11.2012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1627C4-6365-4DB3-8CED-7CAD4D73564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94853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795FC6-2487-439D-B957-942FF71E28B7}" type="datetimeFigureOut">
              <a:rPr lang="cs-CZ" smtClean="0"/>
              <a:t>15.11.2012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1627C4-6365-4DB3-8CED-7CAD4D73564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38832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448526"/>
            <a:ext cx="3294915" cy="7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539552" y="1196751"/>
            <a:ext cx="8064896" cy="584775"/>
          </a:xfrm>
          <a:prstGeom prst="rect">
            <a:avLst/>
          </a:prstGeom>
          <a:ln>
            <a:solidFill>
              <a:srgbClr val="002060"/>
            </a:solidFill>
          </a:ln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cap="all" dirty="0" smtClean="0">
                <a:ln w="0"/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Základy plošné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56481726"/>
              </p:ext>
            </p:extLst>
          </p:nvPr>
        </p:nvGraphicFramePr>
        <p:xfrm>
          <a:off x="539552" y="2034273"/>
          <a:ext cx="8064896" cy="2762879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tableStyleId>{5940675A-B579-460E-94D1-54222C63F5DA}</a:tableStyleId>
              </a:tblPr>
              <a:tblGrid>
                <a:gridCol w="1980220"/>
                <a:gridCol w="6084676"/>
              </a:tblGrid>
              <a:tr h="451479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CZ.1.07/1.5.00/34.0762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VY_32_INOVACE_MA_ZP_05 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Střední</a:t>
                      </a:r>
                      <a:r>
                        <a:rPr lang="cs-CZ" sz="1200" baseline="0" dirty="0" smtClean="0"/>
                        <a:t> odborné  učiliště a Středisko praktického vyučování s.r.o.,</a:t>
                      </a:r>
                    </a:p>
                    <a:p>
                      <a:r>
                        <a:rPr lang="cs-CZ" sz="1200" baseline="0" dirty="0" smtClean="0"/>
                        <a:t>Zádveřice č. 5, Zádveřice –Raková, 763 12</a:t>
                      </a:r>
                      <a:endParaRPr lang="cs-CZ" sz="1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Ing. Josef Kůra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Tematický</a:t>
                      </a:r>
                      <a:r>
                        <a:rPr lang="cs-CZ" sz="16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celek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Odborné kreslení a materiály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 Ročník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Listopad  2012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98510721"/>
              </p:ext>
            </p:extLst>
          </p:nvPr>
        </p:nvGraphicFramePr>
        <p:xfrm>
          <a:off x="506521" y="5157192"/>
          <a:ext cx="8097927" cy="121126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097927"/>
              </a:tblGrid>
              <a:tr h="405980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Anotace</a:t>
                      </a:r>
                      <a:endParaRPr lang="cs-CZ" sz="1400" dirty="0"/>
                    </a:p>
                  </a:txBody>
                  <a:tcPr anchor="ctr"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805284">
                <a:tc>
                  <a:txBody>
                    <a:bodyPr/>
                    <a:lstStyle/>
                    <a:p>
                      <a:pPr algn="just"/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Materiál slouží pro výuku 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speciálních oborů, pro žáky  oboru zednické práce. </a:t>
                      </a:r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Prezentace obsahuje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 výklad </a:t>
                      </a:r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plošných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základů.</a:t>
                      </a:r>
                      <a:endParaRPr lang="cs-CZ" sz="900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097470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Základy plošné</a:t>
            </a:r>
          </a:p>
        </p:txBody>
      </p:sp>
      <p:sp>
        <p:nvSpPr>
          <p:cNvPr id="50" name="TextovéPole 49"/>
          <p:cNvSpPr txBox="1"/>
          <p:nvPr/>
        </p:nvSpPr>
        <p:spPr>
          <a:xfrm>
            <a:off x="827584" y="1136938"/>
            <a:ext cx="7619156" cy="70788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/>
              <a:t>Základy jsou nejspodnější nosné konstrukce stavby, jimiž se přenášejí všechna zatížení z nosných konstrukcí na základovou půdu. </a:t>
            </a:r>
            <a:endParaRPr lang="cs-CZ" sz="2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7544" y="2105561"/>
            <a:ext cx="4464496" cy="1323439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/>
              <a:t>Konstrukce základů je závislá:	</a:t>
            </a:r>
          </a:p>
          <a:p>
            <a:r>
              <a:rPr lang="cs-CZ" sz="2000" b="1" dirty="0" smtClean="0"/>
              <a:t>	- na druhu budoucího objektu</a:t>
            </a:r>
          </a:p>
          <a:p>
            <a:r>
              <a:rPr lang="cs-CZ" sz="2000" b="1" dirty="0" smtClean="0"/>
              <a:t>	- na metodě založení</a:t>
            </a:r>
          </a:p>
          <a:p>
            <a:r>
              <a:rPr lang="cs-CZ" sz="2000" b="1" dirty="0"/>
              <a:t>	</a:t>
            </a:r>
            <a:r>
              <a:rPr lang="cs-CZ" sz="2000" b="1" dirty="0" smtClean="0"/>
              <a:t>- na únosnosti základové půdy</a:t>
            </a:r>
            <a:endParaRPr lang="cs-CZ" sz="20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467544" y="3709481"/>
            <a:ext cx="4464496" cy="1015663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/>
              <a:t>Druhy konstrukcí základů:</a:t>
            </a:r>
          </a:p>
          <a:p>
            <a:r>
              <a:rPr lang="cs-CZ" sz="2000" b="1" dirty="0"/>
              <a:t>	</a:t>
            </a:r>
            <a:r>
              <a:rPr lang="cs-CZ" sz="2000" b="1" dirty="0" smtClean="0"/>
              <a:t>- plošné</a:t>
            </a:r>
          </a:p>
          <a:p>
            <a:r>
              <a:rPr lang="cs-CZ" sz="2000" b="1" dirty="0"/>
              <a:t>	</a:t>
            </a:r>
            <a:r>
              <a:rPr lang="cs-CZ" sz="2000" b="1" dirty="0" smtClean="0"/>
              <a:t>- hlubinné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841276" y="5673442"/>
            <a:ext cx="7619156" cy="707886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/>
              <a:t>PLOŠNÝ ZÁKLAD přenáší zatížení ze svislé konstrukce na plochu základové spáry.</a:t>
            </a:r>
          </a:p>
        </p:txBody>
      </p:sp>
      <p:pic>
        <p:nvPicPr>
          <p:cNvPr id="1026" name="Picture 2" descr="C:\Users\1\Desktop\foto dumy\DSC01587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0702"/>
          <a:stretch/>
        </p:blipFill>
        <p:spPr bwMode="auto">
          <a:xfrm>
            <a:off x="5364088" y="2135222"/>
            <a:ext cx="3407598" cy="31485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20181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Základy plošné</a:t>
            </a:r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46143244"/>
              </p:ext>
            </p:extLst>
          </p:nvPr>
        </p:nvGraphicFramePr>
        <p:xfrm>
          <a:off x="827584" y="1124744"/>
          <a:ext cx="4104456" cy="1854200"/>
        </p:xfrm>
        <a:graphic>
          <a:graphicData uri="http://schemas.openxmlformats.org/drawingml/2006/table">
            <a:tbl>
              <a:tblPr firstRow="1" bandRow="1">
                <a:tableStyleId>{775DCB02-9BB8-47FD-8907-85C794F793BA}</a:tableStyleId>
              </a:tblPr>
              <a:tblGrid>
                <a:gridCol w="4104456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Druhy plošných základů podle materiálu: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dirty="0" smtClean="0"/>
                        <a:t>kamenné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285750" marR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Char char="-"/>
                        <a:tabLst/>
                        <a:defRPr/>
                      </a:pPr>
                      <a:r>
                        <a:rPr lang="cs-CZ" baseline="0" dirty="0" smtClean="0"/>
                        <a:t>z prostého betonu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285750" marR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Char char="-"/>
                        <a:tabLst/>
                        <a:defRPr/>
                      </a:pPr>
                      <a:r>
                        <a:rPr lang="cs-CZ" baseline="0" dirty="0" smtClean="0"/>
                        <a:t>z železobetonu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dirty="0" smtClean="0"/>
                        <a:t>prefabrikované</a:t>
                      </a: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467544" y="3212976"/>
            <a:ext cx="7619156" cy="347787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/>
              <a:t>Kamenné základy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základy se zdí ze zdravého a pevného kamene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tloušťka vrstev je 200 – 300 mm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největší ložné kameny se kladou na dno základů do vrstvy malty hydraulické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v jednotlivých vrstvách musí být spáry převázány (běhouny, vazáky)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zdivo pod terénem není třeba lícovat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vystupují-li základy nad terén, jedná se již o soklové zdivo – je nutné lícovat a použít vhodný soklový kámen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u sklepního zdiva zapuštěného pod terén se lícuje vnitřní líc a používá se většinou zdivo smíšené, např. kámen a ostře pálené cihly</a:t>
            </a:r>
            <a:endParaRPr lang="cs-CZ" sz="2000" dirty="0"/>
          </a:p>
        </p:txBody>
      </p:sp>
      <p:pic>
        <p:nvPicPr>
          <p:cNvPr id="2050" name="Picture 2" descr="C:\Users\1\Desktop\DUM obrázky\2013-02-07\SAM_031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1094995"/>
            <a:ext cx="3384376" cy="30540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10979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Základy plošné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481236" y="1201976"/>
            <a:ext cx="7979196" cy="193899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/>
              <a:t>Základy z prostého betonu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nejvhodnější druh základů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betonují se velmi tuhou, tuhou nebo zavlhlou směsí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před betonáží je nutné řádně očistit stěny výkopu a velkou pozornost věnovat základové spáře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kameny se musí nejprve navlhčit vodou a pak se zatlačí do betonu</a:t>
            </a:r>
            <a:endParaRPr lang="cs-CZ" sz="2000" dirty="0"/>
          </a:p>
        </p:txBody>
      </p:sp>
      <p:pic>
        <p:nvPicPr>
          <p:cNvPr id="1026" name="Picture 2" descr="C:\Users\1\Desktop\foto dumy\SAM_034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803" y="3241247"/>
            <a:ext cx="4664262" cy="32840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2" descr="C:\Users\1\Desktop\fotky moc\Želechovice 3\P1010006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3241247"/>
            <a:ext cx="3533864" cy="32701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272590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2" descr="C:\Users\1\Desktop\foto dumy\DSC01585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1124743"/>
            <a:ext cx="5796136" cy="42484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Základy plošné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467544" y="1124744"/>
            <a:ext cx="2160240" cy="4093428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/>
              <a:t>Základy ze železového betonu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používají se pro značná zatížení na málo únosné základové půdě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mohou mít různý tvar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nesmí se prokládat kameny 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67544" y="5581689"/>
            <a:ext cx="8460432" cy="1015663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/>
              <a:t>Prefabrikované základy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základový pás z betonových nebo železobetonových  prefabrikovaných bloků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jedná se o moderní způsob stavební technologie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0527455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467544" y="1492622"/>
            <a:ext cx="7632848" cy="175432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endParaRPr lang="cs-CZ" b="1" dirty="0" smtClean="0"/>
          </a:p>
          <a:p>
            <a:endParaRPr lang="cs-CZ" b="1" dirty="0">
              <a:solidFill>
                <a:schemeClr val="tx1"/>
              </a:solidFill>
            </a:endParaRPr>
          </a:p>
          <a:p>
            <a:endParaRPr lang="cs-CZ" b="1" dirty="0" smtClean="0">
              <a:solidFill>
                <a:schemeClr val="tx1"/>
              </a:solidFill>
            </a:endParaRPr>
          </a:p>
          <a:p>
            <a:pPr marL="342900" indent="-342900">
              <a:buFont typeface="+mj-lt"/>
              <a:buAutoNum type="arabicPeriod"/>
            </a:pPr>
            <a:r>
              <a:rPr lang="cs-CZ" b="1" dirty="0">
                <a:solidFill>
                  <a:schemeClr val="tx1"/>
                </a:solidFill>
              </a:rPr>
              <a:t>O</a:t>
            </a:r>
            <a:r>
              <a:rPr lang="cs-CZ" b="1" dirty="0" smtClean="0">
                <a:solidFill>
                  <a:schemeClr val="tx1"/>
                </a:solidFill>
              </a:rPr>
              <a:t>tázka: Jaké jsou druhy konstrukcí základů?</a:t>
            </a:r>
          </a:p>
          <a:p>
            <a:pPr marL="342900" indent="-342900">
              <a:buFont typeface="+mj-lt"/>
              <a:buAutoNum type="arabicPeriod"/>
            </a:pPr>
            <a:r>
              <a:rPr lang="cs-CZ" b="1" dirty="0" smtClean="0">
                <a:solidFill>
                  <a:schemeClr val="tx1"/>
                </a:solidFill>
              </a:rPr>
              <a:t>Otázka: Na co přenáší zatížení plošný základ?</a:t>
            </a:r>
          </a:p>
          <a:p>
            <a:pPr marL="342900" indent="-342900">
              <a:buFont typeface="+mj-lt"/>
              <a:buAutoNum type="arabicPeriod"/>
            </a:pPr>
            <a:r>
              <a:rPr lang="cs-CZ" b="1" dirty="0" smtClean="0">
                <a:solidFill>
                  <a:schemeClr val="tx1"/>
                </a:solidFill>
              </a:rPr>
              <a:t>Otázka: Lze základy ze železového betonu prokládat kameny?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7544" y="4494019"/>
            <a:ext cx="7620318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Použité zdroje:    zdroje autora </a:t>
            </a:r>
            <a:endParaRPr lang="cs-CZ" b="1" dirty="0" smtClean="0">
              <a:solidFill>
                <a:srgbClr val="FF0000"/>
              </a:solidFill>
            </a:endParaRPr>
          </a:p>
        </p:txBody>
      </p:sp>
      <p:sp>
        <p:nvSpPr>
          <p:cNvPr id="9" name="Nadpis 1"/>
          <p:cNvSpPr>
            <a:spLocks noGrp="1"/>
          </p:cNvSpPr>
          <p:nvPr>
            <p:ph type="title"/>
          </p:nvPr>
        </p:nvSpPr>
        <p:spPr>
          <a:xfrm>
            <a:off x="457200" y="346646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Základy plošné</a:t>
            </a:r>
          </a:p>
        </p:txBody>
      </p:sp>
      <p:sp>
        <p:nvSpPr>
          <p:cNvPr id="2" name="Obdélník 1"/>
          <p:cNvSpPr/>
          <p:nvPr/>
        </p:nvSpPr>
        <p:spPr>
          <a:xfrm>
            <a:off x="471950" y="1484784"/>
            <a:ext cx="1792286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0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Otázky:</a:t>
            </a:r>
            <a:endParaRPr lang="cs-CZ" sz="4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8011398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Základy plošné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482776" y="1492623"/>
            <a:ext cx="8193679" cy="1754326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endParaRPr lang="cs-CZ" b="1" dirty="0" smtClean="0"/>
          </a:p>
          <a:p>
            <a:endParaRPr lang="cs-CZ" b="1" dirty="0">
              <a:solidFill>
                <a:schemeClr val="tx1"/>
              </a:solidFill>
            </a:endParaRPr>
          </a:p>
          <a:p>
            <a:endParaRPr lang="cs-CZ" b="1" dirty="0" smtClean="0">
              <a:solidFill>
                <a:schemeClr val="tx1"/>
              </a:solidFill>
            </a:endParaRPr>
          </a:p>
          <a:p>
            <a:pPr marL="342900" indent="-342900" fontAlgn="t">
              <a:buFont typeface="+mj-lt"/>
              <a:buAutoNum type="arabicPeriod"/>
            </a:pPr>
            <a:r>
              <a:rPr lang="cs-CZ" dirty="0" smtClean="0"/>
              <a:t>Plošné a hlubinné</a:t>
            </a:r>
          </a:p>
          <a:p>
            <a:pPr marL="342900" indent="-342900" fontAlgn="t">
              <a:buAutoNum type="arabicPeriod" startAt="2"/>
            </a:pPr>
            <a:r>
              <a:rPr lang="cs-CZ" dirty="0" smtClean="0"/>
              <a:t>Na plochu základové spáry</a:t>
            </a:r>
          </a:p>
          <a:p>
            <a:pPr marL="342900" indent="-342900" fontAlgn="t">
              <a:buAutoNum type="arabicPeriod" startAt="2"/>
            </a:pPr>
            <a:r>
              <a:rPr lang="cs-CZ" dirty="0" smtClean="0"/>
              <a:t>NE !</a:t>
            </a:r>
            <a:endParaRPr lang="en-US" dirty="0" smtClean="0"/>
          </a:p>
        </p:txBody>
      </p:sp>
      <p:sp>
        <p:nvSpPr>
          <p:cNvPr id="5" name="Obdélník 4"/>
          <p:cNvSpPr/>
          <p:nvPr/>
        </p:nvSpPr>
        <p:spPr>
          <a:xfrm>
            <a:off x="482777" y="1492622"/>
            <a:ext cx="2618858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40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Odpovědi:</a:t>
            </a:r>
            <a:endParaRPr lang="cs-CZ" sz="40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4416742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351</Words>
  <Application>Microsoft Office PowerPoint</Application>
  <PresentationFormat>Předvádění na obrazovce (4:3)</PresentationFormat>
  <Paragraphs>73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Základy plošné</vt:lpstr>
      <vt:lpstr>Základy plošné</vt:lpstr>
      <vt:lpstr>Základy plošné</vt:lpstr>
      <vt:lpstr>Základy plošné</vt:lpstr>
      <vt:lpstr>Základy plošné</vt:lpstr>
      <vt:lpstr>Základy plošné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1</dc:creator>
  <cp:lastModifiedBy>1</cp:lastModifiedBy>
  <cp:revision>1</cp:revision>
  <dcterms:created xsi:type="dcterms:W3CDTF">2012-11-15T17:13:51Z</dcterms:created>
  <dcterms:modified xsi:type="dcterms:W3CDTF">2012-11-15T17:14:20Z</dcterms:modified>
</cp:coreProperties>
</file>