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804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185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856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952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18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071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51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0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344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685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812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CA6D7-CF9C-47ED-B8B2-D83B957950E3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6F300-C044-4B81-A0E4-409EBC2B2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660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Základy Hlubinné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6052570"/>
              </p:ext>
            </p:extLst>
          </p:nvPr>
        </p:nvGraphicFramePr>
        <p:xfrm>
          <a:off x="539552" y="203427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VY_32_INOVACE_MA_ZP_06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 kreslení a 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048804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lubinných základů.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4824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hlubinné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41276" y="1045185"/>
            <a:ext cx="7619156" cy="10156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HLUBINNÝMI ZÁKLADY se označuje zakládání</a:t>
            </a:r>
            <a:r>
              <a:rPr lang="cs-CZ" sz="2000" b="1" dirty="0"/>
              <a:t>, při němž jsou plošné základy v nedostatečně únosné půdě podporovány zvláštními konstrukcemi, které přenáší zatížení do základové půdy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3244" y="2236213"/>
            <a:ext cx="819522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b="1" dirty="0" smtClean="0"/>
              <a:t>budují se tehdy, jestliže z technických nebo ekonomických důvodů nelze   založit plošný základ hlouběji nebo zakládá-li se ve vodě bez čerpání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683749"/>
              </p:ext>
            </p:extLst>
          </p:nvPr>
        </p:nvGraphicFramePr>
        <p:xfrm>
          <a:off x="323528" y="3212976"/>
          <a:ext cx="8568952" cy="34747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5689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Zvláštními</a:t>
                      </a:r>
                      <a:r>
                        <a:rPr lang="cs-CZ" sz="2000" baseline="0" dirty="0" smtClean="0"/>
                        <a:t> konstrukcemi můžou být: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cs-CZ" sz="2000" b="1" dirty="0" smtClean="0"/>
                        <a:t>piloty ražené </a:t>
                      </a:r>
                      <a:r>
                        <a:rPr lang="cs-CZ" sz="2000" dirty="0" smtClean="0"/>
                        <a:t>(dřevěné, ocelové, železobetonové) o rozměru (200/200 – 400/400 mm)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972000" lvl="0" indent="0">
                        <a:buFont typeface="Wingdings" panose="05000000000000000000" pitchFamily="2" charset="2"/>
                        <a:buNone/>
                      </a:pPr>
                      <a:r>
                        <a:rPr lang="cs-CZ" sz="2000" b="1" dirty="0" smtClean="0"/>
                        <a:t>vrtané </a:t>
                      </a:r>
                      <a:r>
                        <a:rPr lang="cs-CZ" sz="2000" dirty="0" smtClean="0"/>
                        <a:t>(bez </a:t>
                      </a:r>
                      <a:r>
                        <a:rPr lang="cs-CZ" sz="2000" dirty="0" err="1" smtClean="0"/>
                        <a:t>výpažnice</a:t>
                      </a:r>
                      <a:r>
                        <a:rPr lang="cs-CZ" sz="2000" dirty="0" smtClean="0"/>
                        <a:t>, s </a:t>
                      </a:r>
                      <a:r>
                        <a:rPr lang="cs-CZ" sz="2000" dirty="0" err="1" smtClean="0"/>
                        <a:t>výpažnicí</a:t>
                      </a:r>
                      <a:r>
                        <a:rPr lang="cs-CZ" sz="2000" dirty="0" smtClean="0"/>
                        <a:t>) o rozměru (průměr 400 – 530 mm)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 pitchFamily="34" charset="0"/>
                        <a:buChar char="-"/>
                      </a:pPr>
                      <a:r>
                        <a:rPr lang="cs-CZ" sz="2000" b="1" dirty="0" err="1" smtClean="0"/>
                        <a:t>mikropiloty</a:t>
                      </a:r>
                      <a:r>
                        <a:rPr lang="cs-CZ" sz="2000" baseline="0" dirty="0" smtClean="0"/>
                        <a:t> (průměr 175 </a:t>
                      </a:r>
                      <a:r>
                        <a:rPr lang="cs-CZ" sz="2000" dirty="0" smtClean="0"/>
                        <a:t>– </a:t>
                      </a:r>
                      <a:r>
                        <a:rPr lang="cs-CZ" sz="2000" baseline="0" dirty="0" smtClean="0"/>
                        <a:t>190 mm)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 pitchFamily="34" charset="0"/>
                        <a:buChar char="-"/>
                      </a:pPr>
                      <a:r>
                        <a:rPr lang="cs-CZ" sz="2000" b="1" dirty="0" smtClean="0"/>
                        <a:t>pilotové rošty </a:t>
                      </a:r>
                      <a:r>
                        <a:rPr lang="cs-CZ" sz="2000" dirty="0" smtClean="0"/>
                        <a:t>(milánské stěny)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alibri" pitchFamily="34" charset="0"/>
                        <a:buChar char="-"/>
                      </a:pPr>
                      <a:r>
                        <a:rPr lang="cs-CZ" sz="2000" b="1" dirty="0" smtClean="0"/>
                        <a:t>šachtové pilíře</a:t>
                      </a:r>
                      <a:r>
                        <a:rPr lang="cs-CZ" sz="2000" b="0" dirty="0" smtClean="0"/>
                        <a:t> (průměr 0,6 </a:t>
                      </a:r>
                      <a:r>
                        <a:rPr lang="cs-CZ" sz="2000" dirty="0" smtClean="0"/>
                        <a:t>– 4 m</a:t>
                      </a:r>
                      <a:r>
                        <a:rPr lang="cs-CZ" sz="2000" b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000" b="1" dirty="0" smtClean="0"/>
                        <a:t>studně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2000" b="1" dirty="0" smtClean="0"/>
                        <a:t>kesony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854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236" y="1052736"/>
            <a:ext cx="4018756" cy="2554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PILOTA 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je svislý popř. šikmý konstrukční prvek hlubinného základu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/>
              <a:t>s</a:t>
            </a:r>
            <a:r>
              <a:rPr lang="cs-CZ" sz="2000" b="1" dirty="0" smtClean="0"/>
              <a:t>louží k přenosu zatížení do základové půdy odporem na patě a plášti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/>
              <a:t>m</a:t>
            </a:r>
            <a:r>
              <a:rPr lang="cs-CZ" sz="2000" b="1" dirty="0" smtClean="0"/>
              <a:t>ívá tvar válce nebo hranolu o průřezu min. 120 mm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472948"/>
              </p:ext>
            </p:extLst>
          </p:nvPr>
        </p:nvGraphicFramePr>
        <p:xfrm>
          <a:off x="179512" y="3881968"/>
          <a:ext cx="7056784" cy="2804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056784"/>
              </a:tblGrid>
              <a:tr h="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Rozdělení podle způsobu přenášení zatížení na základovou půdu:</a:t>
                      </a:r>
                      <a:endParaRPr lang="cs-CZ" sz="20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opřené tlačené</a:t>
                      </a:r>
                      <a:r>
                        <a:rPr lang="cs-CZ" sz="2000" baseline="0" dirty="0" smtClean="0"/>
                        <a:t> piloty – tupou patou se opírají o únosnou zeminu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2000" baseline="0" dirty="0" smtClean="0"/>
                        <a:t>plovoucí tlačené piloty – nedosahují na únosnou půdu a zatížení přenášejí do podloží z největší částí třením povrchu piloty a zeminy</a:t>
                      </a:r>
                      <a:endParaRPr lang="cs-CZ" sz="2000" dirty="0" smtClean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vetknuté tlačené</a:t>
                      </a:r>
                      <a:r>
                        <a:rPr lang="cs-CZ" sz="2000" baseline="0" dirty="0" smtClean="0"/>
                        <a:t> piloty – přenášejí zatížení jak patou, tak </a:t>
                      </a:r>
                      <a:r>
                        <a:rPr lang="cs-CZ" sz="2000" baseline="0" dirty="0" err="1" smtClean="0"/>
                        <a:t>plášťem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foto dumy\pilo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1066163"/>
            <a:ext cx="4032448" cy="254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08304" y="3573016"/>
            <a:ext cx="1368152" cy="15465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NEZNÁMÝ AUTOR.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16.11.2012]. </a:t>
            </a:r>
            <a:r>
              <a:rPr lang="pl-PL" sz="1050" dirty="0"/>
              <a:t>Dostupný na WWW: http://upload.wikimedia.org/wikipedia/commons/3/3a/Pf%C3%A4hle_03.jpg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60927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165815"/>
              </p:ext>
            </p:extLst>
          </p:nvPr>
        </p:nvGraphicFramePr>
        <p:xfrm>
          <a:off x="467544" y="1340768"/>
          <a:ext cx="8208912" cy="11887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20891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Zapuštění</a:t>
                      </a:r>
                      <a:r>
                        <a:rPr lang="cs-CZ" sz="2000" baseline="0" dirty="0" smtClean="0"/>
                        <a:t> piloty do zeminy:</a:t>
                      </a:r>
                      <a:endParaRPr lang="cs-CZ" sz="2000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VHÁNĚNÍM HOTOVÉ</a:t>
                      </a:r>
                      <a:r>
                        <a:rPr lang="cs-CZ" sz="2000" b="1" baseline="0" dirty="0" smtClean="0"/>
                        <a:t> PILOTY  -</a:t>
                      </a:r>
                      <a:r>
                        <a:rPr lang="cs-CZ" sz="2000" b="0" i="1" u="none" baseline="0" dirty="0" smtClean="0"/>
                        <a:t> vháněné piloty</a:t>
                      </a:r>
                      <a:endParaRPr lang="cs-CZ" sz="2000" b="0" i="1" u="none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VYBETONOVÁNÍM</a:t>
                      </a:r>
                      <a:r>
                        <a:rPr lang="cs-CZ" sz="2000" b="1" baseline="0" dirty="0" smtClean="0"/>
                        <a:t> PILOTY </a:t>
                      </a:r>
                      <a:r>
                        <a:rPr lang="cs-CZ" sz="2000" b="0" baseline="0" dirty="0" smtClean="0"/>
                        <a:t>na místě  do vyhloubeného otvoru – </a:t>
                      </a:r>
                      <a:r>
                        <a:rPr lang="cs-CZ" sz="2000" b="0" i="1" baseline="0" dirty="0" smtClean="0"/>
                        <a:t>vrtané piloty</a:t>
                      </a:r>
                      <a:endParaRPr lang="cs-CZ" sz="2000" b="1" i="1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17522" y="4717593"/>
            <a:ext cx="7619156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PILOTOVÁ STĚNA</a:t>
            </a:r>
          </a:p>
          <a:p>
            <a:r>
              <a:rPr lang="cs-CZ" sz="2000" dirty="0"/>
              <a:t>=</a:t>
            </a:r>
            <a:r>
              <a:rPr lang="cs-CZ" sz="2000" dirty="0" smtClean="0"/>
              <a:t> základová konstrukce zhotovená pod úrovní terénu, skládající se z řady pilot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04400" y="2996952"/>
            <a:ext cx="7619156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PILOTOVÁ ROŠT</a:t>
            </a:r>
          </a:p>
          <a:p>
            <a:r>
              <a:rPr lang="cs-CZ" sz="2000" dirty="0" smtClean="0"/>
              <a:t>= skupina pilot opřených, plovoucích a vetknutých tím, že se ponechají vyčnívat hlavy pilot nad základovou spáru a zabetonují se do betonové nebo železobetonové desky, na které je vlastní plošný základ</a:t>
            </a:r>
          </a:p>
        </p:txBody>
      </p:sp>
    </p:spTree>
    <p:extLst>
      <p:ext uri="{BB962C8B-B14F-4D97-AF65-F5344CB8AC3E}">
        <p14:creationId xmlns:p14="http://schemas.microsoft.com/office/powerpoint/2010/main" val="176868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41276" y="2204864"/>
            <a:ext cx="2864735" cy="22467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ŠACHTOVÉ PILÍŘE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jsou v podstatě piloty velkého, nejčastěji kruhového průřezu 600 až 4000 mm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podpírají plošné základy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41276" y="1340768"/>
            <a:ext cx="7619156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ZAKLÁDÁNÍ VE ZNAČNÝCH HLOUBKÁCH V PŮDÁCH BEZ PODZEMNÍ VODY: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658360"/>
            <a:ext cx="2878427" cy="193899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ZAKLÁDÁNÍ V PŮDÁCH S VÝSKYTEM PODZEMNÍ VODY NEBO POD HLADINOU VODY, zejména u vodních staveb:</a:t>
            </a:r>
            <a:endParaRPr lang="cs-CZ" sz="2000" b="1" dirty="0"/>
          </a:p>
        </p:txBody>
      </p:sp>
      <p:pic>
        <p:nvPicPr>
          <p:cNvPr id="8" name="Picture 3" descr="E:\DCIM\100PHOTO\SAM_03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853" y="2235641"/>
            <a:ext cx="4246579" cy="418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3491880" y="5627856"/>
            <a:ext cx="1158974" cy="6814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8" y="1200809"/>
            <a:ext cx="3744416" cy="532453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STUDNĚ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jsou dutá válcová tělesa, např. z betonových skruží, dole opatřená břitem, která se spouštějí do půdy podhrabáváním a vybíráním zeminy z vnitřku studně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skruž klesá vlastní tíhou až dosedne na nosnou vrstvu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dno se zabetonuje na tloušťku 1000 mm a vnitřek studně se vyplní pískem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nehoře na studni se zřídí železobetonová deska, a tím vznikne hlubinný základ, ne němž se vybuduje stavební konstrukce</a:t>
            </a:r>
          </a:p>
        </p:txBody>
      </p:sp>
      <p:pic>
        <p:nvPicPr>
          <p:cNvPr id="1026" name="Picture 2" descr="C:\Users\1\Desktop\foto dumy\SAM_035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45"/>
          <a:stretch/>
        </p:blipFill>
        <p:spPr bwMode="auto">
          <a:xfrm>
            <a:off x="4211960" y="1772816"/>
            <a:ext cx="4752528" cy="421048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52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41276" y="1077704"/>
            <a:ext cx="7619156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KESONY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podobné studním s tím rozdílem, že nahoře jsou uzavřeny a dělníci těží zeminu pod tlakem vzduchu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/>
              <a:t>s</a:t>
            </a:r>
            <a:r>
              <a:rPr lang="cs-CZ" sz="2000" b="1" dirty="0" smtClean="0"/>
              <a:t>louží k pneumatickému zakládání pod hladinou vody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sz="2000" b="1" dirty="0" smtClean="0"/>
              <a:t>Pro zapouštění mostních pilířů</a:t>
            </a:r>
          </a:p>
        </p:txBody>
      </p:sp>
      <p:pic>
        <p:nvPicPr>
          <p:cNvPr id="4098" name="Picture 2" descr="Caissonconstructie.png (673×387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76" y="2852936"/>
            <a:ext cx="6410325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50643" y="5463515"/>
            <a:ext cx="1640879" cy="12234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GEEKAA.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16.11.2012]. </a:t>
            </a:r>
            <a:r>
              <a:rPr lang="pl-PL" sz="1050" dirty="0"/>
              <a:t>Dostupný na WWW: http://upload.wikimedia.org/wikipedia/commons/b/bf/Caissonconstructie.png</a:t>
            </a:r>
            <a:endParaRPr lang="cs-CZ" sz="105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60232" y="2852936"/>
            <a:ext cx="194421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SCHÉMA KESONU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81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Kdy se používají hlubinné základy?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Co je to pilota?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K čemu slouží kesony?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autora, www.wikipedia.cz    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988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Základy hlubinné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92623"/>
            <a:ext cx="8193679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 nedostatečně únosné půdě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2.   Pilota </a:t>
            </a:r>
            <a:r>
              <a:rPr lang="cs-CZ" b="1" dirty="0" smtClean="0"/>
              <a:t>je </a:t>
            </a:r>
            <a:r>
              <a:rPr lang="cs-CZ" b="1" dirty="0"/>
              <a:t>svislý popř. šikmý konstrukční prvek hlubinného základu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cs-CZ" b="1" dirty="0"/>
              <a:t>slouží k přenosu zatížení do základové půdy odporem na patě a plášti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3.   K zakládání staveb pod hladinou vody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5331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574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Základy hlubinné</vt:lpstr>
      <vt:lpstr>Základy hlubinné</vt:lpstr>
      <vt:lpstr>Základy hlubinné</vt:lpstr>
      <vt:lpstr>Základy hlubinné</vt:lpstr>
      <vt:lpstr>Základy hlubinné</vt:lpstr>
      <vt:lpstr>Základy hlubinné</vt:lpstr>
      <vt:lpstr>Základy hlubinné</vt:lpstr>
      <vt:lpstr>Základy hlubinné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2012-11-16T14:15:08Z</dcterms:created>
  <dcterms:modified xsi:type="dcterms:W3CDTF">2012-11-16T17:25:05Z</dcterms:modified>
</cp:coreProperties>
</file>