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9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14.9.2013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BF043C92-8AF7-4438-BB61-99FEA3283D14}" type="datetimeFigureOut">
              <a:rPr lang="cs-CZ" smtClean="0"/>
              <a:t>14.9.2013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wmf"/><Relationship Id="rId18" Type="http://schemas.openxmlformats.org/officeDocument/2006/relationships/image" Target="../media/image23.jpeg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12" Type="http://schemas.openxmlformats.org/officeDocument/2006/relationships/image" Target="../media/image17.wmf"/><Relationship Id="rId17" Type="http://schemas.openxmlformats.org/officeDocument/2006/relationships/image" Target="../media/image22.wmf"/><Relationship Id="rId2" Type="http://schemas.openxmlformats.org/officeDocument/2006/relationships/image" Target="../media/image7.wmf"/><Relationship Id="rId16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11" Type="http://schemas.openxmlformats.org/officeDocument/2006/relationships/image" Target="../media/image16.jpeg"/><Relationship Id="rId5" Type="http://schemas.openxmlformats.org/officeDocument/2006/relationships/image" Target="../media/image10.wmf"/><Relationship Id="rId15" Type="http://schemas.openxmlformats.org/officeDocument/2006/relationships/image" Target="../media/image20.wmf"/><Relationship Id="rId10" Type="http://schemas.openxmlformats.org/officeDocument/2006/relationships/image" Target="../media/image15.png"/><Relationship Id="rId4" Type="http://schemas.openxmlformats.org/officeDocument/2006/relationships/image" Target="../media/image9.wmf"/><Relationship Id="rId9" Type="http://schemas.openxmlformats.org/officeDocument/2006/relationships/image" Target="../media/image14.wmf"/><Relationship Id="rId14" Type="http://schemas.openxmlformats.org/officeDocument/2006/relationships/image" Target="../media/image1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../media/media2.wav"/><Relationship Id="rId7" Type="http://schemas.openxmlformats.org/officeDocument/2006/relationships/image" Target="../media/image29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8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>
            <a:normAutofit fontScale="70000" lnSpcReduction="20000"/>
          </a:bodyPr>
          <a:lstStyle/>
          <a:p>
            <a:pPr marL="180000">
              <a:lnSpc>
                <a:spcPct val="200000"/>
              </a:lnSpc>
              <a:spcBef>
                <a:spcPts val="600"/>
              </a:spcBef>
            </a:pPr>
            <a:r>
              <a:rPr lang="cs-CZ" b="1" dirty="0">
                <a:latin typeface="Comic Sans MS" pitchFamily="66" charset="0"/>
              </a:rPr>
              <a:t>NÁZEV ŠKOLY:	ZŠ speciální Litvínov, Šafaříkova 991, okr. Most</a:t>
            </a:r>
          </a:p>
          <a:p>
            <a:pPr marL="180000">
              <a:lnSpc>
                <a:spcPct val="200000"/>
              </a:lnSpc>
              <a:spcBef>
                <a:spcPts val="600"/>
              </a:spcBef>
            </a:pPr>
            <a:r>
              <a:rPr lang="cs-CZ" b="1" dirty="0">
                <a:latin typeface="Comic Sans MS" pitchFamily="66" charset="0"/>
              </a:rPr>
              <a:t>AUTOR: 		Mgr. Petra </a:t>
            </a:r>
            <a:r>
              <a:rPr lang="cs-CZ" b="1" dirty="0" err="1">
                <a:latin typeface="Comic Sans MS" pitchFamily="66" charset="0"/>
              </a:rPr>
              <a:t>Lobo</a:t>
            </a:r>
            <a:endParaRPr lang="cs-CZ" b="1" dirty="0">
              <a:latin typeface="Comic Sans MS" pitchFamily="66" charset="0"/>
            </a:endParaRPr>
          </a:p>
          <a:p>
            <a:pPr marL="180000">
              <a:lnSpc>
                <a:spcPct val="200000"/>
              </a:lnSpc>
              <a:spcBef>
                <a:spcPts val="600"/>
              </a:spcBef>
            </a:pPr>
            <a:r>
              <a:rPr lang="cs-CZ" b="1" dirty="0">
                <a:latin typeface="Comic Sans MS" pitchFamily="66" charset="0"/>
              </a:rPr>
              <a:t>NÁZEV:	 	VY_32_INOVACE_61_ANGLIČTINA KOLEM NÁS</a:t>
            </a:r>
          </a:p>
          <a:p>
            <a:pPr marL="180000">
              <a:lnSpc>
                <a:spcPct val="200000"/>
              </a:lnSpc>
              <a:spcBef>
                <a:spcPts val="600"/>
              </a:spcBef>
            </a:pPr>
            <a:r>
              <a:rPr lang="cs-CZ" b="1" dirty="0">
                <a:latin typeface="Comic Sans MS" pitchFamily="66" charset="0"/>
              </a:rPr>
              <a:t>TÉMA:  		</a:t>
            </a:r>
            <a:r>
              <a:rPr lang="cs-CZ" b="1" dirty="0" smtClean="0">
                <a:latin typeface="Comic Sans MS" pitchFamily="66" charset="0"/>
              </a:rPr>
              <a:t>ANGLIČTINA KOLEM NÁS - OSMIMĚRKA</a:t>
            </a:r>
            <a:endParaRPr lang="cs-CZ" b="1" dirty="0">
              <a:latin typeface="Comic Sans MS" pitchFamily="66" charset="0"/>
            </a:endParaRPr>
          </a:p>
          <a:p>
            <a:pPr marL="180000">
              <a:lnSpc>
                <a:spcPct val="200000"/>
              </a:lnSpc>
              <a:spcBef>
                <a:spcPts val="600"/>
              </a:spcBef>
            </a:pPr>
            <a:r>
              <a:rPr lang="cs-CZ" b="1" dirty="0">
                <a:latin typeface="Comic Sans MS" pitchFamily="66" charset="0"/>
              </a:rPr>
              <a:t>ČÍSLO PROJEKTU:  	CZ.1.07/1.4./00/21.1535</a:t>
            </a:r>
          </a:p>
          <a:p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517830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2315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>
            <a:normAutofit fontScale="92500"/>
          </a:bodyPr>
          <a:lstStyle/>
          <a:p>
            <a:pPr marL="180000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latin typeface="Comic Sans MS" pitchFamily="66" charset="0"/>
              </a:rPr>
              <a:t>ANOTACE:</a:t>
            </a:r>
            <a:r>
              <a:rPr lang="cs-CZ" sz="1600" b="1" dirty="0">
                <a:latin typeface="Comic Sans MS" pitchFamily="66" charset="0"/>
              </a:rPr>
              <a:t>	</a:t>
            </a:r>
            <a:r>
              <a:rPr lang="cs-CZ" sz="1600" b="1" dirty="0" smtClean="0">
                <a:latin typeface="Comic Sans MS" pitchFamily="66" charset="0"/>
              </a:rPr>
              <a:t>Určeno pro žáky 6. ročníku ZŠ praktické, procvičování slovní zásoby s interaktivní tabulí (IT) a pracovními listy (PL) v návaznosti na výukový program TERASOFT Angličtina hrou 2 – Angličtina kolem nás. 3.slide – společně – procvičování nových slovíček + návod na řešení </a:t>
            </a:r>
            <a:r>
              <a:rPr lang="cs-CZ" sz="1600" b="1" dirty="0" err="1" smtClean="0">
                <a:latin typeface="Comic Sans MS" pitchFamily="66" charset="0"/>
              </a:rPr>
              <a:t>osmiměrky</a:t>
            </a:r>
            <a:r>
              <a:rPr lang="cs-CZ" sz="1600" b="1" dirty="0" smtClean="0">
                <a:latin typeface="Comic Sans MS" pitchFamily="66" charset="0"/>
              </a:rPr>
              <a:t>. 4. </a:t>
            </a:r>
            <a:r>
              <a:rPr lang="cs-CZ" sz="1600" b="1" dirty="0" err="1" smtClean="0">
                <a:latin typeface="Comic Sans MS" pitchFamily="66" charset="0"/>
              </a:rPr>
              <a:t>slide</a:t>
            </a:r>
            <a:r>
              <a:rPr lang="cs-CZ" sz="1600" b="1" dirty="0" smtClean="0">
                <a:latin typeface="Comic Sans MS" pitchFamily="66" charset="0"/>
              </a:rPr>
              <a:t> – společně - pojmenování obrázků (procvičování slovíček) + samostatně </a:t>
            </a:r>
            <a:r>
              <a:rPr lang="cs-CZ" sz="1600" b="1" dirty="0">
                <a:latin typeface="Comic Sans MS" pitchFamily="66" charset="0"/>
              </a:rPr>
              <a:t>řešení </a:t>
            </a:r>
            <a:r>
              <a:rPr lang="cs-CZ" sz="1600" b="1" dirty="0" err="1">
                <a:latin typeface="Comic Sans MS" pitchFamily="66" charset="0"/>
              </a:rPr>
              <a:t>osmiměrky</a:t>
            </a:r>
            <a:r>
              <a:rPr lang="cs-CZ" sz="1600" b="1" dirty="0">
                <a:latin typeface="Comic Sans MS" pitchFamily="66" charset="0"/>
              </a:rPr>
              <a:t> </a:t>
            </a:r>
            <a:r>
              <a:rPr lang="cs-CZ" sz="1600" b="1" dirty="0" smtClean="0">
                <a:latin typeface="Comic Sans MS" pitchFamily="66" charset="0"/>
              </a:rPr>
              <a:t>podle obrázků na IT + vyškrtání slov v nápovědě a splnění úkolů na PL. 5. </a:t>
            </a:r>
            <a:r>
              <a:rPr lang="cs-CZ" sz="1600" b="1" dirty="0" err="1" smtClean="0">
                <a:latin typeface="Comic Sans MS" pitchFamily="66" charset="0"/>
              </a:rPr>
              <a:t>slide</a:t>
            </a:r>
            <a:r>
              <a:rPr lang="cs-CZ" sz="1600" b="1" dirty="0" smtClean="0">
                <a:latin typeface="Comic Sans MS" pitchFamily="66" charset="0"/>
              </a:rPr>
              <a:t> - společná kontrola. 6. </a:t>
            </a:r>
            <a:r>
              <a:rPr lang="cs-CZ" sz="1600" b="1" dirty="0" err="1" smtClean="0">
                <a:latin typeface="Comic Sans MS" pitchFamily="66" charset="0"/>
              </a:rPr>
              <a:t>slide</a:t>
            </a:r>
            <a:r>
              <a:rPr lang="cs-CZ" sz="1600" b="1" dirty="0" smtClean="0">
                <a:latin typeface="Comic Sans MS" pitchFamily="66" charset="0"/>
              </a:rPr>
              <a:t> – řešení a tajenka.</a:t>
            </a:r>
          </a:p>
          <a:p>
            <a:pPr marL="180000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latin typeface="Comic Sans MS" pitchFamily="66" charset="0"/>
              </a:rPr>
              <a:t>CITACE: </a:t>
            </a:r>
            <a:r>
              <a:rPr lang="cs-CZ" sz="1600" b="1" dirty="0">
                <a:latin typeface="Comic Sans MS" pitchFamily="66" charset="0"/>
              </a:rPr>
              <a:t>	</a:t>
            </a:r>
            <a:r>
              <a:rPr lang="cs-CZ" sz="1600" b="1" dirty="0" smtClean="0">
                <a:latin typeface="Comic Sans MS" pitchFamily="66" charset="0"/>
              </a:rPr>
              <a:t>Galerie MICROSOFT OFFICE</a:t>
            </a:r>
            <a:endParaRPr lang="cs-CZ" sz="1600" b="1" dirty="0">
              <a:latin typeface="Comic Sans MS" pitchFamily="66" charset="0"/>
            </a:endParaRPr>
          </a:p>
          <a:p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517830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144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OSMIMĚRKA S TAJENKOU</a:t>
            </a:r>
            <a:endParaRPr lang="cs-CZ" sz="4400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05049" y="2104448"/>
            <a:ext cx="3933901" cy="3587041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  <a:effectLst/>
        </p:spPr>
      </p:pic>
      <p:pic>
        <p:nvPicPr>
          <p:cNvPr id="2052" name="Picture 4" descr="C:\Users\lobo\AppData\Local\Microsoft\Windows\Temporary Internet Files\Content.IE5\W3PPHQI5\MC9001862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428" y="1277821"/>
            <a:ext cx="1978920" cy="2079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4095563" y="2276128"/>
            <a:ext cx="936104" cy="0"/>
          </a:xfrm>
          <a:prstGeom prst="line">
            <a:avLst/>
          </a:prstGeom>
          <a:ln w="63500" cap="rnd">
            <a:solidFill>
              <a:schemeClr val="accent5">
                <a:lumMod val="60000"/>
                <a:lumOff val="40000"/>
                <a:alpha val="91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délník 2"/>
          <p:cNvSpPr/>
          <p:nvPr/>
        </p:nvSpPr>
        <p:spPr>
          <a:xfrm>
            <a:off x="563147" y="3356992"/>
            <a:ext cx="158348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  <a:effectLst/>
              </a:rPr>
              <a:t>BOY</a:t>
            </a:r>
            <a:endParaRPr lang="cs-CZ" sz="5400" b="1" cap="none" spc="0" dirty="0">
              <a:ln/>
              <a:solidFill>
                <a:schemeClr val="accent5">
                  <a:tint val="50000"/>
                  <a:satMod val="180000"/>
                </a:schemeClr>
              </a:solidFill>
              <a:effectLst/>
            </a:endParaRPr>
          </a:p>
        </p:txBody>
      </p:sp>
      <p:pic>
        <p:nvPicPr>
          <p:cNvPr id="1026" name="Picture 2" descr="C:\Users\lobo\AppData\Local\Microsoft\Windows\Temporary Internet Files\Content.IE5\6HROHOPQ\MC9004406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52819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021054" y="3356992"/>
            <a:ext cx="15392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GIRL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3419872" y="3356992"/>
            <a:ext cx="1224136" cy="0"/>
          </a:xfrm>
          <a:prstGeom prst="line">
            <a:avLst/>
          </a:prstGeom>
          <a:ln w="63500" cap="rnd">
            <a:solidFill>
              <a:srgbClr val="FFFF00">
                <a:alpha val="91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1" name="Picture 7" descr="C:\Users\lobo\AppData\Local\Microsoft\Windows\Temporary Internet Files\Content.IE5\3MGNF4K7\MP90040161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989" y="4280322"/>
            <a:ext cx="1531849" cy="2296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obo\AppData\Local\Microsoft\Windows\Temporary Internet Files\Content.IE5\9MJOC1TR\MP90040244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1745" y="4509120"/>
            <a:ext cx="2197822" cy="2197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217838" y="5653644"/>
            <a:ext cx="16129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DOG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44452" y="5653644"/>
            <a:ext cx="13549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CAT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cxnSp>
        <p:nvCxnSpPr>
          <p:cNvPr id="21" name="Přímá spojnice 20"/>
          <p:cNvCxnSpPr/>
          <p:nvPr/>
        </p:nvCxnSpPr>
        <p:spPr>
          <a:xfrm flipV="1">
            <a:off x="3480592" y="4280322"/>
            <a:ext cx="0" cy="1019997"/>
          </a:xfrm>
          <a:prstGeom prst="line">
            <a:avLst/>
          </a:prstGeom>
          <a:ln w="63500" cap="rnd">
            <a:solidFill>
              <a:srgbClr val="00B050">
                <a:alpha val="91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2771800" y="2230198"/>
            <a:ext cx="0" cy="880120"/>
          </a:xfrm>
          <a:prstGeom prst="line">
            <a:avLst/>
          </a:prstGeom>
          <a:ln w="63500" cap="rnd">
            <a:solidFill>
              <a:srgbClr val="00B0F0">
                <a:alpha val="91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1183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8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6800850" y="10853738"/>
            <a:ext cx="238125" cy="2286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pic>
        <p:nvPicPr>
          <p:cNvPr id="2050" name="Picture 2" descr="C:\Users\lobo\AppData\Local\Microsoft\Windows\Temporary Internet Files\Content.IE5\U3H7O085\MC9004420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877" y="332656"/>
            <a:ext cx="1885950" cy="1562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6831914" y="332656"/>
            <a:ext cx="2055467" cy="1404322"/>
            <a:chOff x="5905844" y="2744758"/>
            <a:chExt cx="2055467" cy="1404322"/>
          </a:xfrm>
        </p:grpSpPr>
        <p:pic>
          <p:nvPicPr>
            <p:cNvPr id="2051" name="Picture 3" descr="C:\Users\lobo\AppData\Local\Microsoft\Windows\Temporary Internet Files\Content.IE5\6HROHOPQ\MC90044202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05844" y="2744758"/>
              <a:ext cx="2055467" cy="14043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Obdélník 2"/>
            <p:cNvSpPr/>
            <p:nvPr/>
          </p:nvSpPr>
          <p:spPr>
            <a:xfrm rot="20540109">
              <a:off x="5910872" y="2855681"/>
              <a:ext cx="907547" cy="317111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txBody>
            <a:bodyPr wrap="none" lIns="91440" tIns="45720" rIns="91440" bIns="45720">
              <a:prstTxWarp prst="textChevron">
                <a:avLst/>
              </a:prstTxWarp>
              <a:spAutoFit/>
            </a:bodyPr>
            <a:lstStyle/>
            <a:p>
              <a:pPr algn="ctr"/>
              <a:r>
                <a:rPr lang="cs-CZ" sz="5400" b="1" cap="none" spc="0" dirty="0" smtClean="0">
                  <a:ln w="17780" cmpd="sng">
                    <a:solidFill>
                      <a:schemeClr val="accent1">
                        <a:tint val="3000"/>
                      </a:schemeClr>
                    </a:solidFill>
                    <a:prstDash val="solid"/>
                    <a:miter lim="800000"/>
                  </a:ln>
                  <a:gradFill>
                    <a:gsLst>
                      <a:gs pos="10000">
                        <a:schemeClr val="accent1">
                          <a:tint val="63000"/>
                          <a:sat val="105000"/>
                        </a:schemeClr>
                      </a:gs>
                      <a:gs pos="90000">
                        <a:schemeClr val="accent1">
                          <a:shade val="50000"/>
                          <a:satMod val="100000"/>
                        </a:schemeClr>
                      </a:gs>
                    </a:gsLst>
                    <a:lin ang="5400000"/>
                  </a:gradFill>
                  <a:effectLst>
                    <a:outerShdw blurRad="55000" dist="50800" dir="5400000" algn="tl">
                      <a:srgbClr val="000000">
                        <a:alpha val="33000"/>
                      </a:srgbClr>
                    </a:outerShdw>
                  </a:effectLst>
                </a:rPr>
                <a:t>BYE!</a:t>
              </a:r>
              <a:endParaRPr lang="cs-CZ" sz="5400" b="1" cap="none" spc="0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endParaRPr>
            </a:p>
          </p:txBody>
        </p:sp>
      </p:grpSp>
      <p:pic>
        <p:nvPicPr>
          <p:cNvPr id="10" name="Obrázek 9" descr="C:\Users\lobo\AppData\Local\Microsoft\Windows\Temporary Internet Files\Content.IE5\6HROHOPQ\MC900233182[1].wmf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6397" y="5312842"/>
            <a:ext cx="1911707" cy="1342961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3" name="Picture 5" descr="C:\Users\lobo\AppData\Local\Microsoft\Windows\Temporary Internet Files\Content.IE5\H11SEIQQ\MC9003264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501536"/>
            <a:ext cx="1869034" cy="1384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obo\AppData\Local\Microsoft\Windows\Temporary Internet Files\Content.IE5\W3PPHQI5\MC9002326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336" y="2461134"/>
            <a:ext cx="1079378" cy="1644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obo\AppData\Local\Microsoft\Windows\Temporary Internet Files\Content.IE5\U3H7O085\MC90019773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35" y="5139384"/>
            <a:ext cx="2970208" cy="1424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lobo\AppData\Local\Microsoft\Windows\Temporary Internet Files\Content.IE5\IWJIAWK3\MC900441775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9640" y="4950499"/>
            <a:ext cx="2067645" cy="2067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lobo\AppData\Local\Microsoft\Windows\Temporary Internet Files\Content.IE5\5MY2FFUT\MC90021535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2609" y="1379074"/>
            <a:ext cx="1095873" cy="1551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051015"/>
            <a:ext cx="1743465" cy="1182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 descr="C:\Users\lobo\AppData\Local\Microsoft\Windows\Temporary Internet Files\Content.IE5\W3PPHQI5\MP900180674[1]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5735" y="401962"/>
            <a:ext cx="3197321" cy="2099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lobo\AppData\Local\Microsoft\Windows\Temporary Internet Files\Content.IE5\9MJOC1TR\MC90033402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7293" y="1728356"/>
            <a:ext cx="1143914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lobo\AppData\Local\Microsoft\Windows\Temporary Internet Files\Content.IE5\T7B5STVN\MC90011347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4399" y="728291"/>
            <a:ext cx="868372" cy="1773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lobo\AppData\Local\Microsoft\Windows\Temporary Internet Files\Content.IE5\3MGNF4K7\MC90033800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6647" y="3491234"/>
            <a:ext cx="1835201" cy="1863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lobo\AppData\Local\Microsoft\Windows\Temporary Internet Files\Content.IE5\9MJOC1TR\MC900150337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308" y="4233812"/>
            <a:ext cx="1816913" cy="918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lobo\AppData\Local\Microsoft\Windows\Temporary Internet Files\Content.IE5\T7B5STVN\MP900403222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4582" y="1894756"/>
            <a:ext cx="1535297" cy="2301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lobo\AppData\Local\Microsoft\Windows\Temporary Internet Files\Content.IE5\T7B5STVN\MC900396872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8739" y="4692841"/>
            <a:ext cx="1812341" cy="1653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C:\Users\lobo\AppData\Local\Microsoft\Windows\Temporary Internet Files\Content.IE5\3MGNF4K7\MP900385331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4915" y="3351007"/>
            <a:ext cx="1274498" cy="1784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8037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2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KONTROLA</a:t>
            </a:r>
            <a:endParaRPr lang="cs-CZ" dirty="0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650848"/>
            <a:ext cx="2944419" cy="2684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50848"/>
            <a:ext cx="2952328" cy="2684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0387" y="3645024"/>
            <a:ext cx="2943225" cy="267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3198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pic>
        <p:nvPicPr>
          <p:cNvPr id="4118" name="Picture 2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2586" y="1556791"/>
            <a:ext cx="5481741" cy="49984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06651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5767" y="6397713"/>
            <a:ext cx="304800" cy="304800"/>
          </a:xfrm>
          <a:prstGeom prst="rect">
            <a:avLst/>
          </a:prstGeom>
        </p:spPr>
      </p:pic>
      <p:pic>
        <p:nvPicPr>
          <p:cNvPr id="4" name="MS900097502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726760" y="6415121"/>
            <a:ext cx="304800" cy="3048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dirty="0" err="1" smtClean="0"/>
              <a:t>Well</a:t>
            </a:r>
            <a:r>
              <a:rPr lang="cs-CZ" sz="7200" dirty="0" smtClean="0"/>
              <a:t> done !!!</a:t>
            </a:r>
            <a:endParaRPr lang="cs-CZ" sz="7200" dirty="0"/>
          </a:p>
        </p:txBody>
      </p:sp>
      <p:pic>
        <p:nvPicPr>
          <p:cNvPr id="1026" name="Picture 2" descr="C:\Users\lobo\AppData\Local\Microsoft\Windows\Temporary Internet Files\Content.IE5\W3PPHQI5\MC900437791[1].wmf"/>
          <p:cNvPicPr>
            <a:picLocks noGrp="1" noChangeAspect="1" noChangeArrowheads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060848"/>
            <a:ext cx="4752528" cy="3895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332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997"/>
                            </p:stCondLst>
                            <p:childTnLst>
                              <p:par>
                                <p:cTn id="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497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474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241"/>
                            </p:stCondLst>
                            <p:childTnLst>
                              <p:par>
                                <p:cTn id="23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241"/>
                            </p:stCondLst>
                            <p:childTnLst>
                              <p:par>
                                <p:cTn id="30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241"/>
                            </p:stCondLst>
                            <p:childTnLst>
                              <p:par>
                                <p:cTn id="33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250</TotalTime>
  <Words>19</Words>
  <Application>Microsoft Office PowerPoint</Application>
  <PresentationFormat>Předvádění na obrazovce (4:3)</PresentationFormat>
  <Paragraphs>16</Paragraphs>
  <Slides>7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Došky</vt:lpstr>
      <vt:lpstr>Prezentace aplikace PowerPoint</vt:lpstr>
      <vt:lpstr>Prezentace aplikace PowerPoint</vt:lpstr>
      <vt:lpstr>OSMIMĚRKA S TAJENKOU</vt:lpstr>
      <vt:lpstr>Prezentace aplikace PowerPoint</vt:lpstr>
      <vt:lpstr>KONTROLA</vt:lpstr>
      <vt:lpstr>ŘEŠENÍ</vt:lpstr>
      <vt:lpstr>Well done !!!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Lobo Petra</dc:creator>
  <cp:lastModifiedBy>Lobo Petra</cp:lastModifiedBy>
  <cp:revision>2</cp:revision>
  <dcterms:created xsi:type="dcterms:W3CDTF">2013-03-29T13:33:36Z</dcterms:created>
  <dcterms:modified xsi:type="dcterms:W3CDTF">2013-09-14T12:49:01Z</dcterms:modified>
</cp:coreProperties>
</file>