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CFF3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225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03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48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98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436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21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116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260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71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97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15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346B1-246A-4813-BFE2-AEA342613E0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D74EF-8DBC-4004-90B6-97285659E8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505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2.jpe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4955203"/>
          </a:xfrm>
          <a:prstGeom prst="rect">
            <a:avLst/>
          </a:prstGeom>
          <a:gradFill flip="none" rotWithShape="1">
            <a:gsLst>
              <a:gs pos="0">
                <a:srgbClr val="CCFF33">
                  <a:tint val="66000"/>
                  <a:satMod val="160000"/>
                </a:srgbClr>
              </a:gs>
              <a:gs pos="50000">
                <a:srgbClr val="CCFF33">
                  <a:tint val="44500"/>
                  <a:satMod val="160000"/>
                </a:srgbClr>
              </a:gs>
              <a:gs pos="100000">
                <a:srgbClr val="CCFF33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SPOLEČNÝ NÁSOBEK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10. 12.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VY_32_INOVACE_57_SH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rgbClr val="CCFF33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361459"/>
          </a:xfrm>
          <a:ln w="28575">
            <a:solidFill>
              <a:srgbClr val="99FF33"/>
            </a:solidFill>
          </a:ln>
        </p:spPr>
        <p:txBody>
          <a:bodyPr>
            <a:normAutofit fontScale="85000" lnSpcReduction="2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SPOLEČNÝ NÁSOBEK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Určit společné násobky a nejmenší společný násobek více čísel pomocí rozkladu čísla na prvočinitele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úkol - NEJMENŠÍ SPOLEČNÝ NÁSOBEK - ZÁHADY, NSN - SLOVNÍ ÚLOHA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nejmenší společný násobek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pracovní </a:t>
            </a:r>
            <a:r>
              <a:rPr lang="cs-CZ" dirty="0" smtClean="0"/>
              <a:t>úkoly s </a:t>
            </a:r>
            <a:r>
              <a:rPr lang="cs-CZ" dirty="0"/>
              <a:t>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823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CCFF33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01419"/>
          </a:xfrm>
          <a:ln w="28575">
            <a:solidFill>
              <a:srgbClr val="99FF33"/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snímek </a:t>
            </a:r>
            <a:r>
              <a:rPr lang="cs-CZ" dirty="0" smtClean="0"/>
              <a:t>4, 5, 6, 7.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787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CCFF66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ROZKLAD ČÍSLA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SOUČIN PRVOČÍSEL (prvočinitelů): </a:t>
            </a:r>
            <a:r>
              <a:rPr lang="cs-CZ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VODOPÁD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do rozkladu se nepíše </a:t>
            </a:r>
            <a:r>
              <a:rPr lang="cs-CZ" b="1" dirty="0" smtClean="0"/>
              <a:t>1</a:t>
            </a:r>
            <a:r>
              <a:rPr lang="cs-CZ" dirty="0" smtClean="0"/>
              <a:t> (není prvočíslo!!!)</a:t>
            </a:r>
            <a:endParaRPr lang="cs-CZ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1378265" y="2348880"/>
            <a:ext cx="601447" cy="457200"/>
            <a:chOff x="1378265" y="2348880"/>
            <a:chExt cx="601447" cy="457200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1691680" y="2348880"/>
              <a:ext cx="288032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 flipH="1">
              <a:off x="1378265" y="2348880"/>
              <a:ext cx="313415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ovéPole 10"/>
          <p:cNvSpPr txBox="1"/>
          <p:nvPr/>
        </p:nvSpPr>
        <p:spPr>
          <a:xfrm>
            <a:off x="973043" y="2838159"/>
            <a:ext cx="1574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6</a:t>
            </a:r>
            <a:r>
              <a:rPr lang="cs-CZ" sz="3200" b="1" dirty="0" smtClean="0"/>
              <a:t>    .</a:t>
            </a:r>
            <a:r>
              <a:rPr lang="cs-CZ" sz="3200" dirty="0" smtClean="0"/>
              <a:t>    </a:t>
            </a:r>
            <a:r>
              <a:rPr lang="cs-CZ" sz="3200" b="1" dirty="0" smtClean="0">
                <a:solidFill>
                  <a:srgbClr val="0070C0"/>
                </a:solidFill>
              </a:rPr>
              <a:t>8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78266" y="1776308"/>
            <a:ext cx="72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48</a:t>
            </a:r>
            <a:endParaRPr lang="cs-CZ" sz="3200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857048" y="3422934"/>
            <a:ext cx="601447" cy="457200"/>
            <a:chOff x="1378265" y="2348880"/>
            <a:chExt cx="601447" cy="457200"/>
          </a:xfrm>
        </p:grpSpPr>
        <p:cxnSp>
          <p:nvCxnSpPr>
            <p:cNvPr id="18" name="Přímá spojnice 17"/>
            <p:cNvCxnSpPr/>
            <p:nvPr/>
          </p:nvCxnSpPr>
          <p:spPr>
            <a:xfrm>
              <a:off x="1691680" y="2348880"/>
              <a:ext cx="288032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>
              <a:off x="1378265" y="2348880"/>
              <a:ext cx="313415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1946203" y="3422934"/>
            <a:ext cx="601447" cy="457200"/>
            <a:chOff x="1378265" y="2348880"/>
            <a:chExt cx="601447" cy="457200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1691680" y="2348880"/>
              <a:ext cx="288032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H="1">
              <a:off x="1378265" y="2348880"/>
              <a:ext cx="313415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ovéPole 22"/>
          <p:cNvSpPr txBox="1"/>
          <p:nvPr/>
        </p:nvSpPr>
        <p:spPr>
          <a:xfrm>
            <a:off x="539552" y="4077072"/>
            <a:ext cx="1139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  </a:t>
            </a:r>
            <a:r>
              <a:rPr lang="cs-CZ" sz="3200" b="1" dirty="0" smtClean="0"/>
              <a:t>.</a:t>
            </a:r>
            <a:r>
              <a:rPr lang="cs-CZ" sz="3200" dirty="0" smtClean="0"/>
              <a:t>  </a:t>
            </a:r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91679" y="4077071"/>
            <a:ext cx="1169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  </a:t>
            </a:r>
            <a:r>
              <a:rPr lang="cs-CZ" sz="3200" b="1" dirty="0" smtClean="0"/>
              <a:t>.</a:t>
            </a:r>
            <a:r>
              <a:rPr lang="cs-CZ" sz="3200" dirty="0" smtClean="0"/>
              <a:t>  </a:t>
            </a:r>
            <a:r>
              <a:rPr lang="cs-CZ" sz="3200" b="1" dirty="0" smtClean="0">
                <a:solidFill>
                  <a:srgbClr val="00B050"/>
                </a:solidFill>
              </a:rPr>
              <a:t>4</a:t>
            </a:r>
            <a:endParaRPr lang="cs-CZ" sz="3200" b="1" dirty="0">
              <a:solidFill>
                <a:srgbClr val="00B050"/>
              </a:solidFill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2259618" y="4634998"/>
            <a:ext cx="601447" cy="457200"/>
            <a:chOff x="1378265" y="2348880"/>
            <a:chExt cx="601447" cy="457200"/>
          </a:xfrm>
        </p:grpSpPr>
        <p:cxnSp>
          <p:nvCxnSpPr>
            <p:cNvPr id="26" name="Přímá spojnice 25"/>
            <p:cNvCxnSpPr/>
            <p:nvPr/>
          </p:nvCxnSpPr>
          <p:spPr>
            <a:xfrm>
              <a:off x="1691680" y="2348880"/>
              <a:ext cx="288032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H="1">
              <a:off x="1378265" y="2348880"/>
              <a:ext cx="313415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ovéPole 27"/>
          <p:cNvSpPr txBox="1"/>
          <p:nvPr/>
        </p:nvSpPr>
        <p:spPr>
          <a:xfrm>
            <a:off x="2034964" y="5269930"/>
            <a:ext cx="11521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r>
              <a:rPr lang="cs-CZ" sz="3200" dirty="0" smtClean="0"/>
              <a:t>  </a:t>
            </a:r>
            <a:r>
              <a:rPr lang="cs-CZ" sz="3200" b="1" dirty="0" smtClean="0"/>
              <a:t>.</a:t>
            </a:r>
            <a:r>
              <a:rPr lang="cs-CZ" sz="3200" dirty="0" smtClean="0"/>
              <a:t>  </a:t>
            </a:r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225394" y="1776308"/>
            <a:ext cx="27066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 2 . 2 . 2 . 2 . </a:t>
            </a:r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187091" y="2945880"/>
            <a:ext cx="3617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6 a 8 nejsou prvočísla - další rozklad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439118" y="4184793"/>
            <a:ext cx="3113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4 není prvočíslo - další rozklad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01137" y="5377651"/>
            <a:ext cx="2789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koncová čísla jsou prvočísla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151" name="Picture 7" descr="C:\Users\ZS SLOVAN\AppData\Local\Microsoft\Windows\Temporary Internet Files\Content.IE5\Y0CCHCTP\MP9004013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933" y="2965988"/>
            <a:ext cx="1872208" cy="2806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03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3" grpId="0"/>
      <p:bldP spid="24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NA SOUČIN PRVOČÍSEL (prvočinitelů</a:t>
            </a:r>
            <a:r>
              <a:rPr lang="cs-CZ" dirty="0" smtClean="0"/>
              <a:t>): </a:t>
            </a:r>
            <a:r>
              <a:rPr lang="cs-CZ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ROZVOJ</a:t>
            </a:r>
            <a:endParaRPr lang="cs-CZ" dirty="0" smtClean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cs-CZ" dirty="0" smtClean="0">
                <a:effectLst/>
              </a:rPr>
              <a:t>90 = </a:t>
            </a:r>
            <a:r>
              <a:rPr lang="cs-CZ" b="1" dirty="0" smtClean="0">
                <a:solidFill>
                  <a:srgbClr val="00B050"/>
                </a:solidFill>
                <a:effectLst/>
              </a:rPr>
              <a:t>10</a:t>
            </a:r>
            <a:r>
              <a:rPr lang="cs-CZ" dirty="0" smtClean="0">
                <a:effectLst/>
              </a:rPr>
              <a:t> .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/>
              </a:rPr>
              <a:t>9</a:t>
            </a:r>
            <a:r>
              <a:rPr lang="cs-CZ" dirty="0" smtClean="0">
                <a:effectLst/>
              </a:rPr>
              <a:t> = </a:t>
            </a:r>
            <a:r>
              <a:rPr lang="cs-CZ" dirty="0" smtClean="0">
                <a:solidFill>
                  <a:srgbClr val="00B050"/>
                </a:solidFill>
                <a:effectLst/>
              </a:rPr>
              <a:t>2 . 5 </a:t>
            </a:r>
            <a:r>
              <a:rPr lang="cs-CZ" dirty="0" smtClean="0">
                <a:effectLst/>
              </a:rPr>
              <a:t>.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effectLst/>
              </a:rPr>
              <a:t>3 . 3 </a:t>
            </a:r>
            <a:r>
              <a:rPr lang="cs-CZ" dirty="0" smtClean="0">
                <a:effectLst/>
              </a:rPr>
              <a:t>= 2 . 3 . 3 . 5</a:t>
            </a:r>
          </a:p>
          <a:p>
            <a:pPr marL="0" indent="0">
              <a:buNone/>
            </a:pPr>
            <a:endParaRPr lang="cs-CZ" dirty="0">
              <a:effectLst/>
            </a:endParaRP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0">
              <a:buNone/>
            </a:pPr>
            <a:r>
              <a:rPr lang="cs-CZ" dirty="0" smtClean="0">
                <a:effectLst/>
              </a:rPr>
              <a:t>2 310 = 10 . 231 = 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2 . 5 . 3 </a:t>
            </a:r>
            <a:r>
              <a:rPr lang="cs-CZ" dirty="0" smtClean="0">
                <a:effectLst/>
              </a:rPr>
              <a:t>. 77 = 2 . 5 . 3 . 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11 . 7 </a:t>
            </a:r>
            <a:r>
              <a:rPr lang="cs-CZ" dirty="0" smtClean="0">
                <a:effectLst/>
              </a:rPr>
              <a:t>= 	</a:t>
            </a:r>
          </a:p>
          <a:p>
            <a:pPr marL="0" indent="0">
              <a:buNone/>
            </a:pPr>
            <a:r>
              <a:rPr lang="cs-CZ" dirty="0" smtClean="0">
                <a:effectLst/>
              </a:rPr>
              <a:t>= 2 . 3 . 5 . 7 . 11</a:t>
            </a:r>
            <a:endParaRPr lang="cs-CZ" dirty="0">
              <a:effectLst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CCFF66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ROZKLAD ČÍSLA</a:t>
            </a:r>
            <a:endParaRPr lang="cs-CZ" b="1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1547664" y="2204864"/>
            <a:ext cx="1656184" cy="288032"/>
            <a:chOff x="1547664" y="2204864"/>
            <a:chExt cx="1656184" cy="288032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547664" y="2204864"/>
              <a:ext cx="0" cy="288032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1547664" y="2492896"/>
              <a:ext cx="1440160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 flipH="1" flipV="1">
              <a:off x="2771800" y="2204864"/>
              <a:ext cx="216024" cy="28803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2987824" y="2204864"/>
              <a:ext cx="216024" cy="28803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kupina 20"/>
          <p:cNvGrpSpPr/>
          <p:nvPr/>
        </p:nvGrpSpPr>
        <p:grpSpPr>
          <a:xfrm>
            <a:off x="2123728" y="2204864"/>
            <a:ext cx="2076423" cy="406330"/>
            <a:chOff x="1547664" y="2086566"/>
            <a:chExt cx="1656184" cy="406330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1547664" y="2086566"/>
              <a:ext cx="0" cy="406330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1547664" y="2492896"/>
              <a:ext cx="1467125" cy="0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 flipH="1" flipV="1">
              <a:off x="2879813" y="2086566"/>
              <a:ext cx="134976" cy="40633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/>
            <p:nvPr/>
          </p:nvCxnSpPr>
          <p:spPr>
            <a:xfrm flipV="1">
              <a:off x="3014790" y="2086566"/>
              <a:ext cx="189058" cy="40633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Skupina 31"/>
          <p:cNvGrpSpPr/>
          <p:nvPr/>
        </p:nvGrpSpPr>
        <p:grpSpPr>
          <a:xfrm>
            <a:off x="2100662" y="3933056"/>
            <a:ext cx="2122261" cy="288032"/>
            <a:chOff x="1547664" y="2204864"/>
            <a:chExt cx="1656184" cy="288032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1547664" y="2204864"/>
              <a:ext cx="0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1547664" y="2492896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/>
            <p:cNvCxnSpPr/>
            <p:nvPr/>
          </p:nvCxnSpPr>
          <p:spPr>
            <a:xfrm flipH="1" flipV="1">
              <a:off x="2771800" y="2204864"/>
              <a:ext cx="216024" cy="2880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se šipkou 35"/>
            <p:cNvCxnSpPr/>
            <p:nvPr/>
          </p:nvCxnSpPr>
          <p:spPr>
            <a:xfrm flipV="1">
              <a:off x="2987824" y="2204864"/>
              <a:ext cx="216024" cy="2880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2879812" y="3933056"/>
            <a:ext cx="2491608" cy="423664"/>
            <a:chOff x="1547664" y="2204864"/>
            <a:chExt cx="1656184" cy="288032"/>
          </a:xfrm>
        </p:grpSpPr>
        <p:cxnSp>
          <p:nvCxnSpPr>
            <p:cNvPr id="38" name="Přímá spojnice 37"/>
            <p:cNvCxnSpPr/>
            <p:nvPr/>
          </p:nvCxnSpPr>
          <p:spPr>
            <a:xfrm>
              <a:off x="1547664" y="2204864"/>
              <a:ext cx="0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1547664" y="2492896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/>
            <p:nvPr/>
          </p:nvCxnSpPr>
          <p:spPr>
            <a:xfrm flipH="1" flipV="1">
              <a:off x="2771800" y="2204864"/>
              <a:ext cx="216024" cy="2880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se šipkou 40"/>
            <p:cNvCxnSpPr/>
            <p:nvPr/>
          </p:nvCxnSpPr>
          <p:spPr>
            <a:xfrm flipV="1">
              <a:off x="2987824" y="2204864"/>
              <a:ext cx="216024" cy="2880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Skupina 49"/>
          <p:cNvGrpSpPr/>
          <p:nvPr/>
        </p:nvGrpSpPr>
        <p:grpSpPr>
          <a:xfrm>
            <a:off x="5198826" y="4077068"/>
            <a:ext cx="2973574" cy="432051"/>
            <a:chOff x="1547664" y="2199161"/>
            <a:chExt cx="1599631" cy="293735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1547664" y="2204864"/>
              <a:ext cx="0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1547664" y="2492896"/>
              <a:ext cx="14401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se šipkou 52"/>
            <p:cNvCxnSpPr/>
            <p:nvPr/>
          </p:nvCxnSpPr>
          <p:spPr>
            <a:xfrm flipH="1" flipV="1">
              <a:off x="2803166" y="2199161"/>
              <a:ext cx="184660" cy="29373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se šipkou 53"/>
            <p:cNvCxnSpPr/>
            <p:nvPr/>
          </p:nvCxnSpPr>
          <p:spPr>
            <a:xfrm flipV="1">
              <a:off x="2987824" y="2199164"/>
              <a:ext cx="159471" cy="2937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ovéPole 55"/>
          <p:cNvSpPr txBox="1"/>
          <p:nvPr/>
        </p:nvSpPr>
        <p:spPr>
          <a:xfrm>
            <a:off x="827584" y="5085184"/>
            <a:ext cx="2459776" cy="400110"/>
          </a:xfrm>
          <a:prstGeom prst="rect">
            <a:avLst/>
          </a:prstGeom>
          <a:solidFill>
            <a:srgbClr val="CCFF66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vzestupné uspořádání</a:t>
            </a:r>
            <a:endParaRPr lang="cs-CZ" sz="2000" dirty="0"/>
          </a:p>
        </p:txBody>
      </p:sp>
      <p:pic>
        <p:nvPicPr>
          <p:cNvPr id="7177" name="Picture 9" descr="C:\Users\ZS SLOVAN\AppData\Local\Microsoft\Windows\Temporary Internet Files\Content.IE5\R0D00I7U\MC9000144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894" y="1632649"/>
            <a:ext cx="1590064" cy="118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ZS SLOVAN\AppData\Local\Microsoft\Windows\Temporary Internet Files\Content.IE5\XCOO5537\MC9003267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95" y="4869160"/>
            <a:ext cx="1815998" cy="136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159571" y="3028629"/>
            <a:ext cx="2196435" cy="616396"/>
            <a:chOff x="3159571" y="3028629"/>
            <a:chExt cx="2196435" cy="616396"/>
          </a:xfrm>
        </p:grpSpPr>
        <p:sp>
          <p:nvSpPr>
            <p:cNvPr id="43" name="TextovéPole 42"/>
            <p:cNvSpPr txBox="1"/>
            <p:nvPr/>
          </p:nvSpPr>
          <p:spPr>
            <a:xfrm>
              <a:off x="3159571" y="3028629"/>
              <a:ext cx="2196435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prvočísla - opíšeme</a:t>
              </a:r>
              <a:endParaRPr lang="cs-CZ" sz="2000" dirty="0"/>
            </a:p>
          </p:txBody>
        </p:sp>
        <p:sp>
          <p:nvSpPr>
            <p:cNvPr id="8" name="Levá složená závorka 7"/>
            <p:cNvSpPr/>
            <p:nvPr/>
          </p:nvSpPr>
          <p:spPr>
            <a:xfrm rot="5400000">
              <a:off x="4057974" y="2904863"/>
              <a:ext cx="215718" cy="1264605"/>
            </a:xfrm>
            <a:prstGeom prst="leftBrace">
              <a:avLst>
                <a:gd name="adj1" fmla="val 56783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7166325" y="3028629"/>
            <a:ext cx="1111202" cy="615831"/>
            <a:chOff x="7166325" y="3028629"/>
            <a:chExt cx="1111202" cy="615831"/>
          </a:xfrm>
        </p:grpSpPr>
        <p:sp>
          <p:nvSpPr>
            <p:cNvPr id="55" name="TextovéPole 54"/>
            <p:cNvSpPr txBox="1"/>
            <p:nvPr/>
          </p:nvSpPr>
          <p:spPr>
            <a:xfrm>
              <a:off x="7166325" y="3028629"/>
              <a:ext cx="1111202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prvočísla</a:t>
              </a:r>
              <a:endParaRPr lang="cs-CZ" sz="2000" dirty="0"/>
            </a:p>
          </p:txBody>
        </p:sp>
        <p:sp>
          <p:nvSpPr>
            <p:cNvPr id="42" name="Levá složená závorka 41"/>
            <p:cNvSpPr/>
            <p:nvPr/>
          </p:nvSpPr>
          <p:spPr>
            <a:xfrm rot="5400000">
              <a:off x="7666630" y="3033563"/>
              <a:ext cx="215720" cy="1006074"/>
            </a:xfrm>
            <a:prstGeom prst="leftBrace">
              <a:avLst>
                <a:gd name="adj1" fmla="val 56783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4454333" y="2292841"/>
            <a:ext cx="2459776" cy="400110"/>
          </a:xfrm>
          <a:prstGeom prst="rect">
            <a:avLst/>
          </a:prstGeom>
          <a:solidFill>
            <a:srgbClr val="CCFF66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vzestupné uspořádání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8233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66FFFF"/>
          </a:solidFill>
          <a:effectLst>
            <a:glow rad="1397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SPOLEČNÉ NÁSOBKY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93382"/>
          </a:xfrm>
          <a:prstGeom prst="wedgeRectCallou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Pán utíká po schodech a bere je po dvou. </a:t>
            </a:r>
            <a:br>
              <a:rPr lang="cs-CZ" sz="2400" dirty="0" smtClean="0"/>
            </a:br>
            <a:r>
              <a:rPr lang="cs-CZ" sz="2400" dirty="0" smtClean="0"/>
              <a:t>Za ním běží pes a ten bere schody po třech.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Na které schody šlápnou oba dva?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800" dirty="0" smtClean="0"/>
              <a:t>Pán: 2, 4, </a:t>
            </a:r>
            <a:r>
              <a:rPr lang="cs-CZ" sz="2800" dirty="0" smtClean="0">
                <a:solidFill>
                  <a:srgbClr val="FF0000"/>
                </a:solidFill>
              </a:rPr>
              <a:t>6</a:t>
            </a:r>
            <a:r>
              <a:rPr lang="cs-CZ" sz="2800" dirty="0" smtClean="0"/>
              <a:t>, 8, 10, </a:t>
            </a:r>
            <a:r>
              <a:rPr lang="cs-CZ" sz="2800" dirty="0" smtClean="0">
                <a:solidFill>
                  <a:srgbClr val="FF0000"/>
                </a:solidFill>
              </a:rPr>
              <a:t>12</a:t>
            </a:r>
            <a:r>
              <a:rPr lang="cs-CZ" sz="2800" dirty="0" smtClean="0"/>
              <a:t>, 14, 16, </a:t>
            </a:r>
            <a:r>
              <a:rPr lang="cs-CZ" sz="2800" dirty="0" smtClean="0">
                <a:solidFill>
                  <a:srgbClr val="FF0000"/>
                </a:solidFill>
              </a:rPr>
              <a:t>18</a:t>
            </a:r>
            <a:r>
              <a:rPr lang="cs-CZ" sz="2800" dirty="0" smtClean="0"/>
              <a:t>, 20, 22, </a:t>
            </a:r>
            <a:r>
              <a:rPr lang="cs-CZ" sz="2800" dirty="0" smtClean="0">
                <a:solidFill>
                  <a:srgbClr val="FF0000"/>
                </a:solidFill>
              </a:rPr>
              <a:t>24</a:t>
            </a:r>
            <a:r>
              <a:rPr lang="cs-CZ" sz="2800" dirty="0" smtClean="0"/>
              <a:t>,...</a:t>
            </a:r>
          </a:p>
          <a:p>
            <a:pPr marL="0" indent="0">
              <a:buNone/>
            </a:pPr>
            <a:r>
              <a:rPr lang="cs-CZ" sz="2800" dirty="0" smtClean="0"/>
              <a:t>Pes: 3, </a:t>
            </a:r>
            <a:r>
              <a:rPr lang="cs-CZ" sz="2800" dirty="0" smtClean="0">
                <a:solidFill>
                  <a:srgbClr val="FF0000"/>
                </a:solidFill>
              </a:rPr>
              <a:t>6</a:t>
            </a:r>
            <a:r>
              <a:rPr lang="cs-CZ" sz="2800" dirty="0" smtClean="0"/>
              <a:t>, 9, </a:t>
            </a:r>
            <a:r>
              <a:rPr lang="cs-CZ" sz="2800" dirty="0" smtClean="0">
                <a:solidFill>
                  <a:srgbClr val="FF0000"/>
                </a:solidFill>
              </a:rPr>
              <a:t>12</a:t>
            </a:r>
            <a:r>
              <a:rPr lang="cs-CZ" sz="2800" dirty="0" smtClean="0"/>
              <a:t>, 15, </a:t>
            </a:r>
            <a:r>
              <a:rPr lang="cs-CZ" sz="2800" dirty="0" smtClean="0">
                <a:solidFill>
                  <a:srgbClr val="FF0000"/>
                </a:solidFill>
              </a:rPr>
              <a:t>18</a:t>
            </a:r>
            <a:r>
              <a:rPr lang="cs-CZ" sz="2800" dirty="0" smtClean="0"/>
              <a:t>, 21, </a:t>
            </a:r>
            <a:r>
              <a:rPr lang="cs-CZ" sz="2800" dirty="0" smtClean="0">
                <a:solidFill>
                  <a:srgbClr val="FF0000"/>
                </a:solidFill>
              </a:rPr>
              <a:t>24</a:t>
            </a:r>
            <a:r>
              <a:rPr lang="cs-CZ" sz="2800" dirty="0" smtClean="0"/>
              <a:t>,... </a:t>
            </a:r>
          </a:p>
          <a:p>
            <a:pPr marL="0" indent="0">
              <a:buNone/>
            </a:pPr>
            <a:r>
              <a:rPr lang="cs-CZ" sz="2800" dirty="0" smtClean="0"/>
              <a:t>množina společných násobků:</a:t>
            </a:r>
          </a:p>
          <a:p>
            <a:pPr marL="0" indent="0" algn="ctr">
              <a:buNone/>
            </a:pPr>
            <a:r>
              <a:rPr lang="cs-CZ" dirty="0" smtClean="0">
                <a:latin typeface="Cambria Math"/>
                <a:ea typeface="Cambria Math"/>
              </a:rPr>
              <a:t>𝓝(2,3)∊{</a:t>
            </a:r>
            <a:r>
              <a:rPr lang="cs-CZ" b="1" dirty="0" smtClean="0">
                <a:solidFill>
                  <a:srgbClr val="00B05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 Math"/>
                <a:ea typeface="Cambria Math"/>
              </a:rPr>
              <a:t>6</a:t>
            </a:r>
            <a:r>
              <a:rPr lang="cs-CZ" dirty="0" smtClean="0">
                <a:latin typeface="Cambria Math"/>
                <a:ea typeface="Cambria Math"/>
              </a:rPr>
              <a:t>, 12, 18, 24,...}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u="sng" dirty="0" smtClean="0"/>
              <a:t>Oba dva šlápnou na 6 schod, 12 schod, 18 schod, ... </a:t>
            </a:r>
            <a:endParaRPr lang="cs-CZ" sz="2800" u="sng" dirty="0"/>
          </a:p>
        </p:txBody>
      </p:sp>
      <p:pic>
        <p:nvPicPr>
          <p:cNvPr id="8194" name="Picture 2" descr="C:\Users\ZS SLOVAN\AppData\Local\Microsoft\Windows\Temporary Internet Files\Content.IE5\Y0CCHCTP\MP9004465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124744"/>
            <a:ext cx="2358949" cy="182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42341" y="5229200"/>
            <a:ext cx="2798202" cy="369332"/>
          </a:xfrm>
          <a:prstGeom prst="wedgeRectCallout">
            <a:avLst>
              <a:gd name="adj1" fmla="val 49562"/>
              <a:gd name="adj2" fmla="val -140068"/>
            </a:avLst>
          </a:prstGeom>
          <a:solidFill>
            <a:srgbClr val="CCFF66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nejmenší společný násobek</a:t>
            </a:r>
            <a:endParaRPr lang="cs-CZ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572004" y="4845950"/>
            <a:ext cx="4447176" cy="970930"/>
            <a:chOff x="2644665" y="5790842"/>
            <a:chExt cx="4447176" cy="970930"/>
          </a:xfrm>
        </p:grpSpPr>
        <p:sp>
          <p:nvSpPr>
            <p:cNvPr id="5" name="Obdélníkový popisek 4"/>
            <p:cNvSpPr/>
            <p:nvPr/>
          </p:nvSpPr>
          <p:spPr>
            <a:xfrm>
              <a:off x="3436748" y="6148487"/>
              <a:ext cx="3655093" cy="613285"/>
            </a:xfrm>
            <a:prstGeom prst="wedgeRectCallout">
              <a:avLst>
                <a:gd name="adj1" fmla="val -44452"/>
                <a:gd name="adj2" fmla="val -68525"/>
              </a:avLst>
            </a:prstGeom>
            <a:solidFill>
              <a:srgbClr val="66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tx1"/>
                  </a:solidFill>
                </a:rPr>
                <a:t>ostatní spol. násobky jsou </a:t>
              </a:r>
              <a:r>
                <a:rPr lang="cs-CZ" b="1" dirty="0" smtClean="0">
                  <a:solidFill>
                    <a:schemeClr val="tx1"/>
                  </a:solidFill>
                </a:rPr>
                <a:t>násobky nejmenšího spol. násobku</a:t>
              </a:r>
              <a:endParaRPr lang="cs-CZ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Levá složená závorka 5"/>
            <p:cNvSpPr/>
            <p:nvPr/>
          </p:nvSpPr>
          <p:spPr>
            <a:xfrm rot="16200000">
              <a:off x="3449898" y="4985609"/>
              <a:ext cx="316874" cy="1927339"/>
            </a:xfrm>
            <a:prstGeom prst="leftBrace">
              <a:avLst>
                <a:gd name="adj1" fmla="val 68274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77074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zkratka: NSN</a:t>
            </a:r>
          </a:p>
          <a:p>
            <a:r>
              <a:rPr lang="cs-CZ" sz="2800" dirty="0" smtClean="0"/>
              <a:t>určení </a:t>
            </a:r>
            <a:r>
              <a:rPr lang="cs-CZ" sz="2800" dirty="0"/>
              <a:t>pro 2 čísla (nebo více čísel)</a:t>
            </a:r>
          </a:p>
          <a:p>
            <a:r>
              <a:rPr lang="cs-CZ" sz="2800" dirty="0" smtClean="0"/>
              <a:t>pomocí rozkladu na součin prvočísel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určení NSN čísel 30 a 45</a:t>
            </a:r>
          </a:p>
          <a:p>
            <a:pPr marL="0" indent="0">
              <a:buNone/>
            </a:pPr>
            <a:r>
              <a:rPr lang="cs-CZ" sz="2800" dirty="0" smtClean="0"/>
              <a:t>30 = 3 . 10 = 3 . 2 . 5 					</a:t>
            </a:r>
          </a:p>
          <a:p>
            <a:pPr marL="0" indent="0">
              <a:buNone/>
            </a:pPr>
            <a:r>
              <a:rPr lang="cs-CZ" sz="2800" u="sng" dirty="0" smtClean="0"/>
              <a:t>45 = 9 . 5 = 3 . 3 . 5	  					   </a:t>
            </a:r>
          </a:p>
          <a:p>
            <a:pPr marL="0" indent="0">
              <a:buNone/>
            </a:pPr>
            <a:r>
              <a:rPr lang="cs-CZ" sz="2800" u="sng" dirty="0" smtClean="0">
                <a:ea typeface="Cambria Math"/>
              </a:rPr>
              <a:t>𝓷(30, 45) </a:t>
            </a:r>
            <a:r>
              <a:rPr lang="cs-CZ" sz="2800" dirty="0" smtClean="0">
                <a:ea typeface="Cambria Math"/>
              </a:rPr>
              <a:t>= 2 . 3 . 5 . 3 = </a:t>
            </a:r>
            <a:r>
              <a:rPr lang="cs-CZ" sz="2800" b="1" u="sng" dirty="0" smtClean="0">
                <a:ea typeface="Cambria Math"/>
              </a:rPr>
              <a:t>90 </a:t>
            </a:r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r>
              <a:rPr lang="cs-CZ" sz="2800" b="1" u="sng" dirty="0" smtClean="0">
                <a:ea typeface="Cambria Math"/>
              </a:rPr>
              <a:t>Nejmenší společný násobek čísel 30 a 45 je číslo 90.</a:t>
            </a:r>
            <a:endParaRPr lang="cs-CZ" sz="2800" b="1" u="sng" dirty="0">
              <a:ea typeface="Cambria Math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66FFFF"/>
          </a:solidFill>
          <a:effectLst>
            <a:glow rad="139700">
              <a:srgbClr val="FF33CC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r>
              <a:rPr lang="cs-CZ" b="1" dirty="0" smtClean="0"/>
              <a:t>NEJMENŠÍ SPOLEČNÝ NÁSOBEK</a:t>
            </a:r>
            <a:endParaRPr lang="cs-CZ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6598342" y="4334909"/>
            <a:ext cx="1026235" cy="524734"/>
            <a:chOff x="6526460" y="3886850"/>
            <a:chExt cx="1026235" cy="524734"/>
          </a:xfrm>
        </p:grpSpPr>
        <p:sp>
          <p:nvSpPr>
            <p:cNvPr id="2" name="TextovéPole 1"/>
            <p:cNvSpPr txBox="1"/>
            <p:nvPr/>
          </p:nvSpPr>
          <p:spPr>
            <a:xfrm>
              <a:off x="6891856" y="388836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5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6526460" y="3886850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3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246540" y="3886850"/>
              <a:ext cx="3061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3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226677" y="3813203"/>
            <a:ext cx="1080120" cy="523220"/>
            <a:chOff x="6166420" y="3356992"/>
            <a:chExt cx="1080120" cy="523220"/>
          </a:xfrm>
        </p:grpSpPr>
        <p:sp>
          <p:nvSpPr>
            <p:cNvPr id="8" name="TextovéPole 7"/>
            <p:cNvSpPr txBox="1"/>
            <p:nvPr/>
          </p:nvSpPr>
          <p:spPr>
            <a:xfrm>
              <a:off x="6886500" y="3356992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5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526460" y="3356992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3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166420" y="3356992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26" name="Picture 2" descr="C:\Users\ZS SLOVAN\AppData\Local\Microsoft\Windows\Temporary Internet Files\Content.IE5\R7ELVCBK\MC9002338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8" y="1286248"/>
            <a:ext cx="1456769" cy="87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6260194" y="4862766"/>
            <a:ext cx="1413420" cy="523220"/>
            <a:chOff x="6166420" y="4392553"/>
            <a:chExt cx="1413420" cy="523220"/>
          </a:xfrm>
        </p:grpSpPr>
        <p:sp>
          <p:nvSpPr>
            <p:cNvPr id="14" name="TextovéPole 13"/>
            <p:cNvSpPr txBox="1"/>
            <p:nvPr/>
          </p:nvSpPr>
          <p:spPr>
            <a:xfrm>
              <a:off x="7219800" y="4392553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3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886500" y="4392553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5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526460" y="4392553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7030A0"/>
                  </a:solidFill>
                </a:rPr>
                <a:t>3</a:t>
              </a:r>
              <a:endParaRPr lang="cs-CZ" sz="2800" b="1" dirty="0">
                <a:solidFill>
                  <a:srgbClr val="7030A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166420" y="4392553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2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28" name="Picture 4" descr="C:\Users\ZS SLOVAN\AppData\Local\Microsoft\Windows\Temporary Internet Files\Content.IE5\R0D00I7U\MP90039006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27" t="24432" r="8657" b="23317"/>
          <a:stretch/>
        </p:blipFill>
        <p:spPr bwMode="auto">
          <a:xfrm>
            <a:off x="6113256" y="3071236"/>
            <a:ext cx="1667002" cy="68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50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Urči NSN těchto dvojic, popiš zjištěnou „záhadu“:</a:t>
            </a:r>
          </a:p>
          <a:p>
            <a:pPr marL="0" indent="0">
              <a:buNone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NSN čísel 1 a 8	_____________________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NSN čísel 5 a 10	_____________________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NSN čísel 3 a 4	_____________________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NSN čísel 6 a 9	_____________________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66FFFF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Pracovní úkol: </a:t>
            </a:r>
            <a:r>
              <a:rPr lang="cs-CZ" sz="3100" b="1" dirty="0" smtClean="0"/>
              <a:t>NEJMENŠÍ SPOLEČNÝ NÁSOBEK - záhady</a:t>
            </a:r>
            <a:br>
              <a:rPr lang="cs-CZ" sz="3100" b="1" dirty="0" smtClean="0"/>
            </a:br>
            <a:r>
              <a:rPr lang="cs-CZ" sz="1600" b="1" dirty="0" smtClean="0"/>
              <a:t>                                                                                                                                                                                     </a:t>
            </a:r>
            <a:r>
              <a:rPr lang="cs-CZ" sz="1600" dirty="0" smtClean="0"/>
              <a:t>IA tabule</a:t>
            </a:r>
            <a:endParaRPr lang="cs-CZ" sz="3100" dirty="0"/>
          </a:p>
        </p:txBody>
      </p:sp>
      <p:pic>
        <p:nvPicPr>
          <p:cNvPr id="6" name="Picture 6" descr="C:\Users\ZS SLOVAN\AppData\Local\Microsoft\Windows\Temporary Internet Files\Content.IE5\Y0CCHCTP\MC900295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28515"/>
            <a:ext cx="2129073" cy="202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78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66FFFF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Pracovní úkol: </a:t>
            </a:r>
            <a:r>
              <a:rPr lang="cs-CZ" sz="3100" b="1" dirty="0" smtClean="0"/>
              <a:t>NEJMENŠÍ SPOLEČNÝ NÁSOBEK - záhady</a:t>
            </a:r>
            <a:br>
              <a:rPr lang="cs-CZ" sz="3100" b="1" dirty="0" smtClean="0"/>
            </a:br>
            <a:r>
              <a:rPr lang="cs-CZ" sz="1600" b="1" dirty="0" smtClean="0"/>
              <a:t>                                                                                                                                                                                     </a:t>
            </a:r>
            <a:r>
              <a:rPr lang="cs-CZ" sz="1600" dirty="0" smtClean="0"/>
              <a:t>IA tabule</a:t>
            </a:r>
            <a:endParaRPr lang="cs-CZ" sz="3100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75252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Urči NSN těchto dvojic, popiš </a:t>
            </a:r>
            <a:r>
              <a:rPr lang="cs-CZ" dirty="0"/>
              <a:t>zjištěnou „záhadu“:</a:t>
            </a:r>
          </a:p>
          <a:p>
            <a:pPr marL="0" indent="0">
              <a:buNone/>
            </a:pPr>
            <a:r>
              <a:rPr lang="cs-CZ" sz="3100" dirty="0" smtClean="0"/>
              <a:t>(uveď příklady k jednotlivým ukázkám a jiné možnosti vysvětlení)</a:t>
            </a:r>
            <a:endParaRPr lang="cs-CZ" sz="3100" dirty="0"/>
          </a:p>
          <a:p>
            <a:pPr marL="514350" indent="-514350">
              <a:buFont typeface="+mj-lt"/>
              <a:buAutoNum type="arabicPeriod"/>
            </a:pPr>
            <a:r>
              <a:rPr lang="cs-CZ" u="sng" dirty="0" smtClean="0"/>
              <a:t>NSN čísel 1 a 8 		</a:t>
            </a:r>
            <a:r>
              <a:rPr lang="cs-CZ" u="sng" dirty="0" smtClean="0">
                <a:ea typeface="Cambria Math"/>
              </a:rPr>
              <a:t>𝓷(1, 8) = 8	</a:t>
            </a:r>
            <a:r>
              <a:rPr lang="cs-CZ" u="sng" dirty="0">
                <a:ea typeface="Cambria Math"/>
              </a:rPr>
              <a:t>př.: 𝓷(1, </a:t>
            </a:r>
            <a:r>
              <a:rPr lang="cs-CZ" u="sng" dirty="0" smtClean="0">
                <a:ea typeface="Cambria Math"/>
              </a:rPr>
              <a:t>13)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13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  <a:ea typeface="Cambria Math"/>
              </a:rPr>
              <a:t>NSN 1 a daného čísla je VŽDY dané číslo.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cs-CZ" u="sng" dirty="0" smtClean="0"/>
              <a:t>NSN čísel 5 a 10		</a:t>
            </a:r>
            <a:r>
              <a:rPr lang="cs-CZ" u="sng" dirty="0" smtClean="0">
                <a:ea typeface="Cambria Math"/>
              </a:rPr>
              <a:t>𝓷(5, 10)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10	</a:t>
            </a:r>
            <a:r>
              <a:rPr lang="cs-CZ" u="sng" dirty="0">
                <a:ea typeface="Cambria Math"/>
              </a:rPr>
              <a:t>př.: 𝓷</a:t>
            </a:r>
            <a:r>
              <a:rPr lang="cs-CZ" u="sng" dirty="0" smtClean="0">
                <a:ea typeface="Cambria Math"/>
              </a:rPr>
              <a:t>(2, 18)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18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a typeface="Cambria Math"/>
              </a:rPr>
              <a:t>NSN čísel, která mají společného dělitele menší číslo, je VŽDY  větší číslo.</a:t>
            </a:r>
            <a:endParaRPr lang="cs-CZ" b="1" dirty="0" smtClean="0">
              <a:solidFill>
                <a:srgbClr val="00B050"/>
              </a:solidFill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cs-CZ" u="sng" dirty="0" smtClean="0"/>
              <a:t>NSN čísel 3 a 4		</a:t>
            </a:r>
            <a:r>
              <a:rPr lang="cs-CZ" u="sng" dirty="0" smtClean="0">
                <a:ea typeface="Cambria Math"/>
              </a:rPr>
              <a:t>𝓷</a:t>
            </a:r>
            <a:r>
              <a:rPr lang="cs-CZ" u="sng" dirty="0">
                <a:ea typeface="Cambria Math"/>
              </a:rPr>
              <a:t>(</a:t>
            </a:r>
            <a:r>
              <a:rPr lang="cs-CZ" u="sng" dirty="0" smtClean="0">
                <a:ea typeface="Cambria Math"/>
              </a:rPr>
              <a:t>3, 4)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12	</a:t>
            </a:r>
            <a:r>
              <a:rPr lang="cs-CZ" u="sng" dirty="0">
                <a:ea typeface="Cambria Math"/>
              </a:rPr>
              <a:t>př.: 𝓷</a:t>
            </a:r>
            <a:r>
              <a:rPr lang="cs-CZ" u="sng" dirty="0" smtClean="0">
                <a:ea typeface="Cambria Math"/>
              </a:rPr>
              <a:t>(5, 9)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54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  <a:ea typeface="Cambria Math"/>
              </a:rPr>
              <a:t>NSN čísel, která nemají společného dělitele, je VŽDY jejich součin.</a:t>
            </a:r>
            <a:endParaRPr lang="cs-CZ" b="1" dirty="0" smtClean="0">
              <a:solidFill>
                <a:srgbClr val="7030A0"/>
              </a:solidFill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cs-CZ" u="sng" dirty="0" smtClean="0"/>
              <a:t>NSN čísel 6 a 9		</a:t>
            </a:r>
            <a:r>
              <a:rPr lang="cs-CZ" u="sng" dirty="0" smtClean="0">
                <a:ea typeface="Cambria Math"/>
              </a:rPr>
              <a:t>𝓷(6, 9)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18	</a:t>
            </a:r>
            <a:r>
              <a:rPr lang="cs-CZ" u="sng" dirty="0">
                <a:ea typeface="Cambria Math"/>
              </a:rPr>
              <a:t>př.: 𝓷</a:t>
            </a:r>
            <a:r>
              <a:rPr lang="cs-CZ" u="sng" dirty="0" smtClean="0">
                <a:ea typeface="Cambria Math"/>
              </a:rPr>
              <a:t>(8, 12) </a:t>
            </a:r>
            <a:r>
              <a:rPr lang="cs-CZ" u="sng" dirty="0">
                <a:ea typeface="Cambria Math"/>
              </a:rPr>
              <a:t>= </a:t>
            </a:r>
            <a:r>
              <a:rPr lang="cs-CZ" u="sng" dirty="0" smtClean="0">
                <a:ea typeface="Cambria Math"/>
              </a:rPr>
              <a:t>24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a typeface="Cambria Math"/>
              </a:rPr>
              <a:t>NSN čísel, která mají jiného společného dělitele, se musí zjistit.</a:t>
            </a:r>
          </a:p>
        </p:txBody>
      </p:sp>
    </p:spTree>
    <p:extLst>
      <p:ext uri="{BB962C8B-B14F-4D97-AF65-F5344CB8AC3E}">
        <p14:creationId xmlns:p14="http://schemas.microsoft.com/office/powerpoint/2010/main" val="367270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Kolik lidí nejméně se musí sejít, aby mohli vytvořit stejné útvary jako na obrázcích a nikdo nezůstal mimo?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99"/>
          </a:solidFill>
          <a:effectLst>
            <a:glow rad="139700">
              <a:srgbClr val="00B05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Pracovní úkol: </a:t>
            </a:r>
            <a:r>
              <a:rPr lang="cs-CZ" sz="3100" b="1" dirty="0" smtClean="0"/>
              <a:t>NSN - SLOVNÍ ÚLOHA</a:t>
            </a:r>
            <a:r>
              <a:rPr lang="cs-CZ" sz="1600" b="1" dirty="0" smtClean="0"/>
              <a:t>                                                                                                                                                                                                      	                                                                                                                   </a:t>
            </a:r>
            <a:r>
              <a:rPr lang="cs-CZ" sz="1600" dirty="0" smtClean="0"/>
              <a:t>IA tabule, SKUPINY</a:t>
            </a:r>
            <a:endParaRPr lang="cs-CZ" sz="3100" dirty="0"/>
          </a:p>
        </p:txBody>
      </p:sp>
      <p:pic>
        <p:nvPicPr>
          <p:cNvPr id="5" name="Picture 9" descr="C:\Users\ZS SLOVAN\AppData\Local\Microsoft\Windows\Temporary Internet Files\Content.IE5\WS1L0K5F\MP9004118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6" y="3140968"/>
            <a:ext cx="2033000" cy="203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ZS SLOVAN\AppData\Local\Microsoft\Windows\Temporary Internet Files\Content.IE5\4PL0X2GH\MP9004118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875" y="4546052"/>
            <a:ext cx="1994964" cy="199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ZS SLOVAN\AppData\Local\Microsoft\Windows\Temporary Internet Files\Content.IE5\PF7Y7RQQ\MP9004244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19633"/>
            <a:ext cx="2751387" cy="20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ZS SLOVAN\AppData\Local\Microsoft\Windows\Temporary Internet Files\Content.IE5\4PL0X2GH\MP90040194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46052"/>
            <a:ext cx="3028783" cy="20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10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Počet lidí ve skupinách: 8, 4, 6, 9 </a:t>
            </a:r>
            <a:r>
              <a:rPr lang="cs-CZ" dirty="0" smtClean="0">
                <a:latin typeface="Cambria Math"/>
                <a:ea typeface="Cambria Math"/>
              </a:rPr>
              <a:t>⇒ </a:t>
            </a:r>
            <a:r>
              <a:rPr lang="cs-CZ" dirty="0" smtClean="0">
                <a:ea typeface="Cambria Math"/>
              </a:rPr>
              <a:t>hledané číslo musí být jejich násobkem </a:t>
            </a:r>
            <a:r>
              <a:rPr lang="cs-CZ" dirty="0" smtClean="0">
                <a:latin typeface="Cambria Math"/>
                <a:ea typeface="Cambria Math"/>
              </a:rPr>
              <a:t> </a:t>
            </a:r>
            <a:endParaRPr lang="cs-CZ" dirty="0" smtClean="0"/>
          </a:p>
          <a:p>
            <a:r>
              <a:rPr lang="cs-CZ" dirty="0" smtClean="0"/>
              <a:t>Hledáme nejmenší společný násobek všech čísel:</a:t>
            </a:r>
          </a:p>
          <a:p>
            <a:pPr marL="0" indent="0">
              <a:buNone/>
            </a:pPr>
            <a:r>
              <a:rPr lang="cs-CZ" dirty="0" smtClean="0"/>
              <a:t>8 = 	2 . 2 . 2</a:t>
            </a:r>
          </a:p>
          <a:p>
            <a:pPr marL="0" indent="0">
              <a:buNone/>
            </a:pPr>
            <a:r>
              <a:rPr lang="cs-CZ" dirty="0" smtClean="0"/>
              <a:t>4 = 	2 . 2 </a:t>
            </a:r>
          </a:p>
          <a:p>
            <a:pPr marL="0" indent="0">
              <a:buNone/>
            </a:pPr>
            <a:r>
              <a:rPr lang="cs-CZ" dirty="0" smtClean="0"/>
              <a:t>6 = 	2 .    	     3  </a:t>
            </a:r>
          </a:p>
          <a:p>
            <a:pPr marL="0" indent="0">
              <a:buNone/>
            </a:pPr>
            <a:r>
              <a:rPr lang="cs-CZ" u="sng" dirty="0" smtClean="0"/>
              <a:t>9 = 	               3 . 3 </a:t>
            </a:r>
            <a:endParaRPr lang="cs-CZ" u="sng" dirty="0"/>
          </a:p>
          <a:p>
            <a:pPr marL="0" indent="0">
              <a:buNone/>
            </a:pPr>
            <a:r>
              <a:rPr lang="cs-CZ" dirty="0" smtClean="0"/>
              <a:t>n(4,6,8,9) = 2 . 2 . 2 . 3 . 3 = </a:t>
            </a:r>
            <a:r>
              <a:rPr lang="cs-CZ" u="sng" dirty="0" smtClean="0"/>
              <a:t>72</a:t>
            </a:r>
            <a:r>
              <a:rPr lang="cs-CZ" dirty="0" smtClean="0"/>
              <a:t> (lidí)</a:t>
            </a: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Nejmenší počet lidí, kteří mohou vytvořit skupiny po 4, 6, 8 nebo 9, je 72.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99"/>
          </a:solidFill>
          <a:effectLst>
            <a:glow rad="139700">
              <a:srgbClr val="00B05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Pracovní úkol: </a:t>
            </a:r>
            <a:r>
              <a:rPr lang="cs-CZ" sz="3100" b="1" dirty="0" smtClean="0"/>
              <a:t>NSN - SLOVNÍ ÚLOHA - řešení</a:t>
            </a:r>
            <a:r>
              <a:rPr lang="cs-CZ" sz="1600" b="1" dirty="0" smtClean="0"/>
              <a:t>                                                                                                                                                                                                      	                                                                                                                   </a:t>
            </a:r>
            <a:r>
              <a:rPr lang="cs-CZ" sz="1600" dirty="0" smtClean="0"/>
              <a:t>IA tabule</a:t>
            </a:r>
            <a:endParaRPr lang="cs-CZ" sz="3100" dirty="0"/>
          </a:p>
        </p:txBody>
      </p:sp>
    </p:spTree>
    <p:extLst>
      <p:ext uri="{BB962C8B-B14F-4D97-AF65-F5344CB8AC3E}">
        <p14:creationId xmlns:p14="http://schemas.microsoft.com/office/powerpoint/2010/main" val="96483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CCFF33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r>
              <a:rPr lang="cs-CZ" sz="4000" dirty="0"/>
              <a:t>ZDROJE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  <a:ln w="28575">
            <a:solidFill>
              <a:srgbClr val="99FF33"/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autora </a:t>
            </a:r>
          </a:p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62476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507</Words>
  <Application>Microsoft Office PowerPoint</Application>
  <PresentationFormat>Předvádění na obrazovce (4:3)</PresentationFormat>
  <Paragraphs>127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PILOTÁŽ  (doporučení – upozornění – zpětná vazba)</vt:lpstr>
      <vt:lpstr>ROZKLAD ČÍSLA</vt:lpstr>
      <vt:lpstr>ROZKLAD ČÍSLA</vt:lpstr>
      <vt:lpstr>SPOLEČNÉ NÁSOBKY</vt:lpstr>
      <vt:lpstr>NEJMENŠÍ SPOLEČNÝ NÁSOBEK</vt:lpstr>
      <vt:lpstr>Pracovní úkol: NEJMENŠÍ SPOLEČNÝ NÁSOBEK - záhady                                                                                                                                                                                      IA tabule</vt:lpstr>
      <vt:lpstr>Pracovní úkol: NEJMENŠÍ SPOLEČNÝ NÁSOBEK - záhady                                                                                                                                                                                      IA tabule</vt:lpstr>
      <vt:lpstr>Pracovní úkol: NSN - SLOVNÍ ÚLOHA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IA tabule, SKUPINY</vt:lpstr>
      <vt:lpstr>Pracovní úkol: NSN - SLOVNÍ ÚLOHA - řešení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IA tabule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11</cp:revision>
  <dcterms:created xsi:type="dcterms:W3CDTF">2013-02-22T15:44:09Z</dcterms:created>
  <dcterms:modified xsi:type="dcterms:W3CDTF">2013-04-09T18:29:37Z</dcterms:modified>
</cp:coreProperties>
</file>