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65" r:id="rId4"/>
    <p:sldId id="257" r:id="rId5"/>
    <p:sldId id="258" r:id="rId6"/>
    <p:sldId id="259" r:id="rId7"/>
    <p:sldId id="260" r:id="rId8"/>
    <p:sldId id="263" r:id="rId9"/>
    <p:sldId id="261" r:id="rId10"/>
    <p:sldId id="262"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089201-EBAB-49D7-872E-58835443E4A8}"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cs-CZ"/>
        </a:p>
      </dgm:t>
    </dgm:pt>
    <dgm:pt modelId="{4A4ACA6A-0B3B-44B3-B954-828F951AE264}">
      <dgm:prSet custT="1"/>
      <dgm:spPr/>
      <dgm:t>
        <a:bodyPr/>
        <a:lstStyle/>
        <a:p>
          <a:pPr rtl="0"/>
          <a:r>
            <a:rPr lang="cs-CZ" sz="1800" dirty="0" smtClean="0"/>
            <a:t>MUSÍ OBSAHOVAT:</a:t>
          </a:r>
          <a:endParaRPr lang="cs-CZ" sz="1800" dirty="0"/>
        </a:p>
      </dgm:t>
    </dgm:pt>
    <dgm:pt modelId="{47210ED8-2CEE-4CCC-9BFE-D439C0B76D08}" type="parTrans" cxnId="{9CB176ED-FD0C-41A4-8E0D-9EB888FFBF59}">
      <dgm:prSet/>
      <dgm:spPr/>
      <dgm:t>
        <a:bodyPr/>
        <a:lstStyle/>
        <a:p>
          <a:endParaRPr lang="cs-CZ"/>
        </a:p>
      </dgm:t>
    </dgm:pt>
    <dgm:pt modelId="{AD3B7963-2057-4D4B-AB0D-B1921B62D481}" type="sibTrans" cxnId="{9CB176ED-FD0C-41A4-8E0D-9EB888FFBF59}">
      <dgm:prSet/>
      <dgm:spPr/>
      <dgm:t>
        <a:bodyPr/>
        <a:lstStyle/>
        <a:p>
          <a:endParaRPr lang="cs-CZ"/>
        </a:p>
      </dgm:t>
    </dgm:pt>
    <dgm:pt modelId="{E5DE2CB8-5511-490C-88C9-E9C300124290}">
      <dgm:prSet custT="1"/>
      <dgm:spPr>
        <a:solidFill>
          <a:schemeClr val="accent2"/>
        </a:solidFill>
      </dgm:spPr>
      <dgm:t>
        <a:bodyPr/>
        <a:lstStyle/>
        <a:p>
          <a:pPr rtl="0"/>
          <a:r>
            <a:rPr lang="cs-CZ" sz="1800" b="1" dirty="0" smtClean="0">
              <a:solidFill>
                <a:srgbClr val="FFFF00"/>
              </a:solidFill>
            </a:rPr>
            <a:t>DEN</a:t>
          </a:r>
          <a:r>
            <a:rPr lang="cs-CZ" sz="1800" b="1" dirty="0" smtClean="0"/>
            <a:t> NÁSTUPU </a:t>
          </a:r>
          <a:r>
            <a:rPr lang="cs-CZ" sz="1800" dirty="0" smtClean="0"/>
            <a:t>DO PRÁCE</a:t>
          </a:r>
          <a:endParaRPr lang="cs-CZ" sz="1800" dirty="0"/>
        </a:p>
      </dgm:t>
    </dgm:pt>
    <dgm:pt modelId="{F8E16789-B0B6-45AE-A2D6-7E19741A7F0C}" type="parTrans" cxnId="{FB0AA411-18AA-4533-BAFE-6802E1DF9964}">
      <dgm:prSet/>
      <dgm:spPr/>
      <dgm:t>
        <a:bodyPr/>
        <a:lstStyle/>
        <a:p>
          <a:endParaRPr lang="cs-CZ"/>
        </a:p>
      </dgm:t>
    </dgm:pt>
    <dgm:pt modelId="{5D95397A-34E0-40D6-9B7F-A9F4A0BEE094}" type="sibTrans" cxnId="{FB0AA411-18AA-4533-BAFE-6802E1DF9964}">
      <dgm:prSet/>
      <dgm:spPr/>
      <dgm:t>
        <a:bodyPr/>
        <a:lstStyle/>
        <a:p>
          <a:endParaRPr lang="cs-CZ"/>
        </a:p>
      </dgm:t>
    </dgm:pt>
    <dgm:pt modelId="{94D6130E-8E2D-41B2-90FA-F8E2346B09B6}">
      <dgm:prSet custT="1"/>
      <dgm:spPr>
        <a:solidFill>
          <a:schemeClr val="accent6">
            <a:lumMod val="75000"/>
          </a:schemeClr>
        </a:solidFill>
      </dgm:spPr>
      <dgm:t>
        <a:bodyPr/>
        <a:lstStyle/>
        <a:p>
          <a:pPr rtl="0"/>
          <a:r>
            <a:rPr lang="cs-CZ" sz="1800" b="1" dirty="0" smtClean="0">
              <a:solidFill>
                <a:schemeClr val="tx2">
                  <a:lumMod val="75000"/>
                </a:schemeClr>
              </a:solidFill>
            </a:rPr>
            <a:t>MÍSTO</a:t>
          </a:r>
          <a:r>
            <a:rPr lang="cs-CZ" sz="1800" b="1" dirty="0" smtClean="0"/>
            <a:t> VÝKONU </a:t>
          </a:r>
          <a:r>
            <a:rPr lang="cs-CZ" sz="1800" dirty="0" smtClean="0"/>
            <a:t>PRÁCE</a:t>
          </a:r>
          <a:r>
            <a:rPr lang="cs-CZ" sz="1400" dirty="0" smtClean="0"/>
            <a:t> (OBEC +  PODNIK, FIRMA)</a:t>
          </a:r>
          <a:endParaRPr lang="cs-CZ" sz="1400" dirty="0"/>
        </a:p>
      </dgm:t>
    </dgm:pt>
    <dgm:pt modelId="{4FBEB87A-ACD2-49AB-95FA-67F10C506E9C}" type="parTrans" cxnId="{71C1F9F1-084B-4A33-B8A9-6FEF20299152}">
      <dgm:prSet/>
      <dgm:spPr/>
      <dgm:t>
        <a:bodyPr/>
        <a:lstStyle/>
        <a:p>
          <a:endParaRPr lang="cs-CZ"/>
        </a:p>
      </dgm:t>
    </dgm:pt>
    <dgm:pt modelId="{DBE7EFD1-C3D9-42EA-BEC4-05C4A9CB83C8}" type="sibTrans" cxnId="{71C1F9F1-084B-4A33-B8A9-6FEF20299152}">
      <dgm:prSet/>
      <dgm:spPr/>
      <dgm:t>
        <a:bodyPr/>
        <a:lstStyle/>
        <a:p>
          <a:endParaRPr lang="cs-CZ"/>
        </a:p>
      </dgm:t>
    </dgm:pt>
    <dgm:pt modelId="{4969B23B-767F-418B-B0F1-C47D2A6EC93A}">
      <dgm:prSet custT="1"/>
      <dgm:spPr>
        <a:solidFill>
          <a:srgbClr val="7030A0"/>
        </a:solidFill>
      </dgm:spPr>
      <dgm:t>
        <a:bodyPr/>
        <a:lstStyle/>
        <a:p>
          <a:pPr rtl="0"/>
          <a:r>
            <a:rPr lang="cs-CZ" sz="1800" b="1" dirty="0" smtClean="0">
              <a:solidFill>
                <a:schemeClr val="accent6">
                  <a:lumMod val="75000"/>
                </a:schemeClr>
              </a:solidFill>
            </a:rPr>
            <a:t>DRUH</a:t>
          </a:r>
          <a:r>
            <a:rPr lang="cs-CZ" sz="1800" b="1" dirty="0" smtClean="0"/>
            <a:t> </a:t>
          </a:r>
          <a:r>
            <a:rPr lang="cs-CZ" sz="1800" b="1" dirty="0" smtClean="0">
              <a:solidFill>
                <a:schemeClr val="bg1"/>
              </a:solidFill>
            </a:rPr>
            <a:t>PRÁCE</a:t>
          </a:r>
          <a:r>
            <a:rPr lang="cs-CZ" sz="1400" dirty="0" smtClean="0"/>
            <a:t>, NA KTERÝ JE ZAMĚSTNANEC PŘIJÍMÁN</a:t>
          </a:r>
          <a:endParaRPr lang="cs-CZ" sz="1400" dirty="0"/>
        </a:p>
      </dgm:t>
    </dgm:pt>
    <dgm:pt modelId="{56A3AB5A-732A-45FB-A0DC-5E0C405A9550}" type="parTrans" cxnId="{F741C618-67D6-4297-A4D1-90586E8C2A17}">
      <dgm:prSet/>
      <dgm:spPr/>
      <dgm:t>
        <a:bodyPr/>
        <a:lstStyle/>
        <a:p>
          <a:endParaRPr lang="cs-CZ"/>
        </a:p>
      </dgm:t>
    </dgm:pt>
    <dgm:pt modelId="{88E70DF0-EF20-4FA2-836C-F23BB3B7D757}" type="sibTrans" cxnId="{F741C618-67D6-4297-A4D1-90586E8C2A17}">
      <dgm:prSet/>
      <dgm:spPr/>
      <dgm:t>
        <a:bodyPr/>
        <a:lstStyle/>
        <a:p>
          <a:endParaRPr lang="cs-CZ"/>
        </a:p>
      </dgm:t>
    </dgm:pt>
    <dgm:pt modelId="{94D69DE9-E9A8-4760-9540-0A129CF89BE9}" type="pres">
      <dgm:prSet presAssocID="{BD089201-EBAB-49D7-872E-58835443E4A8}" presName="composite" presStyleCnt="0">
        <dgm:presLayoutVars>
          <dgm:chMax val="5"/>
          <dgm:dir/>
          <dgm:animLvl val="ctr"/>
          <dgm:resizeHandles val="exact"/>
        </dgm:presLayoutVars>
      </dgm:prSet>
      <dgm:spPr/>
      <dgm:t>
        <a:bodyPr/>
        <a:lstStyle/>
        <a:p>
          <a:endParaRPr lang="cs-CZ"/>
        </a:p>
      </dgm:t>
    </dgm:pt>
    <dgm:pt modelId="{3A3469FA-3817-488C-80DA-617997F75C11}" type="pres">
      <dgm:prSet presAssocID="{BD089201-EBAB-49D7-872E-58835443E4A8}" presName="cycle" presStyleCnt="0"/>
      <dgm:spPr/>
    </dgm:pt>
    <dgm:pt modelId="{DFF2C0D5-7B3A-4A2E-8868-360168418005}" type="pres">
      <dgm:prSet presAssocID="{BD089201-EBAB-49D7-872E-58835443E4A8}" presName="centerShape" presStyleCnt="0"/>
      <dgm:spPr/>
    </dgm:pt>
    <dgm:pt modelId="{81F4DCA3-4A4E-4A5F-B4A7-90C8201CE371}" type="pres">
      <dgm:prSet presAssocID="{BD089201-EBAB-49D7-872E-58835443E4A8}" presName="connSite" presStyleLbl="node1" presStyleIdx="0" presStyleCnt="5"/>
      <dgm:spPr/>
    </dgm:pt>
    <dgm:pt modelId="{88F417A7-7AD7-4D9F-AC96-9EAAFF91C4C0}" type="pres">
      <dgm:prSet presAssocID="{BD089201-EBAB-49D7-872E-58835443E4A8}" presName="visible" presStyleLbl="node1" presStyleIdx="0" presStyleCnt="5" custScaleX="143349" custScaleY="116419" custLinFactNeighborX="17532" custLinFactNeighborY="-7556"/>
      <dgm:spPr>
        <a:blipFill rotWithShape="1">
          <a:blip xmlns:r="http://schemas.openxmlformats.org/officeDocument/2006/relationships" r:embed="rId1"/>
          <a:stretch>
            <a:fillRect/>
          </a:stretch>
        </a:blipFill>
      </dgm:spPr>
      <dgm:t>
        <a:bodyPr/>
        <a:lstStyle/>
        <a:p>
          <a:endParaRPr lang="cs-CZ"/>
        </a:p>
      </dgm:t>
    </dgm:pt>
    <dgm:pt modelId="{C344FE46-7179-45C9-B3F5-49559BBD1416}" type="pres">
      <dgm:prSet presAssocID="{47210ED8-2CEE-4CCC-9BFE-D439C0B76D08}" presName="Name25" presStyleLbl="parChTrans1D1" presStyleIdx="0" presStyleCnt="4"/>
      <dgm:spPr/>
      <dgm:t>
        <a:bodyPr/>
        <a:lstStyle/>
        <a:p>
          <a:endParaRPr lang="cs-CZ"/>
        </a:p>
      </dgm:t>
    </dgm:pt>
    <dgm:pt modelId="{C5ECF0A7-89DE-4294-8FB1-56BD930B8D48}" type="pres">
      <dgm:prSet presAssocID="{4A4ACA6A-0B3B-44B3-B954-828F951AE264}" presName="node" presStyleCnt="0"/>
      <dgm:spPr/>
    </dgm:pt>
    <dgm:pt modelId="{6683C6C9-6F52-4A3F-B5C4-9EB61A3F50B4}" type="pres">
      <dgm:prSet presAssocID="{4A4ACA6A-0B3B-44B3-B954-828F951AE264}" presName="parentNode" presStyleLbl="node1" presStyleIdx="1" presStyleCnt="5" custScaleX="218861" custScaleY="125482" custLinFactNeighborX="6648" custLinFactNeighborY="-22331">
        <dgm:presLayoutVars>
          <dgm:chMax val="1"/>
          <dgm:bulletEnabled val="1"/>
        </dgm:presLayoutVars>
      </dgm:prSet>
      <dgm:spPr/>
      <dgm:t>
        <a:bodyPr/>
        <a:lstStyle/>
        <a:p>
          <a:endParaRPr lang="cs-CZ"/>
        </a:p>
      </dgm:t>
    </dgm:pt>
    <dgm:pt modelId="{C5ADA4B3-8D61-4277-B825-A16E3B43DC2F}" type="pres">
      <dgm:prSet presAssocID="{4A4ACA6A-0B3B-44B3-B954-828F951AE264}" presName="childNode" presStyleLbl="revTx" presStyleIdx="0" presStyleCnt="0">
        <dgm:presLayoutVars>
          <dgm:bulletEnabled val="1"/>
        </dgm:presLayoutVars>
      </dgm:prSet>
      <dgm:spPr/>
    </dgm:pt>
    <dgm:pt modelId="{487E741D-BB11-4B45-B352-79DC8D0D4A56}" type="pres">
      <dgm:prSet presAssocID="{F8E16789-B0B6-45AE-A2D6-7E19741A7F0C}" presName="Name25" presStyleLbl="parChTrans1D1" presStyleIdx="1" presStyleCnt="4"/>
      <dgm:spPr/>
      <dgm:t>
        <a:bodyPr/>
        <a:lstStyle/>
        <a:p>
          <a:endParaRPr lang="cs-CZ"/>
        </a:p>
      </dgm:t>
    </dgm:pt>
    <dgm:pt modelId="{1EA3EADC-79FB-4391-B880-79E5370F12FC}" type="pres">
      <dgm:prSet presAssocID="{E5DE2CB8-5511-490C-88C9-E9C300124290}" presName="node" presStyleCnt="0"/>
      <dgm:spPr/>
    </dgm:pt>
    <dgm:pt modelId="{546AEEFB-C4AF-4AC9-9451-E98931C2BA6F}" type="pres">
      <dgm:prSet presAssocID="{E5DE2CB8-5511-490C-88C9-E9C300124290}" presName="parentNode" presStyleLbl="node1" presStyleIdx="2" presStyleCnt="5" custScaleX="189931" custScaleY="134110" custLinFactX="17542" custLinFactNeighborX="100000" custLinFactNeighborY="-60940">
        <dgm:presLayoutVars>
          <dgm:chMax val="1"/>
          <dgm:bulletEnabled val="1"/>
        </dgm:presLayoutVars>
      </dgm:prSet>
      <dgm:spPr/>
      <dgm:t>
        <a:bodyPr/>
        <a:lstStyle/>
        <a:p>
          <a:endParaRPr lang="cs-CZ"/>
        </a:p>
      </dgm:t>
    </dgm:pt>
    <dgm:pt modelId="{D00C1DB6-C349-40F2-85B2-208C1B2E9170}" type="pres">
      <dgm:prSet presAssocID="{E5DE2CB8-5511-490C-88C9-E9C300124290}" presName="childNode" presStyleLbl="revTx" presStyleIdx="0" presStyleCnt="0">
        <dgm:presLayoutVars>
          <dgm:bulletEnabled val="1"/>
        </dgm:presLayoutVars>
      </dgm:prSet>
      <dgm:spPr/>
    </dgm:pt>
    <dgm:pt modelId="{4D1A220B-4312-41DA-B19F-0358EE0CC188}" type="pres">
      <dgm:prSet presAssocID="{4FBEB87A-ACD2-49AB-95FA-67F10C506E9C}" presName="Name25" presStyleLbl="parChTrans1D1" presStyleIdx="2" presStyleCnt="4"/>
      <dgm:spPr/>
      <dgm:t>
        <a:bodyPr/>
        <a:lstStyle/>
        <a:p>
          <a:endParaRPr lang="cs-CZ"/>
        </a:p>
      </dgm:t>
    </dgm:pt>
    <dgm:pt modelId="{63DF609E-4B34-483E-ADA5-FD7F3A965286}" type="pres">
      <dgm:prSet presAssocID="{94D6130E-8E2D-41B2-90FA-F8E2346B09B6}" presName="node" presStyleCnt="0"/>
      <dgm:spPr/>
    </dgm:pt>
    <dgm:pt modelId="{6A3E667B-0BB6-45DD-B335-2CE7CD92D13B}" type="pres">
      <dgm:prSet presAssocID="{94D6130E-8E2D-41B2-90FA-F8E2346B09B6}" presName="parentNode" presStyleLbl="node1" presStyleIdx="3" presStyleCnt="5" custScaleX="226782" custScaleY="152766" custLinFactX="43428" custLinFactNeighborX="100000" custLinFactNeighborY="18408">
        <dgm:presLayoutVars>
          <dgm:chMax val="1"/>
          <dgm:bulletEnabled val="1"/>
        </dgm:presLayoutVars>
      </dgm:prSet>
      <dgm:spPr/>
      <dgm:t>
        <a:bodyPr/>
        <a:lstStyle/>
        <a:p>
          <a:endParaRPr lang="cs-CZ"/>
        </a:p>
      </dgm:t>
    </dgm:pt>
    <dgm:pt modelId="{40CDADDB-E3DF-4F5E-BF32-E09B07EC2B24}" type="pres">
      <dgm:prSet presAssocID="{94D6130E-8E2D-41B2-90FA-F8E2346B09B6}" presName="childNode" presStyleLbl="revTx" presStyleIdx="0" presStyleCnt="0">
        <dgm:presLayoutVars>
          <dgm:bulletEnabled val="1"/>
        </dgm:presLayoutVars>
      </dgm:prSet>
      <dgm:spPr/>
    </dgm:pt>
    <dgm:pt modelId="{3377DE39-7182-448A-9B23-27AEDC246DE9}" type="pres">
      <dgm:prSet presAssocID="{56A3AB5A-732A-45FB-A0DC-5E0C405A9550}" presName="Name25" presStyleLbl="parChTrans1D1" presStyleIdx="3" presStyleCnt="4"/>
      <dgm:spPr/>
      <dgm:t>
        <a:bodyPr/>
        <a:lstStyle/>
        <a:p>
          <a:endParaRPr lang="cs-CZ"/>
        </a:p>
      </dgm:t>
    </dgm:pt>
    <dgm:pt modelId="{09D73C9A-CD08-456D-A757-8A5A8D196BB7}" type="pres">
      <dgm:prSet presAssocID="{4969B23B-767F-418B-B0F1-C47D2A6EC93A}" presName="node" presStyleCnt="0"/>
      <dgm:spPr/>
    </dgm:pt>
    <dgm:pt modelId="{D5A96D75-E2CB-4451-B2AC-BB7D46C82106}" type="pres">
      <dgm:prSet presAssocID="{4969B23B-767F-418B-B0F1-C47D2A6EC93A}" presName="parentNode" presStyleLbl="node1" presStyleIdx="4" presStyleCnt="5" custScaleX="230734" custScaleY="155133" custLinFactNeighborX="5878" custLinFactNeighborY="28085">
        <dgm:presLayoutVars>
          <dgm:chMax val="1"/>
          <dgm:bulletEnabled val="1"/>
        </dgm:presLayoutVars>
      </dgm:prSet>
      <dgm:spPr/>
      <dgm:t>
        <a:bodyPr/>
        <a:lstStyle/>
        <a:p>
          <a:endParaRPr lang="cs-CZ"/>
        </a:p>
      </dgm:t>
    </dgm:pt>
    <dgm:pt modelId="{5FA9622F-E039-4247-BDAC-E9280A78061C}" type="pres">
      <dgm:prSet presAssocID="{4969B23B-767F-418B-B0F1-C47D2A6EC93A}" presName="childNode" presStyleLbl="revTx" presStyleIdx="0" presStyleCnt="0">
        <dgm:presLayoutVars>
          <dgm:bulletEnabled val="1"/>
        </dgm:presLayoutVars>
      </dgm:prSet>
      <dgm:spPr/>
    </dgm:pt>
  </dgm:ptLst>
  <dgm:cxnLst>
    <dgm:cxn modelId="{9CB176ED-FD0C-41A4-8E0D-9EB888FFBF59}" srcId="{BD089201-EBAB-49D7-872E-58835443E4A8}" destId="{4A4ACA6A-0B3B-44B3-B954-828F951AE264}" srcOrd="0" destOrd="0" parTransId="{47210ED8-2CEE-4CCC-9BFE-D439C0B76D08}" sibTransId="{AD3B7963-2057-4D4B-AB0D-B1921B62D481}"/>
    <dgm:cxn modelId="{7D1032C0-C458-4E9E-88A7-EA96953E4ECC}" type="presOf" srcId="{4FBEB87A-ACD2-49AB-95FA-67F10C506E9C}" destId="{4D1A220B-4312-41DA-B19F-0358EE0CC188}" srcOrd="0" destOrd="0" presId="urn:microsoft.com/office/officeart/2005/8/layout/radial2"/>
    <dgm:cxn modelId="{FB0AA411-18AA-4533-BAFE-6802E1DF9964}" srcId="{BD089201-EBAB-49D7-872E-58835443E4A8}" destId="{E5DE2CB8-5511-490C-88C9-E9C300124290}" srcOrd="1" destOrd="0" parTransId="{F8E16789-B0B6-45AE-A2D6-7E19741A7F0C}" sibTransId="{5D95397A-34E0-40D6-9B7F-A9F4A0BEE094}"/>
    <dgm:cxn modelId="{90EBE6A7-6969-4057-86BA-BB3350AADBCD}" type="presOf" srcId="{47210ED8-2CEE-4CCC-9BFE-D439C0B76D08}" destId="{C344FE46-7179-45C9-B3F5-49559BBD1416}" srcOrd="0" destOrd="0" presId="urn:microsoft.com/office/officeart/2005/8/layout/radial2"/>
    <dgm:cxn modelId="{4B6D9D78-CA0F-48DA-A2D8-A71BDE815275}" type="presOf" srcId="{4969B23B-767F-418B-B0F1-C47D2A6EC93A}" destId="{D5A96D75-E2CB-4451-B2AC-BB7D46C82106}" srcOrd="0" destOrd="0" presId="urn:microsoft.com/office/officeart/2005/8/layout/radial2"/>
    <dgm:cxn modelId="{B6AD6317-B03A-40A6-9338-10687F9D4BBF}" type="presOf" srcId="{56A3AB5A-732A-45FB-A0DC-5E0C405A9550}" destId="{3377DE39-7182-448A-9B23-27AEDC246DE9}" srcOrd="0" destOrd="0" presId="urn:microsoft.com/office/officeart/2005/8/layout/radial2"/>
    <dgm:cxn modelId="{4196B8C6-3FA4-41EA-ADDE-92777E3770A5}" type="presOf" srcId="{4A4ACA6A-0B3B-44B3-B954-828F951AE264}" destId="{6683C6C9-6F52-4A3F-B5C4-9EB61A3F50B4}" srcOrd="0" destOrd="0" presId="urn:microsoft.com/office/officeart/2005/8/layout/radial2"/>
    <dgm:cxn modelId="{761E25A8-ED33-4580-9738-F74356C32888}" type="presOf" srcId="{F8E16789-B0B6-45AE-A2D6-7E19741A7F0C}" destId="{487E741D-BB11-4B45-B352-79DC8D0D4A56}" srcOrd="0" destOrd="0" presId="urn:microsoft.com/office/officeart/2005/8/layout/radial2"/>
    <dgm:cxn modelId="{75EB4A17-B13E-4E6E-85C7-98A25D7D0CFE}" type="presOf" srcId="{E5DE2CB8-5511-490C-88C9-E9C300124290}" destId="{546AEEFB-C4AF-4AC9-9451-E98931C2BA6F}" srcOrd="0" destOrd="0" presId="urn:microsoft.com/office/officeart/2005/8/layout/radial2"/>
    <dgm:cxn modelId="{F741C618-67D6-4297-A4D1-90586E8C2A17}" srcId="{BD089201-EBAB-49D7-872E-58835443E4A8}" destId="{4969B23B-767F-418B-B0F1-C47D2A6EC93A}" srcOrd="3" destOrd="0" parTransId="{56A3AB5A-732A-45FB-A0DC-5E0C405A9550}" sibTransId="{88E70DF0-EF20-4FA2-836C-F23BB3B7D757}"/>
    <dgm:cxn modelId="{38818AAF-5203-4B75-AA20-DA9E96BF6605}" type="presOf" srcId="{94D6130E-8E2D-41B2-90FA-F8E2346B09B6}" destId="{6A3E667B-0BB6-45DD-B335-2CE7CD92D13B}" srcOrd="0" destOrd="0" presId="urn:microsoft.com/office/officeart/2005/8/layout/radial2"/>
    <dgm:cxn modelId="{888342B8-74CD-4391-9D18-9EA3776E27E6}" type="presOf" srcId="{BD089201-EBAB-49D7-872E-58835443E4A8}" destId="{94D69DE9-E9A8-4760-9540-0A129CF89BE9}" srcOrd="0" destOrd="0" presId="urn:microsoft.com/office/officeart/2005/8/layout/radial2"/>
    <dgm:cxn modelId="{71C1F9F1-084B-4A33-B8A9-6FEF20299152}" srcId="{BD089201-EBAB-49D7-872E-58835443E4A8}" destId="{94D6130E-8E2D-41B2-90FA-F8E2346B09B6}" srcOrd="2" destOrd="0" parTransId="{4FBEB87A-ACD2-49AB-95FA-67F10C506E9C}" sibTransId="{DBE7EFD1-C3D9-42EA-BEC4-05C4A9CB83C8}"/>
    <dgm:cxn modelId="{9B67A395-EF30-494C-A2C3-DAFD6814A2B5}" type="presParOf" srcId="{94D69DE9-E9A8-4760-9540-0A129CF89BE9}" destId="{3A3469FA-3817-488C-80DA-617997F75C11}" srcOrd="0" destOrd="0" presId="urn:microsoft.com/office/officeart/2005/8/layout/radial2"/>
    <dgm:cxn modelId="{188D96CD-59B4-45A3-A496-C2EA3828107A}" type="presParOf" srcId="{3A3469FA-3817-488C-80DA-617997F75C11}" destId="{DFF2C0D5-7B3A-4A2E-8868-360168418005}" srcOrd="0" destOrd="0" presId="urn:microsoft.com/office/officeart/2005/8/layout/radial2"/>
    <dgm:cxn modelId="{A57DE379-1AF0-4439-9792-A90DD7584E0C}" type="presParOf" srcId="{DFF2C0D5-7B3A-4A2E-8868-360168418005}" destId="{81F4DCA3-4A4E-4A5F-B4A7-90C8201CE371}" srcOrd="0" destOrd="0" presId="urn:microsoft.com/office/officeart/2005/8/layout/radial2"/>
    <dgm:cxn modelId="{EA43DF95-3096-4DDB-89F4-95F4479A788A}" type="presParOf" srcId="{DFF2C0D5-7B3A-4A2E-8868-360168418005}" destId="{88F417A7-7AD7-4D9F-AC96-9EAAFF91C4C0}" srcOrd="1" destOrd="0" presId="urn:microsoft.com/office/officeart/2005/8/layout/radial2"/>
    <dgm:cxn modelId="{BB75FAE5-4B1F-4838-B5F3-4BAD27EAD89D}" type="presParOf" srcId="{3A3469FA-3817-488C-80DA-617997F75C11}" destId="{C344FE46-7179-45C9-B3F5-49559BBD1416}" srcOrd="1" destOrd="0" presId="urn:microsoft.com/office/officeart/2005/8/layout/radial2"/>
    <dgm:cxn modelId="{C9DC7794-555E-409D-9FE7-BE27DC1D8FB2}" type="presParOf" srcId="{3A3469FA-3817-488C-80DA-617997F75C11}" destId="{C5ECF0A7-89DE-4294-8FB1-56BD930B8D48}" srcOrd="2" destOrd="0" presId="urn:microsoft.com/office/officeart/2005/8/layout/radial2"/>
    <dgm:cxn modelId="{28BFDE0B-89E1-4386-BF27-2D8D8FB14FFC}" type="presParOf" srcId="{C5ECF0A7-89DE-4294-8FB1-56BD930B8D48}" destId="{6683C6C9-6F52-4A3F-B5C4-9EB61A3F50B4}" srcOrd="0" destOrd="0" presId="urn:microsoft.com/office/officeart/2005/8/layout/radial2"/>
    <dgm:cxn modelId="{31305769-4201-424F-8924-850ADE7FC018}" type="presParOf" srcId="{C5ECF0A7-89DE-4294-8FB1-56BD930B8D48}" destId="{C5ADA4B3-8D61-4277-B825-A16E3B43DC2F}" srcOrd="1" destOrd="0" presId="urn:microsoft.com/office/officeart/2005/8/layout/radial2"/>
    <dgm:cxn modelId="{31F7C501-A4D2-4DB3-A391-9A66932610B0}" type="presParOf" srcId="{3A3469FA-3817-488C-80DA-617997F75C11}" destId="{487E741D-BB11-4B45-B352-79DC8D0D4A56}" srcOrd="3" destOrd="0" presId="urn:microsoft.com/office/officeart/2005/8/layout/radial2"/>
    <dgm:cxn modelId="{46C9C7AF-7203-49FE-AD3B-D458D529C06C}" type="presParOf" srcId="{3A3469FA-3817-488C-80DA-617997F75C11}" destId="{1EA3EADC-79FB-4391-B880-79E5370F12FC}" srcOrd="4" destOrd="0" presId="urn:microsoft.com/office/officeart/2005/8/layout/radial2"/>
    <dgm:cxn modelId="{EDAF8C8B-2D03-40A4-8A7C-2684272AA9DC}" type="presParOf" srcId="{1EA3EADC-79FB-4391-B880-79E5370F12FC}" destId="{546AEEFB-C4AF-4AC9-9451-E98931C2BA6F}" srcOrd="0" destOrd="0" presId="urn:microsoft.com/office/officeart/2005/8/layout/radial2"/>
    <dgm:cxn modelId="{376D4713-63FB-4609-B4C0-44832FF508D9}" type="presParOf" srcId="{1EA3EADC-79FB-4391-B880-79E5370F12FC}" destId="{D00C1DB6-C349-40F2-85B2-208C1B2E9170}" srcOrd="1" destOrd="0" presId="urn:microsoft.com/office/officeart/2005/8/layout/radial2"/>
    <dgm:cxn modelId="{CB18B65E-C114-4EAC-85E9-B9AE1823FF37}" type="presParOf" srcId="{3A3469FA-3817-488C-80DA-617997F75C11}" destId="{4D1A220B-4312-41DA-B19F-0358EE0CC188}" srcOrd="5" destOrd="0" presId="urn:microsoft.com/office/officeart/2005/8/layout/radial2"/>
    <dgm:cxn modelId="{B76E6497-64C7-46BB-AD08-80109E38B261}" type="presParOf" srcId="{3A3469FA-3817-488C-80DA-617997F75C11}" destId="{63DF609E-4B34-483E-ADA5-FD7F3A965286}" srcOrd="6" destOrd="0" presId="urn:microsoft.com/office/officeart/2005/8/layout/radial2"/>
    <dgm:cxn modelId="{F2B813D7-C70D-4CE8-A034-C5F41F3CA4D1}" type="presParOf" srcId="{63DF609E-4B34-483E-ADA5-FD7F3A965286}" destId="{6A3E667B-0BB6-45DD-B335-2CE7CD92D13B}" srcOrd="0" destOrd="0" presId="urn:microsoft.com/office/officeart/2005/8/layout/radial2"/>
    <dgm:cxn modelId="{4FA25CB3-36CE-462C-B216-1683666B46E2}" type="presParOf" srcId="{63DF609E-4B34-483E-ADA5-FD7F3A965286}" destId="{40CDADDB-E3DF-4F5E-BF32-E09B07EC2B24}" srcOrd="1" destOrd="0" presId="urn:microsoft.com/office/officeart/2005/8/layout/radial2"/>
    <dgm:cxn modelId="{D32FC750-224F-4B75-9915-0EB3979184C5}" type="presParOf" srcId="{3A3469FA-3817-488C-80DA-617997F75C11}" destId="{3377DE39-7182-448A-9B23-27AEDC246DE9}" srcOrd="7" destOrd="0" presId="urn:microsoft.com/office/officeart/2005/8/layout/radial2"/>
    <dgm:cxn modelId="{33A61662-F976-4A03-A743-99FD43D0CA6D}" type="presParOf" srcId="{3A3469FA-3817-488C-80DA-617997F75C11}" destId="{09D73C9A-CD08-456D-A757-8A5A8D196BB7}" srcOrd="8" destOrd="0" presId="urn:microsoft.com/office/officeart/2005/8/layout/radial2"/>
    <dgm:cxn modelId="{EAF72B63-4B89-4006-A75C-8E41873CD455}" type="presParOf" srcId="{09D73C9A-CD08-456D-A757-8A5A8D196BB7}" destId="{D5A96D75-E2CB-4451-B2AC-BB7D46C82106}" srcOrd="0" destOrd="0" presId="urn:microsoft.com/office/officeart/2005/8/layout/radial2"/>
    <dgm:cxn modelId="{A9C1765D-9D5E-43BF-A3D1-85AB8A196BD0}" type="presParOf" srcId="{09D73C9A-CD08-456D-A757-8A5A8D196BB7}" destId="{5FA9622F-E039-4247-BDAC-E9280A78061C}"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7DE39-7182-448A-9B23-27AEDC246DE9}">
      <dsp:nvSpPr>
        <dsp:cNvPr id="0" name=""/>
        <dsp:cNvSpPr/>
      </dsp:nvSpPr>
      <dsp:spPr>
        <a:xfrm rot="3984546">
          <a:off x="677333" y="3504311"/>
          <a:ext cx="698484" cy="66093"/>
        </a:xfrm>
        <a:custGeom>
          <a:avLst/>
          <a:gdLst/>
          <a:ahLst/>
          <a:cxnLst/>
          <a:rect l="0" t="0" r="0" b="0"/>
          <a:pathLst>
            <a:path>
              <a:moveTo>
                <a:pt x="0" y="33046"/>
              </a:moveTo>
              <a:lnTo>
                <a:pt x="698484" y="33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1A220B-4312-41DA-B19F-0358EE0CC188}">
      <dsp:nvSpPr>
        <dsp:cNvPr id="0" name=""/>
        <dsp:cNvSpPr/>
      </dsp:nvSpPr>
      <dsp:spPr>
        <a:xfrm rot="993185">
          <a:off x="1194846" y="2943906"/>
          <a:ext cx="1234676" cy="66093"/>
        </a:xfrm>
        <a:custGeom>
          <a:avLst/>
          <a:gdLst/>
          <a:ahLst/>
          <a:cxnLst/>
          <a:rect l="0" t="0" r="0" b="0"/>
          <a:pathLst>
            <a:path>
              <a:moveTo>
                <a:pt x="0" y="33046"/>
              </a:moveTo>
              <a:lnTo>
                <a:pt x="1234676" y="33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87E741D-BB11-4B45-B352-79DC8D0D4A56}">
      <dsp:nvSpPr>
        <dsp:cNvPr id="0" name=""/>
        <dsp:cNvSpPr/>
      </dsp:nvSpPr>
      <dsp:spPr>
        <a:xfrm rot="20089488">
          <a:off x="1151538" y="2005081"/>
          <a:ext cx="1450548" cy="66093"/>
        </a:xfrm>
        <a:custGeom>
          <a:avLst/>
          <a:gdLst/>
          <a:ahLst/>
          <a:cxnLst/>
          <a:rect l="0" t="0" r="0" b="0"/>
          <a:pathLst>
            <a:path>
              <a:moveTo>
                <a:pt x="0" y="33046"/>
              </a:moveTo>
              <a:lnTo>
                <a:pt x="1450548" y="33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344FE46-7179-45C9-B3F5-49559BBD1416}">
      <dsp:nvSpPr>
        <dsp:cNvPr id="0" name=""/>
        <dsp:cNvSpPr/>
      </dsp:nvSpPr>
      <dsp:spPr>
        <a:xfrm rot="17648550">
          <a:off x="641440" y="1610333"/>
          <a:ext cx="853431" cy="66093"/>
        </a:xfrm>
        <a:custGeom>
          <a:avLst/>
          <a:gdLst/>
          <a:ahLst/>
          <a:cxnLst/>
          <a:rect l="0" t="0" r="0" b="0"/>
          <a:pathLst>
            <a:path>
              <a:moveTo>
                <a:pt x="0" y="33046"/>
              </a:moveTo>
              <a:lnTo>
                <a:pt x="853431" y="33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8F417A7-7AD7-4D9F-AC96-9EAAFF91C4C0}">
      <dsp:nvSpPr>
        <dsp:cNvPr id="0" name=""/>
        <dsp:cNvSpPr/>
      </dsp:nvSpPr>
      <dsp:spPr>
        <a:xfrm>
          <a:off x="-288027" y="1512161"/>
          <a:ext cx="2425734" cy="1970028"/>
        </a:xfrm>
        <a:prstGeom prst="ellipse">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83C6C9-6F52-4A3F-B5C4-9EB61A3F50B4}">
      <dsp:nvSpPr>
        <dsp:cNvPr id="0" name=""/>
        <dsp:cNvSpPr/>
      </dsp:nvSpPr>
      <dsp:spPr>
        <a:xfrm>
          <a:off x="408158" y="0"/>
          <a:ext cx="2222123" cy="127403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cs-CZ" sz="1800" kern="1200" dirty="0" smtClean="0"/>
            <a:t>MUSÍ OBSAHOVAT:</a:t>
          </a:r>
          <a:endParaRPr lang="cs-CZ" sz="1800" kern="1200" dirty="0"/>
        </a:p>
      </dsp:txBody>
      <dsp:txXfrm>
        <a:off x="733580" y="186578"/>
        <a:ext cx="1571279" cy="900878"/>
      </dsp:txXfrm>
    </dsp:sp>
    <dsp:sp modelId="{546AEEFB-C4AF-4AC9-9451-E98931C2BA6F}">
      <dsp:nvSpPr>
        <dsp:cNvPr id="0" name=""/>
        <dsp:cNvSpPr/>
      </dsp:nvSpPr>
      <dsp:spPr>
        <a:xfrm>
          <a:off x="2371622" y="671525"/>
          <a:ext cx="1928393" cy="1361635"/>
        </a:xfrm>
        <a:prstGeom prst="ellips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cs-CZ" sz="1800" b="1" kern="1200" dirty="0" smtClean="0">
              <a:solidFill>
                <a:srgbClr val="FFFF00"/>
              </a:solidFill>
            </a:rPr>
            <a:t>DEN</a:t>
          </a:r>
          <a:r>
            <a:rPr lang="cs-CZ" sz="1800" b="1" kern="1200" dirty="0" smtClean="0"/>
            <a:t> NÁSTUPU </a:t>
          </a:r>
          <a:r>
            <a:rPr lang="cs-CZ" sz="1800" kern="1200" dirty="0" smtClean="0"/>
            <a:t>DO PRÁCE</a:t>
          </a:r>
          <a:endParaRPr lang="cs-CZ" sz="1800" kern="1200" dirty="0"/>
        </a:p>
      </dsp:txBody>
      <dsp:txXfrm>
        <a:off x="2654029" y="870932"/>
        <a:ext cx="1363579" cy="962821"/>
      </dsp:txXfrm>
    </dsp:sp>
    <dsp:sp modelId="{6A3E667B-0BB6-45DD-B335-2CE7CD92D13B}">
      <dsp:nvSpPr>
        <dsp:cNvPr id="0" name=""/>
        <dsp:cNvSpPr/>
      </dsp:nvSpPr>
      <dsp:spPr>
        <a:xfrm>
          <a:off x="2305965" y="2690372"/>
          <a:ext cx="2302546" cy="1551052"/>
        </a:xfrm>
        <a:prstGeom prst="ellipse">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cs-CZ" sz="1800" b="1" kern="1200" dirty="0" smtClean="0">
              <a:solidFill>
                <a:schemeClr val="tx2">
                  <a:lumMod val="75000"/>
                </a:schemeClr>
              </a:solidFill>
            </a:rPr>
            <a:t>MÍSTO</a:t>
          </a:r>
          <a:r>
            <a:rPr lang="cs-CZ" sz="1800" b="1" kern="1200" dirty="0" smtClean="0"/>
            <a:t> VÝKONU </a:t>
          </a:r>
          <a:r>
            <a:rPr lang="cs-CZ" sz="1800" kern="1200" dirty="0" smtClean="0"/>
            <a:t>PRÁCE</a:t>
          </a:r>
          <a:r>
            <a:rPr lang="cs-CZ" sz="1400" kern="1200" dirty="0" smtClean="0"/>
            <a:t> (OBEC +  PODNIK, FIRMA)</a:t>
          </a:r>
          <a:endParaRPr lang="cs-CZ" sz="1400" kern="1200" dirty="0"/>
        </a:p>
      </dsp:txBody>
      <dsp:txXfrm>
        <a:off x="2643165" y="2917518"/>
        <a:ext cx="1628146" cy="1096760"/>
      </dsp:txXfrm>
    </dsp:sp>
    <dsp:sp modelId="{D5A96D75-E2CB-4451-B2AC-BB7D46C82106}">
      <dsp:nvSpPr>
        <dsp:cNvPr id="0" name=""/>
        <dsp:cNvSpPr/>
      </dsp:nvSpPr>
      <dsp:spPr>
        <a:xfrm>
          <a:off x="324997" y="3825514"/>
          <a:ext cx="2342671" cy="1575085"/>
        </a:xfrm>
        <a:prstGeom prst="ellipse">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cs-CZ" sz="1800" b="1" kern="1200" dirty="0" smtClean="0">
              <a:solidFill>
                <a:schemeClr val="accent6">
                  <a:lumMod val="75000"/>
                </a:schemeClr>
              </a:solidFill>
            </a:rPr>
            <a:t>DRUH</a:t>
          </a:r>
          <a:r>
            <a:rPr lang="cs-CZ" sz="1800" b="1" kern="1200" dirty="0" smtClean="0"/>
            <a:t> </a:t>
          </a:r>
          <a:r>
            <a:rPr lang="cs-CZ" sz="1800" b="1" kern="1200" dirty="0" smtClean="0">
              <a:solidFill>
                <a:schemeClr val="bg1"/>
              </a:solidFill>
            </a:rPr>
            <a:t>PRÁCE</a:t>
          </a:r>
          <a:r>
            <a:rPr lang="cs-CZ" sz="1400" kern="1200" dirty="0" smtClean="0"/>
            <a:t>, NA KTERÝ JE ZAMĚSTNANEC PŘIJÍMÁN</a:t>
          </a:r>
          <a:endParaRPr lang="cs-CZ" sz="1400" kern="1200" dirty="0"/>
        </a:p>
      </dsp:txBody>
      <dsp:txXfrm>
        <a:off x="668073" y="4056180"/>
        <a:ext cx="1656519" cy="1113753"/>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2BC7447-F9B5-498F-91EF-F0889268056D}" type="datetimeFigureOut">
              <a:rPr lang="cs-CZ" smtClean="0"/>
              <a:t>21.2.2013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78001E-50F9-4508-B300-7A35F105A636}" type="slidenum">
              <a:rPr lang="cs-CZ" smtClean="0"/>
              <a:t>‹#›</a:t>
            </a:fld>
            <a:endParaRPr lang="cs-CZ"/>
          </a:p>
        </p:txBody>
      </p:sp>
    </p:spTree>
    <p:extLst>
      <p:ext uri="{BB962C8B-B14F-4D97-AF65-F5344CB8AC3E}">
        <p14:creationId xmlns:p14="http://schemas.microsoft.com/office/powerpoint/2010/main" val="1200892862"/>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2BC7447-F9B5-498F-91EF-F0889268056D}" type="datetimeFigureOut">
              <a:rPr lang="cs-CZ" smtClean="0"/>
              <a:t>21.2.2013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78001E-50F9-4508-B300-7A35F105A636}" type="slidenum">
              <a:rPr lang="cs-CZ" smtClean="0"/>
              <a:t>‹#›</a:t>
            </a:fld>
            <a:endParaRPr lang="cs-CZ"/>
          </a:p>
        </p:txBody>
      </p:sp>
    </p:spTree>
    <p:extLst>
      <p:ext uri="{BB962C8B-B14F-4D97-AF65-F5344CB8AC3E}">
        <p14:creationId xmlns:p14="http://schemas.microsoft.com/office/powerpoint/2010/main" val="3681790396"/>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2BC7447-F9B5-498F-91EF-F0889268056D}" type="datetimeFigureOut">
              <a:rPr lang="cs-CZ" smtClean="0"/>
              <a:t>21.2.2013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78001E-50F9-4508-B300-7A35F105A636}" type="slidenum">
              <a:rPr lang="cs-CZ" smtClean="0"/>
              <a:t>‹#›</a:t>
            </a:fld>
            <a:endParaRPr lang="cs-CZ"/>
          </a:p>
        </p:txBody>
      </p:sp>
    </p:spTree>
    <p:extLst>
      <p:ext uri="{BB962C8B-B14F-4D97-AF65-F5344CB8AC3E}">
        <p14:creationId xmlns:p14="http://schemas.microsoft.com/office/powerpoint/2010/main" val="1626510163"/>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2BC7447-F9B5-498F-91EF-F0889268056D}" type="datetimeFigureOut">
              <a:rPr lang="cs-CZ" smtClean="0"/>
              <a:t>21.2.2013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78001E-50F9-4508-B300-7A35F105A636}" type="slidenum">
              <a:rPr lang="cs-CZ" smtClean="0"/>
              <a:t>‹#›</a:t>
            </a:fld>
            <a:endParaRPr lang="cs-CZ"/>
          </a:p>
        </p:txBody>
      </p:sp>
    </p:spTree>
    <p:extLst>
      <p:ext uri="{BB962C8B-B14F-4D97-AF65-F5344CB8AC3E}">
        <p14:creationId xmlns:p14="http://schemas.microsoft.com/office/powerpoint/2010/main" val="1717257108"/>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2BC7447-F9B5-498F-91EF-F0889268056D}" type="datetimeFigureOut">
              <a:rPr lang="cs-CZ" smtClean="0"/>
              <a:t>21.2.2013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A78001E-50F9-4508-B300-7A35F105A636}" type="slidenum">
              <a:rPr lang="cs-CZ" smtClean="0"/>
              <a:t>‹#›</a:t>
            </a:fld>
            <a:endParaRPr lang="cs-CZ"/>
          </a:p>
        </p:txBody>
      </p:sp>
    </p:spTree>
    <p:extLst>
      <p:ext uri="{BB962C8B-B14F-4D97-AF65-F5344CB8AC3E}">
        <p14:creationId xmlns:p14="http://schemas.microsoft.com/office/powerpoint/2010/main" val="928568217"/>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2BC7447-F9B5-498F-91EF-F0889268056D}" type="datetimeFigureOut">
              <a:rPr lang="cs-CZ" smtClean="0"/>
              <a:t>21.2.2013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A78001E-50F9-4508-B300-7A35F105A636}" type="slidenum">
              <a:rPr lang="cs-CZ" smtClean="0"/>
              <a:t>‹#›</a:t>
            </a:fld>
            <a:endParaRPr lang="cs-CZ"/>
          </a:p>
        </p:txBody>
      </p:sp>
    </p:spTree>
    <p:extLst>
      <p:ext uri="{BB962C8B-B14F-4D97-AF65-F5344CB8AC3E}">
        <p14:creationId xmlns:p14="http://schemas.microsoft.com/office/powerpoint/2010/main" val="1913058135"/>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2BC7447-F9B5-498F-91EF-F0889268056D}" type="datetimeFigureOut">
              <a:rPr lang="cs-CZ" smtClean="0"/>
              <a:t>21.2.2013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A78001E-50F9-4508-B300-7A35F105A636}" type="slidenum">
              <a:rPr lang="cs-CZ" smtClean="0"/>
              <a:t>‹#›</a:t>
            </a:fld>
            <a:endParaRPr lang="cs-CZ"/>
          </a:p>
        </p:txBody>
      </p:sp>
    </p:spTree>
    <p:extLst>
      <p:ext uri="{BB962C8B-B14F-4D97-AF65-F5344CB8AC3E}">
        <p14:creationId xmlns:p14="http://schemas.microsoft.com/office/powerpoint/2010/main" val="3132687252"/>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2BC7447-F9B5-498F-91EF-F0889268056D}" type="datetimeFigureOut">
              <a:rPr lang="cs-CZ" smtClean="0"/>
              <a:t>21.2.2013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78001E-50F9-4508-B300-7A35F105A636}" type="slidenum">
              <a:rPr lang="cs-CZ" smtClean="0"/>
              <a:t>‹#›</a:t>
            </a:fld>
            <a:endParaRPr lang="cs-CZ"/>
          </a:p>
        </p:txBody>
      </p:sp>
    </p:spTree>
    <p:extLst>
      <p:ext uri="{BB962C8B-B14F-4D97-AF65-F5344CB8AC3E}">
        <p14:creationId xmlns:p14="http://schemas.microsoft.com/office/powerpoint/2010/main" val="43031884"/>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2BC7447-F9B5-498F-91EF-F0889268056D}" type="datetimeFigureOut">
              <a:rPr lang="cs-CZ" smtClean="0"/>
              <a:t>21.2.2013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78001E-50F9-4508-B300-7A35F105A636}" type="slidenum">
              <a:rPr lang="cs-CZ" smtClean="0"/>
              <a:t>‹#›</a:t>
            </a:fld>
            <a:endParaRPr lang="cs-CZ"/>
          </a:p>
        </p:txBody>
      </p:sp>
    </p:spTree>
    <p:extLst>
      <p:ext uri="{BB962C8B-B14F-4D97-AF65-F5344CB8AC3E}">
        <p14:creationId xmlns:p14="http://schemas.microsoft.com/office/powerpoint/2010/main" val="1892109221"/>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2BC7447-F9B5-498F-91EF-F0889268056D}" type="datetimeFigureOut">
              <a:rPr lang="cs-CZ" smtClean="0"/>
              <a:t>21.2.2013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78001E-50F9-4508-B300-7A35F105A636}" type="slidenum">
              <a:rPr lang="cs-CZ" smtClean="0"/>
              <a:t>‹#›</a:t>
            </a:fld>
            <a:endParaRPr lang="cs-CZ"/>
          </a:p>
        </p:txBody>
      </p:sp>
    </p:spTree>
    <p:extLst>
      <p:ext uri="{BB962C8B-B14F-4D97-AF65-F5344CB8AC3E}">
        <p14:creationId xmlns:p14="http://schemas.microsoft.com/office/powerpoint/2010/main" val="175143315"/>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2BC7447-F9B5-498F-91EF-F0889268056D}" type="datetimeFigureOut">
              <a:rPr lang="cs-CZ" smtClean="0"/>
              <a:t>21.2.2013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78001E-50F9-4508-B300-7A35F105A636}" type="slidenum">
              <a:rPr lang="cs-CZ" smtClean="0"/>
              <a:t>‹#›</a:t>
            </a:fld>
            <a:endParaRPr lang="cs-CZ"/>
          </a:p>
        </p:txBody>
      </p:sp>
    </p:spTree>
    <p:extLst>
      <p:ext uri="{BB962C8B-B14F-4D97-AF65-F5344CB8AC3E}">
        <p14:creationId xmlns:p14="http://schemas.microsoft.com/office/powerpoint/2010/main" val="1367738628"/>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BC7447-F9B5-498F-91EF-F0889268056D}" type="datetimeFigureOut">
              <a:rPr lang="cs-CZ" smtClean="0"/>
              <a:t>21.2.2013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78001E-50F9-4508-B300-7A35F105A636}" type="slidenum">
              <a:rPr lang="cs-CZ" smtClean="0"/>
              <a:t>‹#›</a:t>
            </a:fld>
            <a:endParaRPr lang="cs-CZ"/>
          </a:p>
        </p:txBody>
      </p:sp>
    </p:spTree>
    <p:extLst>
      <p:ext uri="{BB962C8B-B14F-4D97-AF65-F5344CB8AC3E}">
        <p14:creationId xmlns:p14="http://schemas.microsoft.com/office/powerpoint/2010/main" val="42039729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smlouva-zdarma.cz/pracovni-smlouva-vzor" TargetMode="External"/><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7047" y="380306"/>
            <a:ext cx="3859213"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bdélník 4"/>
          <p:cNvSpPr/>
          <p:nvPr/>
        </p:nvSpPr>
        <p:spPr>
          <a:xfrm>
            <a:off x="960903" y="1245493"/>
            <a:ext cx="7222194" cy="5232202"/>
          </a:xfrm>
          <a:prstGeom prst="rect">
            <a:avLst/>
          </a:prstGeom>
        </p:spPr>
        <p:txBody>
          <a:bodyPr wrap="square">
            <a:sp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cs-CZ" b="1" dirty="0" smtClean="0">
                <a:solidFill>
                  <a:srgbClr val="00B050"/>
                </a:solidFill>
              </a:rPr>
              <a:t>ZÁKLADNÍ ŠKOLA SLOVAN, KROMĚŘÍŽ, PŘÍSPĚVKOVÁ ORGANIZACE</a:t>
            </a:r>
          </a:p>
          <a:p>
            <a:pPr algn="ctr"/>
            <a:r>
              <a:rPr lang="cs-CZ" b="1" dirty="0" smtClean="0">
                <a:solidFill>
                  <a:srgbClr val="00B050"/>
                </a:solidFill>
              </a:rPr>
              <a:t>ZEYEROVA 3354, 767 01 KROMĚŘÍŽ</a:t>
            </a:r>
          </a:p>
          <a:p>
            <a:pPr algn="ctr"/>
            <a:endParaRPr lang="cs-CZ" b="1" dirty="0" smtClean="0">
              <a:solidFill>
                <a:srgbClr val="00B050"/>
              </a:solidFill>
            </a:endParaRPr>
          </a:p>
          <a:p>
            <a:pPr algn="ctr"/>
            <a:r>
              <a:rPr lang="cs-CZ" dirty="0" smtClean="0"/>
              <a:t>projekt v rámci vzdělávacího programu</a:t>
            </a:r>
          </a:p>
          <a:p>
            <a:pPr algn="ctr"/>
            <a:r>
              <a:rPr lang="cs-CZ" dirty="0" smtClean="0"/>
              <a:t>VZDĚLÁNÍ PRO KONKURENCESCHOPNOST</a:t>
            </a:r>
          </a:p>
          <a:p>
            <a:endParaRPr lang="cs-CZ" dirty="0" smtClean="0"/>
          </a:p>
          <a:p>
            <a:pPr algn="ctr"/>
            <a:r>
              <a:rPr lang="cs-CZ" dirty="0" smtClean="0"/>
              <a:t>ŠABLONA ČÍSLO: III/2</a:t>
            </a:r>
          </a:p>
          <a:p>
            <a:pPr algn="ctr"/>
            <a:r>
              <a:rPr lang="cs-CZ" dirty="0" smtClean="0"/>
              <a:t>NÁZEV:  INOVACE A ZKVALITNĚNÍ VÝUKY PROSTŘEDNICTVÍM ICT</a:t>
            </a:r>
          </a:p>
          <a:p>
            <a:endParaRPr lang="cs-CZ" dirty="0" smtClean="0"/>
          </a:p>
          <a:p>
            <a:endParaRPr lang="cs-CZ" dirty="0"/>
          </a:p>
          <a:p>
            <a:r>
              <a:rPr lang="cs-CZ" b="1" dirty="0" smtClean="0"/>
              <a:t>PŘEDMĚT: 		VÝCHOVA K OBČANSTVÍ</a:t>
            </a:r>
          </a:p>
          <a:p>
            <a:r>
              <a:rPr lang="cs-CZ" b="1" dirty="0" smtClean="0"/>
              <a:t>ROČNÍK:			9. </a:t>
            </a:r>
          </a:p>
          <a:p>
            <a:r>
              <a:rPr lang="cs-CZ" b="1" dirty="0" smtClean="0"/>
              <a:t>TÉMA:			</a:t>
            </a:r>
            <a:r>
              <a:rPr lang="cs-CZ" b="1" u="sng" dirty="0" smtClean="0"/>
              <a:t>PRACOVNÍ SMLOUVA</a:t>
            </a:r>
          </a:p>
          <a:p>
            <a:r>
              <a:rPr lang="cs-CZ" b="1" dirty="0" smtClean="0"/>
              <a:t>AUTOR:			MGR. SVĚTLANA HAJDINOVÁ</a:t>
            </a:r>
          </a:p>
          <a:p>
            <a:r>
              <a:rPr lang="cs-CZ" b="1" dirty="0" smtClean="0"/>
              <a:t>DATUM VYTVOŘENÍ:	18. 10. 2011</a:t>
            </a:r>
          </a:p>
          <a:p>
            <a:endParaRPr lang="cs-CZ" b="1" dirty="0" smtClean="0"/>
          </a:p>
          <a:p>
            <a:endParaRPr lang="cs-CZ" dirty="0" smtClean="0"/>
          </a:p>
          <a:p>
            <a:pPr algn="ctr"/>
            <a:r>
              <a:rPr lang="cs-CZ" sz="2800" b="1" dirty="0" smtClean="0">
                <a:solidFill>
                  <a:srgbClr val="C00000"/>
                </a:solidFill>
              </a:rPr>
              <a:t>VY_32_INOVACE_26_SH</a:t>
            </a:r>
            <a:endParaRPr lang="cs-CZ" sz="2800" b="1" dirty="0">
              <a:solidFill>
                <a:srgbClr val="C00000"/>
              </a:solidFill>
            </a:endParaRPr>
          </a:p>
        </p:txBody>
      </p:sp>
    </p:spTree>
    <p:extLst>
      <p:ext uri="{BB962C8B-B14F-4D97-AF65-F5344CB8AC3E}">
        <p14:creationId xmlns:p14="http://schemas.microsoft.com/office/powerpoint/2010/main" val="1473307909"/>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274638"/>
            <a:ext cx="8229600" cy="634082"/>
          </a:xfrm>
          <a:solidFill>
            <a:schemeClr val="accent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r>
              <a:rPr lang="cs-CZ" sz="3200" dirty="0" smtClean="0"/>
              <a:t>ANOTACE</a:t>
            </a:r>
            <a:endParaRPr lang="cs-CZ" sz="3200" dirty="0"/>
          </a:p>
        </p:txBody>
      </p:sp>
      <p:sp>
        <p:nvSpPr>
          <p:cNvPr id="5" name="Zástupný symbol pro obsah 4"/>
          <p:cNvSpPr>
            <a:spLocks noGrp="1"/>
          </p:cNvSpPr>
          <p:nvPr>
            <p:ph idx="1"/>
          </p:nvPr>
        </p:nvSpPr>
        <p:spPr>
          <a:xfrm>
            <a:off x="467544" y="980728"/>
            <a:ext cx="8229600" cy="5361459"/>
          </a:xfrm>
        </p:spPr>
        <p:txBody>
          <a:bodyPr>
            <a:normAutofit fontScale="77500" lnSpcReduction="20000"/>
          </a:bodyPr>
          <a:lstStyle/>
          <a:p>
            <a:pPr>
              <a:buBlip>
                <a:blip r:embed="rId2"/>
              </a:buBlip>
            </a:pPr>
            <a:r>
              <a:rPr lang="cs-CZ" b="1" dirty="0" smtClean="0"/>
              <a:t>Téma: </a:t>
            </a:r>
            <a:r>
              <a:rPr lang="cs-CZ" b="1" dirty="0" smtClean="0">
                <a:solidFill>
                  <a:srgbClr val="C00000"/>
                </a:solidFill>
              </a:rPr>
              <a:t>PRACOVNÍ SMLOUVA</a:t>
            </a:r>
            <a:endParaRPr lang="cs-CZ" b="1" dirty="0" smtClean="0"/>
          </a:p>
          <a:p>
            <a:pPr>
              <a:buBlip>
                <a:blip r:embed="rId2"/>
              </a:buBlip>
            </a:pPr>
            <a:r>
              <a:rPr lang="cs-CZ" b="1" dirty="0" smtClean="0"/>
              <a:t>Cílová skupina: </a:t>
            </a:r>
            <a:r>
              <a:rPr lang="cs-CZ" dirty="0" smtClean="0"/>
              <a:t>práce je určena </a:t>
            </a:r>
            <a:r>
              <a:rPr lang="cs-CZ" b="1" dirty="0" smtClean="0"/>
              <a:t>pro žáky 9. ročníku</a:t>
            </a:r>
          </a:p>
          <a:p>
            <a:pPr>
              <a:buBlip>
                <a:blip r:embed="rId2"/>
              </a:buBlip>
            </a:pPr>
            <a:r>
              <a:rPr lang="cs-CZ" b="1" dirty="0" smtClean="0"/>
              <a:t>Cíl: </a:t>
            </a:r>
            <a:r>
              <a:rPr lang="cs-CZ" dirty="0"/>
              <a:t>Žáci získají základní informace </a:t>
            </a:r>
            <a:r>
              <a:rPr lang="cs-CZ" dirty="0" smtClean="0"/>
              <a:t>o možnosti zahájení pracovního procesu sepsáním pracovní smlouvy, seznámí se s náležitostmi nutnými a potřebnými k vypracování pracovní smlouvy.</a:t>
            </a:r>
            <a:endParaRPr lang="cs-CZ" b="1" dirty="0" smtClean="0"/>
          </a:p>
          <a:p>
            <a:pPr>
              <a:buBlip>
                <a:blip r:embed="rId2"/>
              </a:buBlip>
            </a:pPr>
            <a:r>
              <a:rPr lang="cs-CZ" b="1" dirty="0" smtClean="0"/>
              <a:t>Pomůcky:</a:t>
            </a:r>
            <a:r>
              <a:rPr lang="cs-CZ" dirty="0" smtClean="0"/>
              <a:t> psací potřeby, sešit, </a:t>
            </a:r>
            <a:r>
              <a:rPr lang="cs-CZ" b="1" dirty="0">
                <a:solidFill>
                  <a:srgbClr val="0070C0"/>
                </a:solidFill>
              </a:rPr>
              <a:t>pracovní list </a:t>
            </a:r>
            <a:r>
              <a:rPr lang="cs-CZ" b="1" dirty="0" smtClean="0">
                <a:solidFill>
                  <a:srgbClr val="0070C0"/>
                </a:solidFill>
              </a:rPr>
              <a:t> – PRACOVNÍ SMLOUVA, </a:t>
            </a:r>
            <a:r>
              <a:rPr lang="cs-CZ" b="1" dirty="0">
                <a:solidFill>
                  <a:schemeClr val="accent6">
                    <a:lumMod val="75000"/>
                  </a:schemeClr>
                </a:solidFill>
              </a:rPr>
              <a:t>příloha PRACOVNÍ SMLOUVA (VZOR</a:t>
            </a:r>
            <a:r>
              <a:rPr lang="cs-CZ" b="1" dirty="0" smtClean="0">
                <a:solidFill>
                  <a:schemeClr val="accent6">
                    <a:lumMod val="75000"/>
                  </a:schemeClr>
                </a:solidFill>
              </a:rPr>
              <a:t>)</a:t>
            </a:r>
            <a:endParaRPr lang="cs-CZ" dirty="0" smtClean="0"/>
          </a:p>
          <a:p>
            <a:pPr>
              <a:buBlip>
                <a:blip r:embed="rId2"/>
              </a:buBlip>
            </a:pPr>
            <a:r>
              <a:rPr lang="cs-CZ" b="1" dirty="0" smtClean="0"/>
              <a:t>Klíčová slova: pracovní smlouva,</a:t>
            </a:r>
            <a:r>
              <a:rPr lang="cs-CZ" dirty="0" smtClean="0"/>
              <a:t> zaměstnavatel, zaměstnanec</a:t>
            </a:r>
            <a:endParaRPr lang="cs-CZ" b="1" dirty="0" smtClean="0"/>
          </a:p>
          <a:p>
            <a:pPr>
              <a:buBlip>
                <a:blip r:embed="rId2"/>
              </a:buBlip>
            </a:pPr>
            <a:r>
              <a:rPr lang="cs-CZ" b="1" dirty="0" smtClean="0"/>
              <a:t>Práce </a:t>
            </a:r>
            <a:r>
              <a:rPr lang="cs-CZ" b="1" dirty="0"/>
              <a:t>obsahuje: </a:t>
            </a:r>
            <a:r>
              <a:rPr lang="cs-CZ" dirty="0"/>
              <a:t>stručný zápis informací k tématu, </a:t>
            </a:r>
            <a:r>
              <a:rPr lang="cs-CZ" dirty="0" smtClean="0"/>
              <a:t>1 pracovní list, 1 příloha</a:t>
            </a:r>
            <a:endParaRPr lang="cs-CZ" dirty="0"/>
          </a:p>
          <a:p>
            <a:pPr>
              <a:buBlip>
                <a:blip r:embed="rId2"/>
              </a:buBlip>
            </a:pPr>
            <a:r>
              <a:rPr lang="cs-CZ" b="1" dirty="0"/>
              <a:t>Možnosti využití: </a:t>
            </a:r>
            <a:r>
              <a:rPr lang="cs-CZ" dirty="0"/>
              <a:t>k uvedení nového učiva i k opakování již probraného </a:t>
            </a:r>
            <a:r>
              <a:rPr lang="cs-CZ" dirty="0" smtClean="0"/>
              <a:t>učiva</a:t>
            </a:r>
          </a:p>
          <a:p>
            <a:endParaRPr lang="cs-CZ" dirty="0"/>
          </a:p>
        </p:txBody>
      </p:sp>
    </p:spTree>
    <p:extLst>
      <p:ext uri="{BB962C8B-B14F-4D97-AF65-F5344CB8AC3E}">
        <p14:creationId xmlns:p14="http://schemas.microsoft.com/office/powerpoint/2010/main" val="3538066262"/>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a:solidFill>
            <a:schemeClr val="accent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r>
              <a:rPr lang="cs-CZ" sz="3200" dirty="0" smtClean="0"/>
              <a:t>PILOTÁŽ </a:t>
            </a:r>
            <a:br>
              <a:rPr lang="cs-CZ" sz="3200" dirty="0" smtClean="0"/>
            </a:br>
            <a:r>
              <a:rPr lang="cs-CZ" sz="1800" dirty="0" smtClean="0"/>
              <a:t>(doporučení – upozornění – zpětná vazba)</a:t>
            </a:r>
            <a:endParaRPr lang="cs-CZ" sz="1800" dirty="0"/>
          </a:p>
        </p:txBody>
      </p:sp>
      <p:sp>
        <p:nvSpPr>
          <p:cNvPr id="3" name="Zástupný symbol pro obsah 2"/>
          <p:cNvSpPr>
            <a:spLocks noGrp="1"/>
          </p:cNvSpPr>
          <p:nvPr>
            <p:ph idx="1"/>
          </p:nvPr>
        </p:nvSpPr>
        <p:spPr>
          <a:xfrm>
            <a:off x="457200" y="1124744"/>
            <a:ext cx="8229600" cy="5001419"/>
          </a:xfrm>
        </p:spPr>
        <p:txBody>
          <a:bodyPr>
            <a:normAutofit fontScale="92500" lnSpcReduction="20000"/>
          </a:bodyPr>
          <a:lstStyle/>
          <a:p>
            <a:pPr>
              <a:buBlip>
                <a:blip r:embed="rId2"/>
              </a:buBlip>
            </a:pPr>
            <a:r>
              <a:rPr lang="cs-CZ" dirty="0" smtClean="0"/>
              <a:t>Materiál byl použit ve 4 třídách 9. ročníku. Žáci se obeznámili s předepsaným obsahem pracovní smlouvy a zapsali cvičnou pracovní smlouvu.</a:t>
            </a:r>
          </a:p>
          <a:p>
            <a:pPr>
              <a:buBlip>
                <a:blip r:embed="rId2"/>
              </a:buBlip>
            </a:pPr>
            <a:r>
              <a:rPr lang="cs-CZ" dirty="0" smtClean="0"/>
              <a:t>Práce s materiálem přispívá k praktickému seznámení se všemi náležitostmi pracovní smlouvy – </a:t>
            </a:r>
            <a:r>
              <a:rPr lang="cs-CZ" b="1" dirty="0" smtClean="0">
                <a:solidFill>
                  <a:schemeClr val="accent6">
                    <a:lumMod val="75000"/>
                  </a:schemeClr>
                </a:solidFill>
              </a:rPr>
              <a:t>příloha.</a:t>
            </a:r>
          </a:p>
          <a:p>
            <a:pPr>
              <a:buBlip>
                <a:blip r:embed="rId2"/>
              </a:buBlip>
            </a:pPr>
            <a:r>
              <a:rPr lang="cs-CZ"/>
              <a:t>V prezentaci je použita </a:t>
            </a:r>
            <a:r>
              <a:rPr lang="cs-CZ" b="1"/>
              <a:t>animace</a:t>
            </a:r>
            <a:r>
              <a:rPr lang="cs-CZ" b="1" smtClean="0"/>
              <a:t>.</a:t>
            </a:r>
            <a:endParaRPr lang="cs-CZ" dirty="0" smtClean="0"/>
          </a:p>
          <a:p>
            <a:pPr>
              <a:buBlip>
                <a:blip r:embed="rId2"/>
              </a:buBlip>
            </a:pPr>
            <a:r>
              <a:rPr lang="cs-CZ" b="1" dirty="0" smtClean="0">
                <a:solidFill>
                  <a:srgbClr val="C00000"/>
                </a:solidFill>
              </a:rPr>
              <a:t>Pracovní </a:t>
            </a:r>
            <a:r>
              <a:rPr lang="cs-CZ" b="1" dirty="0">
                <a:solidFill>
                  <a:srgbClr val="C00000"/>
                </a:solidFill>
              </a:rPr>
              <a:t>úkoly</a:t>
            </a:r>
            <a:r>
              <a:rPr lang="cs-CZ" dirty="0"/>
              <a:t> mohou být využity v hodině, jako DÚ nebo samostatná práce, lze je ohodnotit. </a:t>
            </a:r>
            <a:r>
              <a:rPr lang="cs-CZ" dirty="0" smtClean="0"/>
              <a:t/>
            </a:r>
            <a:br>
              <a:rPr lang="cs-CZ" dirty="0" smtClean="0"/>
            </a:br>
            <a:r>
              <a:rPr lang="cs-CZ" dirty="0" smtClean="0"/>
              <a:t>Pro </a:t>
            </a:r>
            <a:r>
              <a:rPr lang="cs-CZ" dirty="0"/>
              <a:t>práci žáků lze využít </a:t>
            </a:r>
            <a:r>
              <a:rPr lang="cs-CZ" b="1" dirty="0">
                <a:solidFill>
                  <a:srgbClr val="00B050"/>
                </a:solidFill>
              </a:rPr>
              <a:t>pracovní listy</a:t>
            </a:r>
            <a:r>
              <a:rPr lang="cs-CZ" dirty="0"/>
              <a:t>, u kterých je uvedeno, zda je stačí promítnout na tabuli nebo je třeba je vytisknout pro </a:t>
            </a:r>
            <a:r>
              <a:rPr lang="cs-CZ" dirty="0" smtClean="0"/>
              <a:t>žáky.</a:t>
            </a:r>
            <a:endParaRPr lang="cs-CZ" dirty="0"/>
          </a:p>
          <a:p>
            <a:pPr marL="0" indent="0">
              <a:buNone/>
            </a:pPr>
            <a:endParaRPr lang="cs-CZ" b="1" dirty="0" smtClean="0"/>
          </a:p>
          <a:p>
            <a:endParaRPr lang="cs-CZ" dirty="0"/>
          </a:p>
        </p:txBody>
      </p:sp>
    </p:spTree>
    <p:extLst>
      <p:ext uri="{BB962C8B-B14F-4D97-AF65-F5344CB8AC3E}">
        <p14:creationId xmlns:p14="http://schemas.microsoft.com/office/powerpoint/2010/main" val="442067174"/>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457200" y="273050"/>
            <a:ext cx="5122912" cy="779686"/>
          </a:xfrm>
          <a:solidFill>
            <a:schemeClr val="accent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r>
              <a:rPr lang="cs-CZ" sz="4400" dirty="0" smtClean="0"/>
              <a:t>PRACOVNÍ SMLOUVA</a:t>
            </a:r>
            <a:endParaRPr lang="cs-CZ" sz="4400" dirty="0"/>
          </a:p>
        </p:txBody>
      </p:sp>
      <p:sp>
        <p:nvSpPr>
          <p:cNvPr id="8" name="Zástupný symbol pro obsah 7"/>
          <p:cNvSpPr>
            <a:spLocks noGrp="1"/>
          </p:cNvSpPr>
          <p:nvPr>
            <p:ph idx="1"/>
          </p:nvPr>
        </p:nvSpPr>
        <p:spPr>
          <a:xfrm>
            <a:off x="5348986" y="1124744"/>
            <a:ext cx="3538736" cy="4896544"/>
          </a:xfrm>
          <a:solidFill>
            <a:schemeClr val="bg2">
              <a:lumMod val="90000"/>
            </a:schemeClr>
          </a:solidFill>
        </p:spPr>
        <p:txBody>
          <a:bodyPr>
            <a:normAutofit/>
          </a:bodyPr>
          <a:lstStyle/>
          <a:p>
            <a:pPr marL="0" indent="0">
              <a:buNone/>
            </a:pPr>
            <a:r>
              <a:rPr lang="cs-CZ" sz="2000" dirty="0" smtClean="0"/>
              <a:t>DÁLE  OBSAHUJE:</a:t>
            </a:r>
            <a:endParaRPr lang="cs-CZ" sz="2000" dirty="0"/>
          </a:p>
          <a:p>
            <a:r>
              <a:rPr lang="cs-CZ" sz="2000" dirty="0"/>
              <a:t>náležitosti písemných právních úkonů, tedy jednoznačnou identifikaci účastníků, podpisy smluvních stran </a:t>
            </a:r>
            <a:r>
              <a:rPr lang="cs-CZ" sz="2000" dirty="0" smtClean="0"/>
              <a:t>…</a:t>
            </a:r>
          </a:p>
          <a:p>
            <a:r>
              <a:rPr lang="cs-CZ" sz="2000" dirty="0" smtClean="0"/>
              <a:t>Informaci o nároku na délku dovolené na zotavenou, o týdenní pracovní době</a:t>
            </a:r>
          </a:p>
          <a:p>
            <a:r>
              <a:rPr lang="cs-CZ" sz="2000" dirty="0" smtClean="0"/>
              <a:t>Údaj o mzdě, o zkušební době, o výpovědních lhůtách</a:t>
            </a:r>
          </a:p>
          <a:p>
            <a:r>
              <a:rPr lang="cs-CZ" sz="2000" dirty="0" smtClean="0"/>
              <a:t>Atd.</a:t>
            </a:r>
          </a:p>
          <a:p>
            <a:pPr marL="0" indent="0">
              <a:buNone/>
            </a:pPr>
            <a:endParaRPr lang="cs-CZ" sz="2000" dirty="0" smtClean="0"/>
          </a:p>
          <a:p>
            <a:pPr marL="0" indent="0">
              <a:buNone/>
            </a:pPr>
            <a:endParaRPr lang="cs-CZ" sz="2000" dirty="0"/>
          </a:p>
        </p:txBody>
      </p:sp>
      <p:graphicFrame>
        <p:nvGraphicFramePr>
          <p:cNvPr id="10" name="Diagram 9"/>
          <p:cNvGraphicFramePr/>
          <p:nvPr>
            <p:extLst>
              <p:ext uri="{D42A27DB-BD31-4B8C-83A1-F6EECF244321}">
                <p14:modId xmlns:p14="http://schemas.microsoft.com/office/powerpoint/2010/main" val="2733847073"/>
              </p:ext>
            </p:extLst>
          </p:nvPr>
        </p:nvGraphicFramePr>
        <p:xfrm>
          <a:off x="539552" y="1196752"/>
          <a:ext cx="4608512" cy="540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ál 4"/>
          <p:cNvSpPr/>
          <p:nvPr/>
        </p:nvSpPr>
        <p:spPr>
          <a:xfrm>
            <a:off x="3419872" y="5913994"/>
            <a:ext cx="1944216" cy="720080"/>
          </a:xfrm>
          <a:prstGeom prst="ellipse">
            <a:avLst/>
          </a:prstGeom>
          <a:solidFill>
            <a:srgbClr val="FFFF00"/>
          </a:solidFill>
          <a:ln>
            <a:noFill/>
          </a:ln>
          <a:scene3d>
            <a:camera prst="perspectiveHeroicExtremeLeftFacing"/>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2800" dirty="0">
                <a:solidFill>
                  <a:schemeClr val="tx1"/>
                </a:solidFill>
              </a:rPr>
              <a:t>ZAPIŠ SI</a:t>
            </a:r>
          </a:p>
        </p:txBody>
      </p:sp>
    </p:spTree>
    <p:extLst>
      <p:ext uri="{BB962C8B-B14F-4D97-AF65-F5344CB8AC3E}">
        <p14:creationId xmlns:p14="http://schemas.microsoft.com/office/powerpoint/2010/main" val="3383028069"/>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100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1000" fill="hold"/>
                                        <p:tgtEl>
                                          <p:spTgt spid="10"/>
                                        </p:tgtEl>
                                        <p:attrNameLst>
                                          <p:attrName>ppt_x</p:attrName>
                                        </p:attrNameLst>
                                      </p:cBhvr>
                                      <p:tavLst>
                                        <p:tav tm="0">
                                          <p:val>
                                            <p:strVal val="1+#ppt_w/2"/>
                                          </p:val>
                                        </p:tav>
                                        <p:tav tm="100000">
                                          <p:val>
                                            <p:strVal val="#ppt_x"/>
                                          </p:val>
                                        </p:tav>
                                      </p:tavLst>
                                    </p:anim>
                                    <p:anim calcmode="lin" valueType="num">
                                      <p:cBhvr additive="base">
                                        <p:cTn id="8" dur="10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bg/>
                                          </p:spTgt>
                                        </p:tgtEl>
                                        <p:attrNameLst>
                                          <p:attrName>style.visibility</p:attrName>
                                        </p:attrNameLst>
                                      </p:cBhvr>
                                      <p:to>
                                        <p:strVal val="visible"/>
                                      </p:to>
                                    </p:set>
                                    <p:anim calcmode="lin" valueType="num">
                                      <p:cBhvr additive="base">
                                        <p:cTn id="13" dur="3000" fill="hold"/>
                                        <p:tgtEl>
                                          <p:spTgt spid="8">
                                            <p:bg/>
                                          </p:spTgt>
                                        </p:tgtEl>
                                        <p:attrNameLst>
                                          <p:attrName>ppt_x</p:attrName>
                                        </p:attrNameLst>
                                      </p:cBhvr>
                                      <p:tavLst>
                                        <p:tav tm="0">
                                          <p:val>
                                            <p:strVal val="#ppt_x"/>
                                          </p:val>
                                        </p:tav>
                                        <p:tav tm="100000">
                                          <p:val>
                                            <p:strVal val="#ppt_x"/>
                                          </p:val>
                                        </p:tav>
                                      </p:tavLst>
                                    </p:anim>
                                    <p:anim calcmode="lin" valueType="num">
                                      <p:cBhvr additive="base">
                                        <p:cTn id="14" dur="30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1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1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 calcmode="lin" valueType="num">
                                      <p:cBhvr additive="base">
                                        <p:cTn id="25" dur="1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6" dur="1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2" end="2"/>
                                            </p:txEl>
                                          </p:spTgt>
                                        </p:tgtEl>
                                        <p:attrNameLst>
                                          <p:attrName>style.visibility</p:attrName>
                                        </p:attrNameLst>
                                      </p:cBhvr>
                                      <p:to>
                                        <p:strVal val="visible"/>
                                      </p:to>
                                    </p:set>
                                    <p:anim calcmode="lin" valueType="num">
                                      <p:cBhvr additive="base">
                                        <p:cTn id="31" dur="1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32" dur="1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xEl>
                                              <p:pRg st="3" end="3"/>
                                            </p:txEl>
                                          </p:spTgt>
                                        </p:tgtEl>
                                        <p:attrNameLst>
                                          <p:attrName>style.visibility</p:attrName>
                                        </p:attrNameLst>
                                      </p:cBhvr>
                                      <p:to>
                                        <p:strVal val="visible"/>
                                      </p:to>
                                    </p:set>
                                    <p:anim calcmode="lin" valueType="num">
                                      <p:cBhvr additive="base">
                                        <p:cTn id="37" dur="1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38" dur="1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xEl>
                                              <p:pRg st="4" end="4"/>
                                            </p:txEl>
                                          </p:spTgt>
                                        </p:tgtEl>
                                        <p:attrNameLst>
                                          <p:attrName>style.visibility</p:attrName>
                                        </p:attrNameLst>
                                      </p:cBhvr>
                                      <p:to>
                                        <p:strVal val="visible"/>
                                      </p:to>
                                    </p:set>
                                    <p:anim calcmode="lin" valueType="num">
                                      <p:cBhvr additive="base">
                                        <p:cTn id="4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nimBg="1"/>
      <p:bldGraphic spid="10"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2074"/>
          </a:xfrm>
          <a:solidFill>
            <a:schemeClr val="accent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r>
              <a:rPr lang="cs-CZ" sz="3600" dirty="0" smtClean="0"/>
              <a:t>PŘÍLOHA - PRACOVNÍ SMLOUVA (VZOR)</a:t>
            </a:r>
            <a:endParaRPr lang="cs-CZ" sz="3600" dirty="0"/>
          </a:p>
        </p:txBody>
      </p:sp>
      <p:sp>
        <p:nvSpPr>
          <p:cNvPr id="3" name="Zástupný symbol pro obsah 2"/>
          <p:cNvSpPr>
            <a:spLocks noGrp="1"/>
          </p:cNvSpPr>
          <p:nvPr>
            <p:ph idx="1"/>
          </p:nvPr>
        </p:nvSpPr>
        <p:spPr>
          <a:xfrm>
            <a:off x="457200" y="908720"/>
            <a:ext cx="8229600" cy="5616624"/>
          </a:xfrm>
          <a:solidFill>
            <a:schemeClr val="accent3">
              <a:lumMod val="40000"/>
              <a:lumOff val="60000"/>
            </a:schemeClr>
          </a:solidFill>
          <a:ln>
            <a:solidFill>
              <a:schemeClr val="tx1"/>
            </a:solidFill>
          </a:ln>
        </p:spPr>
        <p:txBody>
          <a:bodyPr numCol="1">
            <a:noAutofit/>
          </a:bodyPr>
          <a:lstStyle/>
          <a:p>
            <a:pPr marL="0" indent="0" algn="ctr">
              <a:buNone/>
            </a:pPr>
            <a:r>
              <a:rPr lang="cs-CZ" sz="1800" b="1" dirty="0" smtClean="0"/>
              <a:t>Pracovní smlouva</a:t>
            </a:r>
            <a:endParaRPr lang="cs-CZ" sz="1800" dirty="0" smtClean="0"/>
          </a:p>
          <a:p>
            <a:pPr marL="0" indent="0">
              <a:buNone/>
            </a:pPr>
            <a:r>
              <a:rPr lang="cs-CZ" sz="1800" b="1" dirty="0" smtClean="0">
                <a:solidFill>
                  <a:srgbClr val="FF0000"/>
                </a:solidFill>
              </a:rPr>
              <a:t>Zaměstnavatel</a:t>
            </a:r>
            <a:r>
              <a:rPr lang="cs-CZ" sz="1800" dirty="0">
                <a:solidFill>
                  <a:srgbClr val="FF0000"/>
                </a:solidFill>
              </a:rPr>
              <a:t>:</a:t>
            </a:r>
            <a:r>
              <a:rPr lang="cs-CZ" sz="1800" dirty="0"/>
              <a:t> …………(název a sídlo zaměstnavatele, je-li právnickou osobou, nebo jméno a adresu zaměstnavatele, je-li fyzickou osobou, </a:t>
            </a:r>
            <a:r>
              <a:rPr lang="cs-CZ" sz="1800" dirty="0" smtClean="0"/>
              <a:t>IČO) 	a</a:t>
            </a:r>
            <a:r>
              <a:rPr lang="cs-CZ" sz="1800" dirty="0"/>
              <a:t/>
            </a:r>
            <a:br>
              <a:rPr lang="cs-CZ" sz="1800" dirty="0"/>
            </a:br>
            <a:r>
              <a:rPr lang="cs-CZ" sz="1800" b="1" dirty="0">
                <a:solidFill>
                  <a:srgbClr val="FF0000"/>
                </a:solidFill>
              </a:rPr>
              <a:t>Zaměstnanec</a:t>
            </a:r>
            <a:r>
              <a:rPr lang="cs-CZ" sz="1800" dirty="0">
                <a:solidFill>
                  <a:srgbClr val="FF0000"/>
                </a:solidFill>
              </a:rPr>
              <a:t>: </a:t>
            </a:r>
            <a:r>
              <a:rPr lang="cs-CZ" sz="1800" dirty="0"/>
              <a:t>……………(jméno a příjmení zaměstnance, narozen, rodné číslo, bytem)</a:t>
            </a:r>
          </a:p>
          <a:p>
            <a:pPr marL="0" indent="0">
              <a:buNone/>
            </a:pPr>
            <a:r>
              <a:rPr lang="cs-CZ" sz="1800" dirty="0"/>
              <a:t>uzavírají </a:t>
            </a:r>
            <a:r>
              <a:rPr lang="cs-CZ" sz="1800" dirty="0" smtClean="0"/>
              <a:t>tuto pracovní </a:t>
            </a:r>
            <a:r>
              <a:rPr lang="cs-CZ" sz="1800" dirty="0"/>
              <a:t>smlouvu:</a:t>
            </a:r>
          </a:p>
          <a:p>
            <a:pPr marL="0" indent="0">
              <a:buNone/>
            </a:pPr>
            <a:r>
              <a:rPr lang="cs-CZ" sz="1800" dirty="0" smtClean="0"/>
              <a:t>1. </a:t>
            </a:r>
            <a:r>
              <a:rPr lang="cs-CZ" sz="1800" b="1" dirty="0" smtClean="0">
                <a:solidFill>
                  <a:srgbClr val="FF0000"/>
                </a:solidFill>
              </a:rPr>
              <a:t>Pracovní </a:t>
            </a:r>
            <a:r>
              <a:rPr lang="cs-CZ" sz="1800" b="1" dirty="0">
                <a:solidFill>
                  <a:srgbClr val="FF0000"/>
                </a:solidFill>
              </a:rPr>
              <a:t>poměr vzniká dne </a:t>
            </a:r>
            <a:r>
              <a:rPr lang="cs-CZ" sz="1800" dirty="0"/>
              <a:t>…….(Sjednání dne nástupu do práce je významné z toho důvodu, že </a:t>
            </a:r>
            <a:r>
              <a:rPr lang="cs-CZ" sz="1800" b="1" dirty="0"/>
              <a:t>tímto dnem vzniká pracovní poměr</a:t>
            </a:r>
            <a:r>
              <a:rPr lang="cs-CZ" sz="1800" dirty="0"/>
              <a:t>. Jako den nástupu do práce může být sjednáno přesné datum nebo může být určen i jinak, např. splněním podmínky úspěšného ukončení studia. Jako den nástupu do práce může být sjednán i den pracovního klidu.)</a:t>
            </a:r>
            <a:br>
              <a:rPr lang="cs-CZ" sz="1800" dirty="0"/>
            </a:br>
            <a:endParaRPr lang="cs-CZ" sz="1800" dirty="0" smtClean="0"/>
          </a:p>
          <a:p>
            <a:pPr marL="0" indent="0">
              <a:buNone/>
            </a:pPr>
            <a:r>
              <a:rPr lang="cs-CZ" sz="1800" dirty="0" smtClean="0"/>
              <a:t>2</a:t>
            </a:r>
            <a:r>
              <a:rPr lang="cs-CZ" sz="1800" dirty="0"/>
              <a:t>. </a:t>
            </a:r>
            <a:r>
              <a:rPr lang="cs-CZ" sz="1800" b="1" dirty="0">
                <a:solidFill>
                  <a:srgbClr val="FF0000"/>
                </a:solidFill>
              </a:rPr>
              <a:t>Druh práce </a:t>
            </a:r>
            <a:r>
              <a:rPr lang="cs-CZ" sz="1800" dirty="0"/>
              <a:t>……..(Druh práce, který je vymezen v pracovní smlouvě, vymezuje </a:t>
            </a:r>
            <a:r>
              <a:rPr lang="cs-CZ" sz="1800" b="1" dirty="0"/>
              <a:t>okruh pracovních úkolů</a:t>
            </a:r>
            <a:r>
              <a:rPr lang="cs-CZ" sz="1800" dirty="0"/>
              <a:t>, ke kterým se zaměstnanec zavazuje a může být dohodnut úzce či šířeji. Širší či užší vymezení druhu práce má vliv na dispoziční pravomoci zaměstnavatele při určování úkolů. Zákonem není blíže stanoveno, jak by měl být druh práce vymezen. Pokud by však druh práce byl vymezen tak široce, že by zaměstnavateli umožňoval přidělovat jakoukoli práce, šlo by o neplatně uzavřenou pracovní smlouvu.)</a:t>
            </a:r>
            <a:br>
              <a:rPr lang="cs-CZ" sz="1800" dirty="0"/>
            </a:br>
            <a:endParaRPr lang="cs-CZ" sz="1800" dirty="0" smtClean="0"/>
          </a:p>
          <a:p>
            <a:pPr marL="0" indent="0">
              <a:buNone/>
            </a:pPr>
            <a:r>
              <a:rPr lang="cs-CZ" sz="1800" dirty="0" smtClean="0"/>
              <a:t>3</a:t>
            </a:r>
            <a:r>
              <a:rPr lang="cs-CZ" sz="1800" dirty="0"/>
              <a:t>. </a:t>
            </a:r>
            <a:r>
              <a:rPr lang="cs-CZ" sz="1800" b="1" dirty="0">
                <a:solidFill>
                  <a:srgbClr val="FF0000"/>
                </a:solidFill>
              </a:rPr>
              <a:t>Místo výkonu práce </a:t>
            </a:r>
            <a:r>
              <a:rPr lang="cs-CZ" sz="1800" dirty="0"/>
              <a:t>…….(obec a organizační jednotku nebo jinak určené místo)</a:t>
            </a:r>
            <a:br>
              <a:rPr lang="cs-CZ" sz="1800" dirty="0"/>
            </a:br>
            <a:endParaRPr lang="cs-CZ" sz="1800" dirty="0" smtClean="0"/>
          </a:p>
          <a:p>
            <a:pPr marL="0" indent="0">
              <a:buNone/>
            </a:pPr>
            <a:r>
              <a:rPr lang="cs-CZ" sz="1400" dirty="0"/>
              <a:t/>
            </a:r>
            <a:br>
              <a:rPr lang="cs-CZ" sz="1400" dirty="0"/>
            </a:br>
            <a:endParaRPr lang="cs-CZ" sz="1400" dirty="0"/>
          </a:p>
        </p:txBody>
      </p:sp>
    </p:spTree>
    <p:extLst>
      <p:ext uri="{BB962C8B-B14F-4D97-AF65-F5344CB8AC3E}">
        <p14:creationId xmlns:p14="http://schemas.microsoft.com/office/powerpoint/2010/main" val="3197840085"/>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6192688"/>
          </a:xfrm>
          <a:solidFill>
            <a:schemeClr val="accent3">
              <a:lumMod val="40000"/>
              <a:lumOff val="60000"/>
            </a:schemeClr>
          </a:solidFill>
          <a:ln>
            <a:solidFill>
              <a:schemeClr val="tx1"/>
            </a:solidFill>
          </a:ln>
        </p:spPr>
        <p:txBody>
          <a:bodyPr>
            <a:normAutofit fontScale="47500" lnSpcReduction="20000"/>
          </a:bodyPr>
          <a:lstStyle/>
          <a:p>
            <a:pPr marL="0" indent="0">
              <a:buNone/>
            </a:pPr>
            <a:r>
              <a:rPr lang="cs-CZ" sz="3800" dirty="0" smtClean="0"/>
              <a:t>4. Pracovní poměr se sjednává </a:t>
            </a:r>
            <a:r>
              <a:rPr lang="cs-CZ" sz="3800" b="1" dirty="0" smtClean="0">
                <a:solidFill>
                  <a:srgbClr val="0070C0"/>
                </a:solidFill>
              </a:rPr>
              <a:t>na dobu  </a:t>
            </a:r>
            <a:r>
              <a:rPr lang="cs-CZ" sz="3800" dirty="0" smtClean="0"/>
              <a:t>1. neurčitou</a:t>
            </a:r>
            <a:br>
              <a:rPr lang="cs-CZ" sz="3800" dirty="0" smtClean="0"/>
            </a:br>
            <a:r>
              <a:rPr lang="cs-CZ" sz="3800" dirty="0" smtClean="0"/>
              <a:t>			    2. určitou do …..(uvede se konkrétní doba trvání pracovního poměru)</a:t>
            </a:r>
            <a:br>
              <a:rPr lang="cs-CZ" sz="3800" dirty="0" smtClean="0"/>
            </a:br>
            <a:endParaRPr lang="cs-CZ" sz="3800" dirty="0" smtClean="0"/>
          </a:p>
          <a:p>
            <a:pPr marL="0" indent="0">
              <a:buNone/>
            </a:pPr>
            <a:r>
              <a:rPr lang="cs-CZ" sz="3800" dirty="0" smtClean="0"/>
              <a:t>5. Sjednává se </a:t>
            </a:r>
            <a:r>
              <a:rPr lang="cs-CZ" sz="3800" b="1" dirty="0" smtClean="0">
                <a:solidFill>
                  <a:srgbClr val="0070C0"/>
                </a:solidFill>
              </a:rPr>
              <a:t>zkušební doba</a:t>
            </a:r>
            <a:r>
              <a:rPr lang="cs-CZ" sz="3800" dirty="0" smtClean="0"/>
              <a:t>, která činí ………(Zkušební doba činí, pokud nebyla dohodnuta kratší, </a:t>
            </a:r>
            <a:r>
              <a:rPr lang="cs-CZ" sz="3800" b="1" dirty="0" smtClean="0"/>
              <a:t>tři měsíce</a:t>
            </a:r>
            <a:r>
              <a:rPr lang="cs-CZ" sz="3800" dirty="0" smtClean="0"/>
              <a:t>. Sjednaná zkušební doba nemůže být dodatečně prodlužována. Zkušební doba musí být sjednána písemně, jinak je neplatná.)</a:t>
            </a:r>
          </a:p>
          <a:p>
            <a:pPr marL="0" indent="0">
              <a:buNone/>
            </a:pPr>
            <a:endParaRPr lang="cs-CZ" sz="3800" dirty="0" smtClean="0"/>
          </a:p>
          <a:p>
            <a:pPr marL="0" indent="0">
              <a:buNone/>
            </a:pPr>
            <a:r>
              <a:rPr lang="cs-CZ" sz="3800" dirty="0" smtClean="0"/>
              <a:t>6</a:t>
            </a:r>
            <a:r>
              <a:rPr lang="cs-CZ" sz="3800" dirty="0"/>
              <a:t>. Další ujednání:</a:t>
            </a:r>
            <a:br>
              <a:rPr lang="cs-CZ" sz="3800" dirty="0"/>
            </a:br>
            <a:r>
              <a:rPr lang="cs-CZ" sz="3800" dirty="0"/>
              <a:t>1. informace o nároku na </a:t>
            </a:r>
            <a:r>
              <a:rPr lang="cs-CZ" sz="3800" b="1" dirty="0">
                <a:solidFill>
                  <a:srgbClr val="0070C0"/>
                </a:solidFill>
              </a:rPr>
              <a:t>délku dovolené </a:t>
            </a:r>
            <a:r>
              <a:rPr lang="cs-CZ" sz="3800" dirty="0"/>
              <a:t>na zotavenou, popř. uvedení způsobu určování nároku na dovolenou,</a:t>
            </a:r>
            <a:br>
              <a:rPr lang="cs-CZ" sz="3800" dirty="0"/>
            </a:br>
            <a:r>
              <a:rPr lang="cs-CZ" sz="3800" dirty="0"/>
              <a:t>2. údaj o </a:t>
            </a:r>
            <a:r>
              <a:rPr lang="cs-CZ" sz="3800" b="1" dirty="0">
                <a:solidFill>
                  <a:srgbClr val="0070C0"/>
                </a:solidFill>
              </a:rPr>
              <a:t>výpovědních dobách </a:t>
            </a:r>
            <a:r>
              <a:rPr lang="cs-CZ" sz="3800" dirty="0"/>
              <a:t>(výpovědní doby se řídí zákonem č. 65/1965 Sb., zákoník práce, v platném znění),</a:t>
            </a:r>
            <a:br>
              <a:rPr lang="cs-CZ" sz="3800" dirty="0"/>
            </a:br>
            <a:r>
              <a:rPr lang="cs-CZ" sz="3800" dirty="0"/>
              <a:t>3. údaj o </a:t>
            </a:r>
            <a:r>
              <a:rPr lang="cs-CZ" sz="3800" b="1" dirty="0">
                <a:solidFill>
                  <a:srgbClr val="0070C0"/>
                </a:solidFill>
              </a:rPr>
              <a:t>mzdě a způsobu odměňování</a:t>
            </a:r>
            <a:r>
              <a:rPr lang="cs-CZ" sz="3800" dirty="0"/>
              <a:t>, splatnosti mzdy, termínu výplaty mzdy, místu a způsobu vyplácení mzdy</a:t>
            </a:r>
            <a:br>
              <a:rPr lang="cs-CZ" sz="3800" dirty="0"/>
            </a:br>
            <a:r>
              <a:rPr lang="cs-CZ" sz="3800" dirty="0"/>
              <a:t>4. stanovení </a:t>
            </a:r>
            <a:r>
              <a:rPr lang="cs-CZ" sz="3800" b="1" dirty="0">
                <a:solidFill>
                  <a:srgbClr val="0070C0"/>
                </a:solidFill>
              </a:rPr>
              <a:t>týdenní pracovní doby </a:t>
            </a:r>
            <a:r>
              <a:rPr lang="cs-CZ" sz="3800" dirty="0"/>
              <a:t>a rozvržení pracovní doby</a:t>
            </a:r>
          </a:p>
          <a:p>
            <a:pPr marL="0" indent="0">
              <a:buNone/>
            </a:pPr>
            <a:endParaRPr lang="cs-CZ" sz="3800" dirty="0"/>
          </a:p>
          <a:p>
            <a:pPr marL="0" indent="0">
              <a:buNone/>
            </a:pPr>
            <a:r>
              <a:rPr lang="cs-CZ" sz="3800" dirty="0"/>
              <a:t>7. Před uzavřením pracovní smlouvy zaměstnavatel seznámil zaměstnance s </a:t>
            </a:r>
            <a:r>
              <a:rPr lang="cs-CZ" sz="3800" b="1" dirty="0">
                <a:solidFill>
                  <a:srgbClr val="0070C0"/>
                </a:solidFill>
              </a:rPr>
              <a:t>právy a povinnostmi</a:t>
            </a:r>
            <a:r>
              <a:rPr lang="cs-CZ" sz="3800" dirty="0"/>
              <a:t>, které pro něho z pracovní smlouvy vyplývají, </a:t>
            </a:r>
            <a:r>
              <a:rPr lang="cs-CZ" sz="3800" b="1" dirty="0">
                <a:solidFill>
                  <a:srgbClr val="0070C0"/>
                </a:solidFill>
              </a:rPr>
              <a:t>pracovními a mzdovými podmínkami</a:t>
            </a:r>
            <a:r>
              <a:rPr lang="cs-CZ" sz="3800" dirty="0"/>
              <a:t>, za nichž má práci konat. Při nástupu do práce byl zaměstnanec řádně seznámen s </a:t>
            </a:r>
            <a:r>
              <a:rPr lang="cs-CZ" sz="3800" b="1" dirty="0">
                <a:solidFill>
                  <a:srgbClr val="0070C0"/>
                </a:solidFill>
              </a:rPr>
              <a:t>pracovním řádem </a:t>
            </a:r>
            <a:r>
              <a:rPr lang="cs-CZ" sz="3800" dirty="0"/>
              <a:t>platným u zaměstnavatele a s </a:t>
            </a:r>
            <a:r>
              <a:rPr lang="cs-CZ" sz="3800" b="1" dirty="0">
                <a:solidFill>
                  <a:srgbClr val="0070C0"/>
                </a:solidFill>
              </a:rPr>
              <a:t>právními a ostatními předpisy k zajištění bezpečnosti a ochrany zdraví při práci</a:t>
            </a:r>
            <a:r>
              <a:rPr lang="cs-CZ" sz="3800" dirty="0"/>
              <a:t>, jež musí při své práci dodržovat. Zaměstnanec byl také řádně seznámen s kolektivní smlouvou a s vnitřními předpisy</a:t>
            </a:r>
            <a:r>
              <a:rPr lang="cs-CZ" sz="3800" dirty="0" smtClean="0"/>
              <a:t>.</a:t>
            </a:r>
            <a:r>
              <a:rPr lang="cs-CZ" sz="3800" dirty="0"/>
              <a:t/>
            </a:r>
            <a:br>
              <a:rPr lang="cs-CZ" sz="3800" dirty="0"/>
            </a:br>
            <a:endParaRPr lang="cs-CZ" sz="3800" dirty="0" smtClean="0"/>
          </a:p>
          <a:p>
            <a:pPr marL="0" indent="0">
              <a:buNone/>
            </a:pPr>
            <a:endParaRPr lang="cs-CZ" dirty="0"/>
          </a:p>
        </p:txBody>
      </p:sp>
    </p:spTree>
    <p:extLst>
      <p:ext uri="{BB962C8B-B14F-4D97-AF65-F5344CB8AC3E}">
        <p14:creationId xmlns:p14="http://schemas.microsoft.com/office/powerpoint/2010/main" val="2244829171"/>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904656"/>
          </a:xfrm>
          <a:solidFill>
            <a:schemeClr val="accent3">
              <a:lumMod val="40000"/>
              <a:lumOff val="60000"/>
            </a:schemeClr>
          </a:solidFill>
          <a:ln>
            <a:solidFill>
              <a:schemeClr val="tx1"/>
            </a:solidFill>
          </a:ln>
        </p:spPr>
        <p:txBody>
          <a:bodyPr>
            <a:normAutofit fontScale="47500" lnSpcReduction="20000"/>
          </a:bodyPr>
          <a:lstStyle/>
          <a:p>
            <a:pPr marL="0" indent="0">
              <a:buNone/>
            </a:pPr>
            <a:r>
              <a:rPr lang="cs-CZ" sz="3800" dirty="0" smtClean="0"/>
              <a:t>8. Ode dne, kdy vznikne pracovní poměr, je zaměstnavatel povinen přidělovat zaměstnanci práci podle pracovní smlouvy, platit mu za vykonanou práci mzdu, vytvářet podmínky pro úspěšné plnění jeho pracovních úkolů a dodržovat ostatní pracovní podmínky stanovené právními předpisy nebo kolektivní či pracovní smlouvou.</a:t>
            </a:r>
            <a:br>
              <a:rPr lang="cs-CZ" sz="3800" dirty="0" smtClean="0"/>
            </a:br>
            <a:endParaRPr lang="cs-CZ" sz="3800" dirty="0" smtClean="0"/>
          </a:p>
          <a:p>
            <a:pPr marL="0" indent="0">
              <a:buNone/>
            </a:pPr>
            <a:r>
              <a:rPr lang="cs-CZ" sz="3800" dirty="0" smtClean="0"/>
              <a:t>9. Ode dne, kdy vznikne pracovní poměr je zaměstnanec povinen podle pokynů zaměstnavatele konat osobně práce podle pracovní smlouvy ve stanovené pracovní době a dodržovat pracovní kázeň.</a:t>
            </a:r>
            <a:br>
              <a:rPr lang="cs-CZ" sz="3800" dirty="0" smtClean="0"/>
            </a:br>
            <a:endParaRPr lang="cs-CZ" sz="3800" dirty="0" smtClean="0"/>
          </a:p>
          <a:p>
            <a:pPr marL="0" indent="0">
              <a:buNone/>
            </a:pPr>
            <a:r>
              <a:rPr lang="cs-CZ" sz="3800" dirty="0" smtClean="0"/>
              <a:t>10. Sjednaný obsah této pracovní smlouvy lze měnit, dohodne-li se zaměstnavatel a zaměstnanec na jeho změně. Změna musí být provedena písemně. Konat práce jiného druhu nebo v jiném místě, než byly sjednány v pracovní smlouvě, je zaměstnanec povinen jen výjimečně v případech uvedených v </a:t>
            </a:r>
            <a:r>
              <a:rPr lang="cs-CZ" sz="3800" dirty="0" err="1" smtClean="0"/>
              <a:t>ust</a:t>
            </a:r>
            <a:r>
              <a:rPr lang="cs-CZ" sz="3800" dirty="0" smtClean="0"/>
              <a:t>. § 37 a § 38 zákoníku práce.</a:t>
            </a:r>
            <a:br>
              <a:rPr lang="cs-CZ" sz="3800" dirty="0" smtClean="0"/>
            </a:br>
            <a:endParaRPr lang="cs-CZ" sz="3800" dirty="0" smtClean="0"/>
          </a:p>
          <a:p>
            <a:pPr marL="0" indent="0">
              <a:buNone/>
            </a:pPr>
            <a:r>
              <a:rPr lang="cs-CZ" sz="3800" dirty="0" smtClean="0"/>
              <a:t>11. Ostatní práva a povinnosti smluvních stran vyplývající z této pracovní smlouvy se řídí ustanoveními zákoníku práce a dalšími předpisy upravujícími pracovněprávní vztahy.</a:t>
            </a:r>
          </a:p>
          <a:p>
            <a:pPr marL="0" indent="0">
              <a:buNone/>
            </a:pPr>
            <a:r>
              <a:rPr lang="cs-CZ" sz="3800" dirty="0" smtClean="0"/>
              <a:t>Tato smlouva je sepsána ve dvou vyhotoveních, z nichž jedno převzal zaměstnavatel a druhé zaměstnanec.</a:t>
            </a:r>
          </a:p>
          <a:p>
            <a:pPr marL="0" indent="0">
              <a:buNone/>
            </a:pPr>
            <a:r>
              <a:rPr lang="cs-CZ" sz="3800" dirty="0" smtClean="0"/>
              <a:t>V……………………………….dne ……………………</a:t>
            </a:r>
          </a:p>
          <a:p>
            <a:pPr marL="0" indent="0">
              <a:buNone/>
            </a:pPr>
            <a:r>
              <a:rPr lang="cs-CZ" sz="3800" dirty="0" smtClean="0"/>
              <a:t>…………………………………….</a:t>
            </a:r>
          </a:p>
          <a:p>
            <a:pPr marL="0" indent="0">
              <a:buNone/>
            </a:pPr>
            <a:r>
              <a:rPr lang="cs-CZ" sz="3800" b="1" dirty="0" smtClean="0">
                <a:solidFill>
                  <a:srgbClr val="FF0000"/>
                </a:solidFill>
              </a:rPr>
              <a:t>podpis zaměstnance</a:t>
            </a:r>
            <a:r>
              <a:rPr lang="cs-CZ" sz="3800" b="1" dirty="0" smtClean="0"/>
              <a:t/>
            </a:r>
            <a:br>
              <a:rPr lang="cs-CZ" sz="3800" b="1" dirty="0" smtClean="0"/>
            </a:br>
            <a:r>
              <a:rPr lang="cs-CZ" sz="3800" dirty="0" smtClean="0"/>
              <a:t>…………………………………….</a:t>
            </a:r>
          </a:p>
          <a:p>
            <a:pPr marL="0" indent="0">
              <a:buNone/>
            </a:pPr>
            <a:r>
              <a:rPr lang="cs-CZ" sz="3800" b="1" dirty="0" smtClean="0">
                <a:solidFill>
                  <a:srgbClr val="FF0000"/>
                </a:solidFill>
              </a:rPr>
              <a:t>razítko zaměstnavatele a podpis zaměstnance oprávněného jednat jeho jménem</a:t>
            </a:r>
          </a:p>
          <a:p>
            <a:pPr marL="0" indent="0">
              <a:buNone/>
            </a:pPr>
            <a:endParaRPr lang="cs-CZ" dirty="0"/>
          </a:p>
        </p:txBody>
      </p:sp>
    </p:spTree>
    <p:extLst>
      <p:ext uri="{BB962C8B-B14F-4D97-AF65-F5344CB8AC3E}">
        <p14:creationId xmlns:p14="http://schemas.microsoft.com/office/powerpoint/2010/main" val="1928259188"/>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a:solidFill>
            <a:schemeClr val="accent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fontScale="90000"/>
          </a:bodyPr>
          <a:lstStyle/>
          <a:p>
            <a:pPr algn="l"/>
            <a:r>
              <a:rPr lang="cs-CZ" sz="2200" b="1" u="sng" dirty="0" smtClean="0"/>
              <a:t>Pracovní list – PRACOVNÍ SMLOUVA</a:t>
            </a:r>
            <a:r>
              <a:rPr lang="cs-CZ" sz="2200" b="1" dirty="0" smtClean="0"/>
              <a:t>: </a:t>
            </a:r>
            <a:r>
              <a:rPr lang="cs-CZ" b="1" dirty="0">
                <a:solidFill>
                  <a:schemeClr val="accent3">
                    <a:lumMod val="50000"/>
                  </a:schemeClr>
                </a:solidFill>
              </a:rPr>
              <a:t/>
            </a:r>
            <a:br>
              <a:rPr lang="cs-CZ" b="1" dirty="0">
                <a:solidFill>
                  <a:schemeClr val="accent3">
                    <a:lumMod val="50000"/>
                  </a:schemeClr>
                </a:solidFill>
              </a:rPr>
            </a:br>
            <a:r>
              <a:rPr lang="cs-CZ" sz="2000" dirty="0" smtClean="0"/>
              <a:t>Ve dvojici sepište pracovní smlouvu podle vzoru </a:t>
            </a:r>
            <a:r>
              <a:rPr lang="cs-CZ" sz="2000" dirty="0"/>
              <a:t>– JEDEN JE ZAMĚSTNAVATEL, JEDEN JE </a:t>
            </a:r>
            <a:r>
              <a:rPr lang="cs-CZ" sz="2000" dirty="0" smtClean="0"/>
              <a:t>ZAMĚSTNANEC 				</a:t>
            </a:r>
            <a:r>
              <a:rPr lang="cs-CZ" sz="2000" b="1" dirty="0" smtClean="0"/>
              <a:t>IA tabule nebo tisk pro dvojice</a:t>
            </a:r>
            <a:endParaRPr lang="cs-CZ" b="1" dirty="0"/>
          </a:p>
        </p:txBody>
      </p:sp>
      <p:sp>
        <p:nvSpPr>
          <p:cNvPr id="4" name="Zástupný symbol pro obsah 3"/>
          <p:cNvSpPr>
            <a:spLocks noGrp="1"/>
          </p:cNvSpPr>
          <p:nvPr>
            <p:ph sz="half" idx="1"/>
          </p:nvPr>
        </p:nvSpPr>
        <p:spPr>
          <a:xfrm>
            <a:off x="457200" y="1484784"/>
            <a:ext cx="4038600" cy="4641379"/>
          </a:xfrm>
        </p:spPr>
        <p:txBody>
          <a:bodyPr>
            <a:normAutofit fontScale="25000" lnSpcReduction="20000"/>
          </a:bodyPr>
          <a:lstStyle/>
          <a:p>
            <a:pPr marL="0" indent="0">
              <a:buNone/>
            </a:pPr>
            <a:r>
              <a:rPr lang="cs-CZ" sz="6400" dirty="0" smtClean="0"/>
              <a:t>Zaměstnavatel: ………………………………………….</a:t>
            </a:r>
          </a:p>
          <a:p>
            <a:pPr marL="0" indent="0">
              <a:buNone/>
            </a:pPr>
            <a:r>
              <a:rPr lang="cs-CZ" sz="6400" dirty="0" smtClean="0"/>
              <a:t>Zaměstnanec: ……………………………………………</a:t>
            </a:r>
          </a:p>
          <a:p>
            <a:pPr marL="0" indent="0">
              <a:buNone/>
            </a:pPr>
            <a:r>
              <a:rPr lang="cs-CZ" sz="6400" dirty="0" smtClean="0"/>
              <a:t>uzavírají pracovní smlouvu:</a:t>
            </a:r>
          </a:p>
          <a:p>
            <a:pPr marL="514350" indent="-514350">
              <a:buAutoNum type="arabicPeriod"/>
            </a:pPr>
            <a:r>
              <a:rPr lang="cs-CZ" sz="6400" dirty="0" smtClean="0"/>
              <a:t>Pracovní </a:t>
            </a:r>
            <a:r>
              <a:rPr lang="cs-CZ" sz="6400" dirty="0"/>
              <a:t>poměr vzniká dne </a:t>
            </a:r>
            <a:r>
              <a:rPr lang="cs-CZ" sz="6400" dirty="0" smtClean="0"/>
              <a:t>………….</a:t>
            </a:r>
          </a:p>
          <a:p>
            <a:pPr marL="514350" indent="-514350">
              <a:buAutoNum type="arabicPeriod"/>
            </a:pPr>
            <a:r>
              <a:rPr lang="cs-CZ" sz="6400" dirty="0"/>
              <a:t>Druh práce </a:t>
            </a:r>
            <a:r>
              <a:rPr lang="cs-CZ" sz="6400" dirty="0" smtClean="0"/>
              <a:t>………………</a:t>
            </a:r>
          </a:p>
          <a:p>
            <a:pPr marL="514350" indent="-514350">
              <a:buAutoNum type="arabicPeriod"/>
            </a:pPr>
            <a:r>
              <a:rPr lang="cs-CZ" sz="6400" dirty="0"/>
              <a:t>Místo výkonu práce </a:t>
            </a:r>
            <a:r>
              <a:rPr lang="cs-CZ" sz="6400" dirty="0" smtClean="0"/>
              <a:t>………………………..</a:t>
            </a:r>
          </a:p>
          <a:p>
            <a:pPr marL="514350" indent="-514350">
              <a:buAutoNum type="arabicPeriod"/>
            </a:pPr>
            <a:r>
              <a:rPr lang="cs-CZ" sz="6400" dirty="0" smtClean="0"/>
              <a:t>Pracovní poměr se sjednává na dobu ………….</a:t>
            </a:r>
          </a:p>
          <a:p>
            <a:pPr marL="514350" indent="-514350">
              <a:buAutoNum type="arabicPeriod"/>
            </a:pPr>
            <a:r>
              <a:rPr lang="cs-CZ" sz="6400" dirty="0"/>
              <a:t>Sjednává se zkušební doba, která činí </a:t>
            </a:r>
            <a:r>
              <a:rPr lang="cs-CZ" sz="6400" dirty="0" smtClean="0"/>
              <a:t>………………</a:t>
            </a:r>
          </a:p>
          <a:p>
            <a:pPr marL="514350" indent="-514350">
              <a:buAutoNum type="arabicPeriod"/>
            </a:pPr>
            <a:r>
              <a:rPr lang="cs-CZ" sz="6400" dirty="0"/>
              <a:t>Další ujednání</a:t>
            </a:r>
            <a:r>
              <a:rPr lang="cs-CZ" sz="6400" dirty="0" smtClean="0"/>
              <a:t>:</a:t>
            </a:r>
          </a:p>
          <a:p>
            <a:r>
              <a:rPr lang="cs-CZ" sz="6400" dirty="0" smtClean="0"/>
              <a:t>informace </a:t>
            </a:r>
            <a:r>
              <a:rPr lang="cs-CZ" sz="6400" dirty="0"/>
              <a:t>o nároku na délku dovolené</a:t>
            </a:r>
            <a:r>
              <a:rPr lang="cs-CZ" sz="6400" dirty="0">
                <a:solidFill>
                  <a:srgbClr val="0070C0"/>
                </a:solidFill>
              </a:rPr>
              <a:t> </a:t>
            </a:r>
            <a:r>
              <a:rPr lang="cs-CZ" sz="6400" dirty="0"/>
              <a:t>na </a:t>
            </a:r>
            <a:r>
              <a:rPr lang="cs-CZ" sz="6400" dirty="0" smtClean="0"/>
              <a:t>zotavenou</a:t>
            </a:r>
          </a:p>
          <a:p>
            <a:r>
              <a:rPr lang="cs-CZ" sz="6400" dirty="0"/>
              <a:t>údaj o výpovědních </a:t>
            </a:r>
            <a:r>
              <a:rPr lang="cs-CZ" sz="6400" dirty="0" smtClean="0"/>
              <a:t>dobách</a:t>
            </a:r>
          </a:p>
          <a:p>
            <a:r>
              <a:rPr lang="cs-CZ" sz="6400" dirty="0"/>
              <a:t>údaj o mzdě a způsobu odměňování</a:t>
            </a:r>
            <a:endParaRPr lang="cs-CZ" sz="6400" dirty="0" smtClean="0"/>
          </a:p>
          <a:p>
            <a:r>
              <a:rPr lang="cs-CZ" sz="6400" dirty="0"/>
              <a:t>stanovení týdenní pracovní doby a rozvržení pracovní </a:t>
            </a:r>
            <a:r>
              <a:rPr lang="cs-CZ" sz="6400" dirty="0" smtClean="0"/>
              <a:t>doby</a:t>
            </a:r>
          </a:p>
          <a:p>
            <a:pPr marL="514800" indent="-514800">
              <a:buFont typeface="+mj-lt"/>
              <a:buAutoNum type="arabicPeriod" startAt="7"/>
            </a:pPr>
            <a:r>
              <a:rPr lang="cs-CZ" sz="6400" dirty="0"/>
              <a:t>Zaměstnanec byl řádně seznámen </a:t>
            </a:r>
            <a:r>
              <a:rPr lang="cs-CZ" sz="6400" dirty="0" smtClean="0"/>
              <a:t> ………………………………………..</a:t>
            </a:r>
            <a:endParaRPr lang="cs-CZ" sz="6400" dirty="0"/>
          </a:p>
          <a:p>
            <a:endParaRPr lang="cs-CZ" sz="6400" dirty="0"/>
          </a:p>
          <a:p>
            <a:endParaRPr lang="cs-CZ" sz="6400" dirty="0" smtClean="0"/>
          </a:p>
          <a:p>
            <a:pPr marL="0" indent="0">
              <a:buNone/>
            </a:pPr>
            <a:endParaRPr lang="cs-CZ" dirty="0" smtClean="0"/>
          </a:p>
          <a:p>
            <a:pPr marL="514350" indent="-514350">
              <a:buAutoNum type="arabicPeriod"/>
            </a:pPr>
            <a:endParaRPr lang="cs-CZ" dirty="0"/>
          </a:p>
        </p:txBody>
      </p:sp>
      <p:sp>
        <p:nvSpPr>
          <p:cNvPr id="5" name="Zástupný symbol pro obsah 4"/>
          <p:cNvSpPr>
            <a:spLocks noGrp="1"/>
          </p:cNvSpPr>
          <p:nvPr>
            <p:ph sz="half" idx="2"/>
          </p:nvPr>
        </p:nvSpPr>
        <p:spPr>
          <a:xfrm>
            <a:off x="4648200" y="1484784"/>
            <a:ext cx="4038600" cy="4608512"/>
          </a:xfrm>
        </p:spPr>
        <p:txBody>
          <a:bodyPr>
            <a:normAutofit fontScale="25000" lnSpcReduction="20000"/>
          </a:bodyPr>
          <a:lstStyle/>
          <a:p>
            <a:pPr marL="514800" indent="-514800">
              <a:buFont typeface="+mj-lt"/>
              <a:buAutoNum type="arabicPeriod" startAt="8"/>
            </a:pPr>
            <a:r>
              <a:rPr lang="cs-CZ" sz="6400" dirty="0" smtClean="0"/>
              <a:t>Ode </a:t>
            </a:r>
            <a:r>
              <a:rPr lang="cs-CZ" sz="6400" dirty="0"/>
              <a:t>dne, kdy vznikne pracovní poměr, je zaměstnavatel </a:t>
            </a:r>
            <a:r>
              <a:rPr lang="cs-CZ" sz="6400" dirty="0" smtClean="0"/>
              <a:t>povinen ………………………..</a:t>
            </a:r>
          </a:p>
          <a:p>
            <a:pPr marL="514350" indent="-514350">
              <a:buFont typeface="+mj-lt"/>
              <a:buAutoNum type="arabicPeriod" startAt="8"/>
            </a:pPr>
            <a:r>
              <a:rPr lang="cs-CZ" sz="6400" dirty="0"/>
              <a:t>Ode dne, kdy vznikne pracovní </a:t>
            </a:r>
            <a:r>
              <a:rPr lang="cs-CZ" sz="6400" dirty="0" smtClean="0"/>
              <a:t>poměr, </a:t>
            </a:r>
            <a:r>
              <a:rPr lang="cs-CZ" sz="6400" dirty="0"/>
              <a:t>je zaměstnanec </a:t>
            </a:r>
            <a:r>
              <a:rPr lang="cs-CZ" sz="6400" dirty="0" smtClean="0"/>
              <a:t>povinen…………………</a:t>
            </a:r>
          </a:p>
          <a:p>
            <a:pPr marL="514350" indent="-514350">
              <a:buFont typeface="+mj-lt"/>
              <a:buAutoNum type="arabicPeriod" startAt="8"/>
            </a:pPr>
            <a:r>
              <a:rPr lang="cs-CZ" sz="6400" dirty="0"/>
              <a:t>Sjednaný obsah této pracovní smlouvy lze </a:t>
            </a:r>
            <a:r>
              <a:rPr lang="cs-CZ" sz="6400" dirty="0" smtClean="0"/>
              <a:t>měnit ……………………………………</a:t>
            </a:r>
          </a:p>
          <a:p>
            <a:pPr marL="514350" indent="-514350">
              <a:buFont typeface="+mj-lt"/>
              <a:buAutoNum type="arabicPeriod" startAt="8"/>
            </a:pPr>
            <a:r>
              <a:rPr lang="cs-CZ" sz="6400" dirty="0"/>
              <a:t>Ostatní práva a povinnosti smluvních </a:t>
            </a:r>
            <a:r>
              <a:rPr lang="cs-CZ" sz="6400" dirty="0" smtClean="0"/>
              <a:t>stran ……………………………………………………</a:t>
            </a:r>
          </a:p>
          <a:p>
            <a:pPr marL="0" indent="0">
              <a:buNone/>
            </a:pPr>
            <a:r>
              <a:rPr lang="cs-CZ" sz="6400" dirty="0" smtClean="0"/>
              <a:t> </a:t>
            </a:r>
          </a:p>
          <a:p>
            <a:pPr marL="0" indent="0">
              <a:buNone/>
            </a:pPr>
            <a:r>
              <a:rPr lang="cs-CZ" sz="6400" dirty="0"/>
              <a:t>Tato smlouva je sepsána ve dvou vyhotoveních, z nichž jedno převzal zaměstnavatel a druhé zaměstnanec.</a:t>
            </a:r>
          </a:p>
          <a:p>
            <a:pPr marL="0" indent="0">
              <a:buNone/>
            </a:pPr>
            <a:endParaRPr lang="cs-CZ" sz="6400" dirty="0" smtClean="0"/>
          </a:p>
          <a:p>
            <a:pPr marL="0" indent="0">
              <a:buNone/>
            </a:pPr>
            <a:r>
              <a:rPr lang="cs-CZ" sz="6400" dirty="0"/>
              <a:t>V……………………………….dne ……………………</a:t>
            </a:r>
          </a:p>
          <a:p>
            <a:pPr marL="0" indent="0">
              <a:buNone/>
            </a:pPr>
            <a:r>
              <a:rPr lang="cs-CZ" sz="6400" dirty="0"/>
              <a:t>…………………………………….</a:t>
            </a:r>
          </a:p>
          <a:p>
            <a:pPr marL="0" indent="0">
              <a:buNone/>
            </a:pPr>
            <a:r>
              <a:rPr lang="cs-CZ" sz="6400" dirty="0"/>
              <a:t>podpis zaměstnance</a:t>
            </a:r>
            <a:br>
              <a:rPr lang="cs-CZ" sz="6400" dirty="0"/>
            </a:br>
            <a:r>
              <a:rPr lang="cs-CZ" sz="6400" dirty="0"/>
              <a:t>…………………………………….</a:t>
            </a:r>
          </a:p>
          <a:p>
            <a:pPr marL="0" indent="0">
              <a:buNone/>
            </a:pPr>
            <a:r>
              <a:rPr lang="cs-CZ" sz="6400" dirty="0"/>
              <a:t>razítko zaměstnavatele a podpis zaměstnance oprávněného jednat jeho jménem</a:t>
            </a:r>
          </a:p>
          <a:p>
            <a:pPr marL="0" indent="0">
              <a:buNone/>
            </a:pPr>
            <a:endParaRPr lang="cs-CZ" dirty="0"/>
          </a:p>
        </p:txBody>
      </p:sp>
    </p:spTree>
    <p:extLst>
      <p:ext uri="{BB962C8B-B14F-4D97-AF65-F5344CB8AC3E}">
        <p14:creationId xmlns:p14="http://schemas.microsoft.com/office/powerpoint/2010/main" val="3621365917"/>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solidFill>
            <a:schemeClr val="accent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r>
              <a:rPr lang="cs-CZ" sz="3600" dirty="0" smtClean="0"/>
              <a:t>ZÁVĚR</a:t>
            </a:r>
            <a:endParaRPr lang="cs-CZ" sz="3600" dirty="0"/>
          </a:p>
        </p:txBody>
      </p:sp>
      <p:sp>
        <p:nvSpPr>
          <p:cNvPr id="3" name="Zástupný symbol pro obsah 2"/>
          <p:cNvSpPr>
            <a:spLocks noGrp="1"/>
          </p:cNvSpPr>
          <p:nvPr>
            <p:ph idx="1"/>
          </p:nvPr>
        </p:nvSpPr>
        <p:spPr>
          <a:xfrm>
            <a:off x="453770" y="1643638"/>
            <a:ext cx="8219256" cy="4525963"/>
          </a:xfrm>
        </p:spPr>
        <p:txBody>
          <a:bodyPr>
            <a:normAutofit lnSpcReduction="10000"/>
          </a:bodyPr>
          <a:lstStyle/>
          <a:p>
            <a:pPr marL="514350" indent="-514350">
              <a:buFont typeface="+mj-lt"/>
              <a:buAutoNum type="arabicPeriod"/>
            </a:pPr>
            <a:r>
              <a:rPr lang="cs-CZ" dirty="0" smtClean="0"/>
              <a:t>Pracovní smlouva je písemná dohoda mezi zaměstnancem a zaměstnavatelem.</a:t>
            </a:r>
          </a:p>
          <a:p>
            <a:pPr marL="514350" indent="-514350">
              <a:buFont typeface="+mj-lt"/>
              <a:buAutoNum type="arabicPeriod"/>
            </a:pPr>
            <a:r>
              <a:rPr lang="cs-CZ" dirty="0" smtClean="0"/>
              <a:t>Před podpisem je třeba si pracovní smlouvu pořádně prostudovat.</a:t>
            </a:r>
          </a:p>
          <a:p>
            <a:pPr marL="0" indent="0">
              <a:buNone/>
            </a:pPr>
            <a:r>
              <a:rPr lang="cs-CZ" dirty="0" smtClean="0"/>
              <a:t>REFLEXE:</a:t>
            </a:r>
          </a:p>
          <a:p>
            <a:pPr>
              <a:buFont typeface="Wingdings" pitchFamily="2" charset="2"/>
              <a:buChar char="Ø"/>
            </a:pPr>
            <a:r>
              <a:rPr lang="cs-CZ" dirty="0" smtClean="0"/>
              <a:t>Dokážeš vyjmenovat 3 nejdůležitější údaje, které je nutné uvést v pracovní smlouvě? </a:t>
            </a:r>
          </a:p>
          <a:p>
            <a:pPr>
              <a:buFont typeface="Wingdings" pitchFamily="2" charset="2"/>
              <a:buChar char="Ø"/>
            </a:pPr>
            <a:r>
              <a:rPr lang="cs-CZ" dirty="0" smtClean="0"/>
              <a:t>Proč je důležité sepsat pracovní smlouvu při nástupu do zaměstnání?</a:t>
            </a:r>
          </a:p>
          <a:p>
            <a:endParaRPr lang="cs-CZ" dirty="0"/>
          </a:p>
        </p:txBody>
      </p:sp>
      <p:pic>
        <p:nvPicPr>
          <p:cNvPr id="2052" name="Picture 4" descr="C:\Users\ZS SLOVAN\AppData\Local\Microsoft\Windows\Temporary Internet Files\Content.IE5\EJ1X6KMO\MC90029716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96336" y="585103"/>
            <a:ext cx="1132108" cy="10585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053" name="Picture 5" descr="C:\Users\ZS SLOVAN\AppData\Local\Microsoft\Windows\Temporary Internet Files\Content.IE5\532LQ6TG\MC90035710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217263"/>
            <a:ext cx="1440160" cy="14263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287267"/>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196752"/>
            <a:ext cx="8229600" cy="4929411"/>
          </a:xfrm>
        </p:spPr>
        <p:txBody>
          <a:bodyPr/>
          <a:lstStyle/>
          <a:p>
            <a:r>
              <a:rPr lang="cs-CZ" sz="2000" dirty="0"/>
              <a:t>Použité kliparty: </a:t>
            </a:r>
            <a:r>
              <a:rPr lang="cs-CZ" sz="2000" u="sng" dirty="0" smtClean="0">
                <a:hlinkClick r:id="rId2"/>
              </a:rPr>
              <a:t>www.office.microsoft.com</a:t>
            </a:r>
            <a:endParaRPr lang="cs-CZ" sz="2000" dirty="0" smtClean="0">
              <a:hlinkClick r:id="rId3"/>
            </a:endParaRPr>
          </a:p>
          <a:p>
            <a:r>
              <a:rPr lang="it-IT" sz="2000" dirty="0"/>
              <a:t>Http://www.smlouva-zdarma.cz/pracovni-smlouva-vzor. [online]. [cit. </a:t>
            </a:r>
            <a:r>
              <a:rPr lang="it-IT" sz="2000" dirty="0" smtClean="0"/>
              <a:t>201</a:t>
            </a:r>
            <a:r>
              <a:rPr lang="cs-CZ" sz="2000" dirty="0" smtClean="0"/>
              <a:t>1</a:t>
            </a:r>
            <a:r>
              <a:rPr lang="it-IT" sz="2000" dirty="0" smtClean="0"/>
              <a:t>-</a:t>
            </a:r>
            <a:r>
              <a:rPr lang="cs-CZ" sz="2000" dirty="0" smtClean="0"/>
              <a:t>10</a:t>
            </a:r>
            <a:r>
              <a:rPr lang="it-IT" sz="2000" dirty="0" smtClean="0"/>
              <a:t>-</a:t>
            </a:r>
            <a:r>
              <a:rPr lang="cs-CZ" sz="2000" dirty="0" smtClean="0"/>
              <a:t>18</a:t>
            </a:r>
            <a:r>
              <a:rPr lang="it-IT" sz="2000" dirty="0" smtClean="0"/>
              <a:t>]. </a:t>
            </a:r>
            <a:endParaRPr lang="cs-CZ" sz="2000" dirty="0" smtClean="0"/>
          </a:p>
          <a:p>
            <a:r>
              <a:rPr lang="cs-CZ" sz="2000" dirty="0"/>
              <a:t>HORSKÁ, Viola. </a:t>
            </a:r>
            <a:r>
              <a:rPr lang="cs-CZ" sz="2000" i="1" dirty="0"/>
              <a:t>Občanská výchova pro 8. a 9. ročník základní školy</a:t>
            </a:r>
            <a:r>
              <a:rPr lang="cs-CZ" sz="2000" dirty="0"/>
              <a:t>. Vyd. 1. Praha: Fortuna, 1999, 215 s. ISBN 80-716-8641-7. </a:t>
            </a:r>
          </a:p>
        </p:txBody>
      </p:sp>
      <p:sp>
        <p:nvSpPr>
          <p:cNvPr id="4" name="Nadpis 1"/>
          <p:cNvSpPr>
            <a:spLocks noGrp="1"/>
          </p:cNvSpPr>
          <p:nvPr>
            <p:ph type="title"/>
          </p:nvPr>
        </p:nvSpPr>
        <p:spPr>
          <a:xfrm>
            <a:off x="457200" y="274638"/>
            <a:ext cx="8229600" cy="778098"/>
          </a:xfrm>
          <a:solidFill>
            <a:schemeClr val="accent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r>
              <a:rPr lang="cs-CZ" dirty="0" smtClean="0"/>
              <a:t>ZDROJE</a:t>
            </a:r>
            <a:r>
              <a:rPr lang="en-US" dirty="0" smtClean="0"/>
              <a:t> </a:t>
            </a:r>
            <a:r>
              <a:rPr lang="en-US" sz="3100" dirty="0" smtClean="0"/>
              <a:t>[on line]</a:t>
            </a:r>
            <a:r>
              <a:rPr lang="cs-CZ" sz="3100" dirty="0" smtClean="0"/>
              <a:t> dostupné z www:</a:t>
            </a:r>
            <a:endParaRPr lang="cs-CZ" sz="3100" dirty="0"/>
          </a:p>
        </p:txBody>
      </p:sp>
    </p:spTree>
    <p:extLst>
      <p:ext uri="{BB962C8B-B14F-4D97-AF65-F5344CB8AC3E}">
        <p14:creationId xmlns:p14="http://schemas.microsoft.com/office/powerpoint/2010/main" val="3828280605"/>
      </p:ext>
    </p:extLst>
  </p:cSld>
  <p:clrMapOvr>
    <a:masterClrMapping/>
  </p:clrMapOvr>
  <mc:AlternateContent xmlns:mc="http://schemas.openxmlformats.org/markup-compatibility/2006" xmlns:p14="http://schemas.microsoft.com/office/powerpoint/2010/main">
    <mc:Choice Requires="p14">
      <p:transition spd="slow" p14:dur="2500">
        <p:push dir="d"/>
      </p:transition>
    </mc:Choice>
    <mc:Fallback xmlns="">
      <p:transition spd="slow">
        <p:push dir="d"/>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845</TotalTime>
  <Words>615</Words>
  <Application>Microsoft Office PowerPoint</Application>
  <PresentationFormat>Předvádění na obrazovce (4:3)</PresentationFormat>
  <Paragraphs>103</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ANOTACE</vt:lpstr>
      <vt:lpstr>PILOTÁŽ  (doporučení – upozornění – zpětná vazba)</vt:lpstr>
      <vt:lpstr>PRACOVNÍ SMLOUVA</vt:lpstr>
      <vt:lpstr>PŘÍLOHA - PRACOVNÍ SMLOUVA (VZOR)</vt:lpstr>
      <vt:lpstr>Prezentace aplikace PowerPoint</vt:lpstr>
      <vt:lpstr>Prezentace aplikace PowerPoint</vt:lpstr>
      <vt:lpstr>Pracovní list – PRACOVNÍ SMLOUVA:  Ve dvojici sepište pracovní smlouvu podle vzoru – JEDEN JE ZAMĚSTNAVATEL, JEDEN JE ZAMĚSTNANEC     IA tabule nebo tisk pro dvojice</vt:lpstr>
      <vt:lpstr>ZÁVĚR</vt:lpstr>
      <vt:lpstr>ZDROJE [on line] dostupné z www:</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ZS SLOVAN</dc:creator>
  <cp:lastModifiedBy>ZS SLOVAN</cp:lastModifiedBy>
  <cp:revision>26</cp:revision>
  <dcterms:created xsi:type="dcterms:W3CDTF">2012-02-11T21:25:24Z</dcterms:created>
  <dcterms:modified xsi:type="dcterms:W3CDTF">2013-02-20T23:37:35Z</dcterms:modified>
</cp:coreProperties>
</file>