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4" r:id="rId3"/>
    <p:sldId id="265" r:id="rId4"/>
    <p:sldId id="260" r:id="rId5"/>
    <p:sldId id="262" r:id="rId6"/>
    <p:sldId id="261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200F59-495A-43D4-BF2B-AA96D6FD9C4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331957-856D-4520-B98A-29797E684E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506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331957-856D-4520-B98A-29797E684E5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5770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331957-856D-4520-B98A-29797E684E5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8970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CCCD34F-2DDB-40A0-9C6E-B438714D5878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6C9550E-8DB5-4BA9-ABB5-FFE9A633BCA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		VÝCHOVA K OBČANSTVÍ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			9.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TÉMA:			</a:t>
            </a:r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PRACOVNÍ PROCES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AUTOR:			MGR. SVĚTLANA HAJDINOVÁ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DATUM VYTVOŘENÍ: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24.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10. 2011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VY_32_INOVACE_27_SH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7867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PRACOVNÍ PROCES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pochopí obsah a součásti pracovního procesu, různé formy motivace k pracovní činnosti a pokusí se najít příklady z praxe.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C00000"/>
                </a:solidFill>
              </a:rPr>
              <a:t>pracovní </a:t>
            </a:r>
            <a:r>
              <a:rPr lang="cs-CZ" b="1" dirty="0" smtClean="0">
                <a:solidFill>
                  <a:srgbClr val="C00000"/>
                </a:solidFill>
              </a:rPr>
              <a:t>úkol </a:t>
            </a:r>
            <a:r>
              <a:rPr lang="cs-CZ" b="1" dirty="0">
                <a:solidFill>
                  <a:srgbClr val="C00000"/>
                </a:solidFill>
              </a:rPr>
              <a:t>– DRUHY PRACOVNÍCH PROCESŮ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pracovní proces, pracovní řád, pracovní kázeň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1 pracovní úkol</a:t>
            </a:r>
            <a:endParaRPr lang="cs-CZ" b="1" dirty="0">
              <a:solidFill>
                <a:srgbClr val="C00000"/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/>
              <a:t>Možnosti 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9351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PILOTÁŽ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se seznámili s obsahem klíčových pojmů a uváděli konkrétní příklady z praxe.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tomu, aby si žáci uvědomili důležitost pořádku, organizace a disciplíny při pracovním procesu.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v pracovním úkolu </a:t>
            </a:r>
            <a:r>
              <a:rPr lang="cs-CZ" dirty="0" smtClean="0"/>
              <a:t>(snímek 7 - obrázky se částečně překrývají, je třeba pustit prezentaci). </a:t>
            </a:r>
          </a:p>
          <a:p>
            <a:pPr>
              <a:buBlip>
                <a:blip r:embed="rId2"/>
              </a:buBlip>
            </a:pPr>
            <a:r>
              <a:rPr lang="cs-CZ" b="1" dirty="0" smtClean="0">
                <a:solidFill>
                  <a:srgbClr val="C00000"/>
                </a:solidFill>
              </a:rPr>
              <a:t>Pracovní </a:t>
            </a:r>
            <a:r>
              <a:rPr lang="cs-CZ" b="1" dirty="0">
                <a:solidFill>
                  <a:srgbClr val="C00000"/>
                </a:solidFill>
              </a:rPr>
              <a:t>úkoly</a:t>
            </a:r>
            <a:r>
              <a:rPr lang="cs-CZ" dirty="0"/>
              <a:t> mohou být využity v hodině, jako DÚ nebo samostatná práce, lze je </a:t>
            </a:r>
            <a:r>
              <a:rPr lang="cs-CZ" dirty="0" smtClean="0"/>
              <a:t>ohodnotit. Pro práci žáků lze využít </a:t>
            </a:r>
            <a:r>
              <a:rPr lang="cs-CZ" b="1" dirty="0" smtClean="0">
                <a:solidFill>
                  <a:srgbClr val="00B050"/>
                </a:solidFill>
              </a:rPr>
              <a:t>pracovní </a:t>
            </a:r>
            <a:r>
              <a:rPr lang="cs-CZ" b="1" dirty="0">
                <a:solidFill>
                  <a:srgbClr val="00B050"/>
                </a:solidFill>
              </a:rPr>
              <a:t>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8742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PRACOVNÍ PROCES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= PRŮBĚH VYKONÁVANÉ PRÁCE</a:t>
            </a:r>
          </a:p>
          <a:p>
            <a:pPr marL="0" indent="0">
              <a:buNone/>
            </a:pPr>
            <a:r>
              <a:rPr lang="cs-CZ" dirty="0" smtClean="0"/>
              <a:t>= smysluplná </a:t>
            </a:r>
            <a:r>
              <a:rPr lang="cs-CZ" dirty="0"/>
              <a:t>činnost, při které dochází ke vzniku výrobků nebo </a:t>
            </a:r>
            <a:r>
              <a:rPr lang="cs-CZ" dirty="0" smtClean="0"/>
              <a:t>služeb</a:t>
            </a: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3"/>
                </a:solidFill>
              </a:rPr>
              <a:t>Motivace </a:t>
            </a:r>
            <a:r>
              <a:rPr lang="cs-CZ" b="1" dirty="0">
                <a:solidFill>
                  <a:schemeClr val="accent3"/>
                </a:solidFill>
              </a:rPr>
              <a:t>k </a:t>
            </a:r>
            <a:r>
              <a:rPr lang="cs-CZ" b="1" dirty="0" smtClean="0">
                <a:solidFill>
                  <a:schemeClr val="accent3"/>
                </a:solidFill>
              </a:rPr>
              <a:t>účasti na pracovním procesu</a:t>
            </a:r>
            <a:r>
              <a:rPr lang="cs-CZ" dirty="0" smtClean="0"/>
              <a:t>: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Peníze </a:t>
            </a:r>
            <a:r>
              <a:rPr lang="cs-CZ" dirty="0"/>
              <a:t>– mzda, </a:t>
            </a:r>
            <a:r>
              <a:rPr lang="cs-CZ" dirty="0" smtClean="0"/>
              <a:t>plat (primární motiv).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Uspokojení z dobře odvedené práce.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Uspokojení ze spokojeného zákazníka.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Dobrý pocit při pochvale.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Touha po růstu – ambice, kariéra, odbornost.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Vize na benefit – nový notebook, nový služební automobil, delší dovolená atp.</a:t>
            </a:r>
          </a:p>
          <a:p>
            <a:pPr marL="0" indent="0">
              <a:buNone/>
            </a:pPr>
            <a:r>
              <a:rPr lang="cs-CZ" dirty="0"/>
              <a:t>Mohou tu však být i jiné motivy, nepřímé:</a:t>
            </a:r>
          </a:p>
          <a:p>
            <a:pPr marL="514350" lvl="0" indent="-514350">
              <a:buFont typeface="+mj-lt"/>
              <a:buAutoNum type="arabicPeriod" startAt="7"/>
            </a:pPr>
            <a:r>
              <a:rPr lang="cs-CZ" dirty="0"/>
              <a:t>Dobrý pracovní kolektiv.</a:t>
            </a:r>
          </a:p>
          <a:p>
            <a:pPr marL="514350" lvl="0" indent="-514350">
              <a:buFont typeface="+mj-lt"/>
              <a:buAutoNum type="arabicPeriod" startAt="7"/>
            </a:pPr>
            <a:r>
              <a:rPr lang="cs-CZ" dirty="0"/>
              <a:t>Dobrý vztah </a:t>
            </a:r>
            <a:r>
              <a:rPr lang="cs-CZ" dirty="0" smtClean="0"/>
              <a:t>nadřízený - podřízený</a:t>
            </a:r>
            <a:r>
              <a:rPr lang="cs-CZ" dirty="0"/>
              <a:t>.</a:t>
            </a:r>
          </a:p>
          <a:p>
            <a:pPr marL="514350" lvl="0" indent="-514350">
              <a:buFont typeface="+mj-lt"/>
              <a:buAutoNum type="arabicPeriod" startAt="7"/>
            </a:pPr>
            <a:r>
              <a:rPr lang="cs-CZ" dirty="0"/>
              <a:t>Dobré pracovní prostředí.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300192" y="5301208"/>
            <a:ext cx="2232248" cy="64807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ZAPIŠ SI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02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Pracovní řád, pracovní kázeň</a:t>
            </a:r>
            <a:endParaRPr lang="cs-CZ" b="1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294967295"/>
          </p:nvPr>
        </p:nvSpPr>
        <p:spPr>
          <a:xfrm>
            <a:off x="179512" y="1402169"/>
            <a:ext cx="4038600" cy="4953127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PRACOVNÍ ŘÁD </a:t>
            </a:r>
            <a:r>
              <a:rPr lang="cs-CZ" dirty="0" smtClean="0"/>
              <a:t>= </a:t>
            </a:r>
            <a:r>
              <a:rPr lang="cs-CZ" sz="1800" dirty="0" smtClean="0"/>
              <a:t>ZÁVAZNÁ </a:t>
            </a:r>
            <a:r>
              <a:rPr lang="cs-CZ" sz="1800" b="1" dirty="0" smtClean="0"/>
              <a:t>PRAVIDLA </a:t>
            </a:r>
            <a:r>
              <a:rPr lang="cs-CZ" sz="1800" dirty="0" smtClean="0"/>
              <a:t>CHOVÁNÍ</a:t>
            </a:r>
            <a:r>
              <a:rPr lang="cs-CZ" sz="1800" b="1" dirty="0" smtClean="0"/>
              <a:t> </a:t>
            </a:r>
            <a:r>
              <a:rPr lang="cs-CZ" sz="1800" dirty="0" smtClean="0"/>
              <a:t>ZAMĚSTNANCŮ A </a:t>
            </a:r>
            <a:r>
              <a:rPr lang="cs-CZ" sz="1800" b="1" dirty="0" smtClean="0"/>
              <a:t>ZÁSADY</a:t>
            </a:r>
            <a:r>
              <a:rPr lang="cs-CZ" sz="1800" dirty="0" smtClean="0"/>
              <a:t> VZÁJEMNÉ SPOLUPRÁCE </a:t>
            </a:r>
          </a:p>
          <a:p>
            <a:r>
              <a:rPr lang="cs-CZ" sz="1800" dirty="0" smtClean="0"/>
              <a:t>TATO PRAVIDLA VYTVÁŘEJÍ </a:t>
            </a:r>
            <a:r>
              <a:rPr lang="cs-CZ" sz="1800" b="1" dirty="0" smtClean="0">
                <a:solidFill>
                  <a:srgbClr val="FF0000"/>
                </a:solidFill>
              </a:rPr>
              <a:t>PRACOVNÍ REŽIM – </a:t>
            </a:r>
            <a:r>
              <a:rPr lang="cs-CZ" sz="1800" dirty="0" smtClean="0"/>
              <a:t>PŘÍSNÝ AŽ VOLNÝ</a:t>
            </a:r>
          </a:p>
          <a:p>
            <a:endParaRPr lang="cs-CZ" sz="1800" dirty="0" smtClean="0"/>
          </a:p>
          <a:p>
            <a:r>
              <a:rPr lang="cs-CZ" sz="1800" b="1" dirty="0" smtClean="0">
                <a:solidFill>
                  <a:srgbClr val="FF0000"/>
                </a:solidFill>
              </a:rPr>
              <a:t>PRACOVNÍ KÁZEŇ </a:t>
            </a:r>
            <a:endParaRPr lang="cs-CZ" sz="1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1. </a:t>
            </a:r>
            <a:r>
              <a:rPr lang="cs-CZ" sz="1800" b="1" dirty="0" smtClean="0"/>
              <a:t>povinnost</a:t>
            </a:r>
            <a:r>
              <a:rPr lang="cs-CZ" sz="1800" dirty="0" smtClean="0"/>
              <a:t> plnit kvalitně, hospodárně a včas pracovní úkoly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2. </a:t>
            </a:r>
            <a:r>
              <a:rPr lang="cs-CZ" sz="1800" dirty="0" smtClean="0"/>
              <a:t>řádně</a:t>
            </a:r>
            <a:r>
              <a:rPr lang="cs-CZ" sz="1800" b="1" dirty="0" smtClean="0"/>
              <a:t> hospodařit </a:t>
            </a:r>
            <a:r>
              <a:rPr lang="cs-CZ" sz="1800" dirty="0" smtClean="0"/>
              <a:t>se svěřeným majetkem</a:t>
            </a:r>
          </a:p>
          <a:p>
            <a:pPr marL="0" indent="0"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3. </a:t>
            </a:r>
            <a:r>
              <a:rPr lang="cs-CZ" sz="1800" b="1" dirty="0" smtClean="0"/>
              <a:t>dodržovat </a:t>
            </a:r>
            <a:r>
              <a:rPr lang="cs-CZ" sz="1800" dirty="0" smtClean="0"/>
              <a:t>předpisy o bezpečnosti a ochraně zdraví při práci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IFY9XZ97\MP9004484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7612" y="3288783"/>
            <a:ext cx="2317078" cy="15447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 SLOVAN\AppData\Local\Microsoft\Windows\Temporary Internet Files\Content.IE5\ZKUOB2XQ\MP9002849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966" y="4833749"/>
            <a:ext cx="2317078" cy="15215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 SLOVAN\AppData\Local\Microsoft\Windows\Temporary Internet Files\Content.IE5\FY2TJY9V\MP9004306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9106" y="1402170"/>
            <a:ext cx="1886613" cy="18866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ZS SLOVAN\AppData\Local\Microsoft\Windows\Temporary Internet Files\Content.IE5\FY2TJY9V\MP9003139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575" y="1402170"/>
            <a:ext cx="1883469" cy="18866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ZS SLOVAN\AppData\Local\Microsoft\Windows\Temporary Internet Files\Content.IE5\ALWJPC1Y\MP9004225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690" y="3301445"/>
            <a:ext cx="2299354" cy="153230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ZS SLOVAN\AppData\Local\Microsoft\Windows\Temporary Internet Files\Content.IE5\SGOM21DJ\MC90028314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2499" y="4833749"/>
            <a:ext cx="1205334" cy="15215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3140251" y="5805264"/>
            <a:ext cx="2232248" cy="64807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ZAPIŠ SI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9201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pPr algn="l"/>
            <a:r>
              <a:rPr lang="cs-CZ" sz="2200" b="1" u="sng" dirty="0" smtClean="0"/>
              <a:t>Pracovní úkol</a:t>
            </a:r>
            <a:r>
              <a:rPr lang="cs-CZ" dirty="0" smtClean="0"/>
              <a:t>: </a:t>
            </a:r>
            <a:r>
              <a:rPr lang="cs-CZ" sz="2000" dirty="0" smtClean="0"/>
              <a:t>pojmenujte </a:t>
            </a:r>
            <a:r>
              <a:rPr lang="cs-CZ" sz="2000" dirty="0"/>
              <a:t>jednotlivé </a:t>
            </a:r>
            <a:r>
              <a:rPr lang="cs-CZ" sz="2000" b="1" dirty="0"/>
              <a:t>druhy pracovních </a:t>
            </a:r>
            <a:r>
              <a:rPr lang="cs-CZ" sz="2000" b="1" dirty="0" smtClean="0"/>
              <a:t>procesů </a:t>
            </a:r>
            <a:r>
              <a:rPr lang="cs-CZ" sz="2000" dirty="0" smtClean="0"/>
              <a:t>a pokuste se určit, jaký pracovní režim mají lidé v ukázkách - DISKUSE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								IA tabule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01751" y="1412776"/>
            <a:ext cx="8662737" cy="4686272"/>
          </a:xfrm>
        </p:spPr>
        <p:txBody>
          <a:bodyPr/>
          <a:lstStyle/>
          <a:p>
            <a:r>
              <a:rPr lang="cs-CZ" dirty="0"/>
              <a:t>UKÁZKY PRACOVNÍCH PROCESŮ</a:t>
            </a:r>
          </a:p>
        </p:txBody>
      </p:sp>
      <p:pic>
        <p:nvPicPr>
          <p:cNvPr id="10" name="Picture 8" descr="C:\Users\ZS SLOVAN\AppData\Local\Microsoft\Windows\Temporary Internet Files\Content.IE5\TYZ6L3GP\MP9004025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363" y="1828135"/>
            <a:ext cx="1938134" cy="24232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ZS SLOVAN\AppData\Local\Microsoft\Windows\Temporary Internet Files\Content.IE5\TYZ6L3GP\MP90022753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85" b="10503"/>
          <a:stretch/>
        </p:blipFill>
        <p:spPr bwMode="auto">
          <a:xfrm>
            <a:off x="5868144" y="1832040"/>
            <a:ext cx="2022316" cy="244515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ZS SLOVAN\AppData\Local\Microsoft\Windows\Temporary Internet Files\Content.IE5\IFY9XZ97\MP90028500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59807"/>
            <a:ext cx="3236792" cy="21308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ZS SLOVAN\AppData\Local\Microsoft\Windows\Temporary Internet Files\Content.IE5\R5GKR7TZ\MP9004016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0258" y="4273294"/>
            <a:ext cx="3197581" cy="21308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ZS SLOVAN\AppData\Local\Microsoft\Windows\Temporary Internet Files\Content.IE5\ALWJPC1Y\MP9004010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469" y="4273294"/>
            <a:ext cx="3177344" cy="211740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 SLOVAN\AppData\Local\Microsoft\Windows\Temporary Internet Files\Content.IE5\WKBXCCJS\MP90043118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09" y="4277199"/>
            <a:ext cx="3185861" cy="212307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JLA8HB9Y\MP90040039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375" y="1839313"/>
            <a:ext cx="1633506" cy="24490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ZS SLOVAN\AppData\Local\Microsoft\Windows\Temporary Internet Files\Content.IE5\IFY9XZ97\MP90040958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065" y="1815233"/>
            <a:ext cx="2449063" cy="24490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ZS SLOVAN\AppData\Local\Microsoft\Windows\Temporary Internet Files\Content.IE5\SGOM21DJ\MP90040192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56705"/>
            <a:ext cx="1633506" cy="24490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ZS SLOVAN\AppData\Local\Microsoft\Windows\Temporary Internet Files\Content.IE5\JLA8HB9Y\MP90043405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09" y="1856705"/>
            <a:ext cx="2308929" cy="24316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18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00808"/>
            <a:ext cx="8503920" cy="4782272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 považuje za svou samozřejmou povinnost zasahovat svými zákony do pracovních procesů především v zájmu ochrany zdraví zaměstnanců a bezpečnosti při práci.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Porušení pracovního řádu a kázně může být důvodem k ukončení pracovního poměru.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REFLEXE: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je pro tebe nejvýznamnější motivací k účasti na pracovním procesu? (uveď aspoň 3)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Jaké příklady porušení pracovní kázně umíš uvést?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1WFLJ5IU\MP9004317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04664"/>
            <a:ext cx="1196752" cy="11967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EJ1X6KMO\MP9004067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6042"/>
            <a:ext cx="1842666" cy="12279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943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r>
              <a:rPr lang="en-US" sz="2400" b="1" dirty="0" smtClean="0"/>
              <a:t>[on line]</a:t>
            </a:r>
            <a:r>
              <a:rPr lang="cs-CZ" sz="2400" b="1" dirty="0" smtClean="0"/>
              <a:t> dostupné z www: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3"/>
              </a:rPr>
              <a:t>www.office.microsoft.com</a:t>
            </a:r>
            <a:endParaRPr lang="cs-CZ" u="sng" dirty="0"/>
          </a:p>
          <a:p>
            <a:r>
              <a:rPr lang="cs-CZ" i="1" dirty="0" smtClean="0"/>
              <a:t>Http</a:t>
            </a:r>
            <a:r>
              <a:rPr lang="cs-CZ" i="1" dirty="0"/>
              <a:t>://ucivozs.sweb.cz/podnikani3.html</a:t>
            </a:r>
            <a:r>
              <a:rPr lang="cs-CZ" dirty="0"/>
              <a:t> [online]. [cit. </a:t>
            </a:r>
            <a:r>
              <a:rPr lang="cs-CZ" dirty="0" smtClean="0"/>
              <a:t>2011-10-24]. </a:t>
            </a:r>
          </a:p>
          <a:p>
            <a:r>
              <a:rPr lang="cs-CZ" dirty="0"/>
              <a:t>Http://pernica.sosuvka.com/</a:t>
            </a:r>
            <a:r>
              <a:rPr lang="cs-CZ" dirty="0" err="1"/>
              <a:t>wp-content</a:t>
            </a:r>
            <a:r>
              <a:rPr lang="cs-CZ" dirty="0"/>
              <a:t>/</a:t>
            </a:r>
            <a:r>
              <a:rPr lang="cs-CZ" dirty="0" err="1"/>
              <a:t>uploads</a:t>
            </a:r>
            <a:r>
              <a:rPr lang="cs-CZ" dirty="0"/>
              <a:t>/2010/01/Motivace-v-pracovn%C3%ADm-procesu.doc. [online]. [cit. </a:t>
            </a:r>
            <a:r>
              <a:rPr lang="cs-CZ" dirty="0" smtClean="0"/>
              <a:t>2011-10-24]. </a:t>
            </a:r>
            <a:endParaRPr lang="cs-CZ" i="1" dirty="0" smtClean="0"/>
          </a:p>
          <a:p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 </a:t>
            </a:r>
            <a:endParaRPr lang="cs-CZ" i="1" dirty="0" smtClean="0"/>
          </a:p>
          <a:p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124650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1248</TotalTime>
  <Words>477</Words>
  <Application>Microsoft Office PowerPoint</Application>
  <PresentationFormat>Předvádění na obrazovce (4:3)</PresentationFormat>
  <Paragraphs>70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</vt:lpstr>
      <vt:lpstr>PILOTÁŽ  (doporučení – upozornění – zpětná vazba)</vt:lpstr>
      <vt:lpstr>PRACOVNÍ PROCES</vt:lpstr>
      <vt:lpstr>Pracovní řád, pracovní kázeň</vt:lpstr>
      <vt:lpstr>Pracovní úkol: pojmenujte jednotlivé druhy pracovních procesů a pokuste se určit, jaký pracovní režim mají lidé v ukázkách - DISKUSE         IA tabule</vt:lpstr>
      <vt:lpstr>ZÁVĚR</vt:lpstr>
      <vt:lpstr>ZDROJE [on line] dostupné z www:</vt:lpstr>
    </vt:vector>
  </TitlesOfParts>
  <Company>ZŠ Slovan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SLOVAN</dc:creator>
  <cp:lastModifiedBy>ZS SLOVAN</cp:lastModifiedBy>
  <cp:revision>54</cp:revision>
  <dcterms:created xsi:type="dcterms:W3CDTF">2011-11-03T02:26:36Z</dcterms:created>
  <dcterms:modified xsi:type="dcterms:W3CDTF">2013-02-20T23:38:15Z</dcterms:modified>
</cp:coreProperties>
</file>