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7" r:id="rId3"/>
    <p:sldId id="268" r:id="rId4"/>
    <p:sldId id="262" r:id="rId5"/>
    <p:sldId id="260" r:id="rId6"/>
    <p:sldId id="261" r:id="rId7"/>
    <p:sldId id="266" r:id="rId8"/>
    <p:sldId id="263" r:id="rId9"/>
    <p:sldId id="265" r:id="rId10"/>
    <p:sldId id="259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08B11FD-60AD-45B9-81D3-D4BFF2035B0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934C3BB-B5F7-4458-A305-4F30820914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8B11FD-60AD-45B9-81D3-D4BFF2035B0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34C3BB-B5F7-4458-A305-4F30820914D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8B11FD-60AD-45B9-81D3-D4BFF2035B0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34C3BB-B5F7-4458-A305-4F30820914D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8B11FD-60AD-45B9-81D3-D4BFF2035B0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34C3BB-B5F7-4458-A305-4F30820914D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8B11FD-60AD-45B9-81D3-D4BFF2035B0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34C3BB-B5F7-4458-A305-4F30820914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8B11FD-60AD-45B9-81D3-D4BFF2035B0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34C3BB-B5F7-4458-A305-4F30820914D9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8B11FD-60AD-45B9-81D3-D4BFF2035B0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34C3BB-B5F7-4458-A305-4F30820914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08B11FD-60AD-45B9-81D3-D4BFF2035B0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34C3BB-B5F7-4458-A305-4F30820914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08B11FD-60AD-45B9-81D3-D4BFF2035B0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934C3BB-B5F7-4458-A305-4F30820914D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8B11FD-60AD-45B9-81D3-D4BFF2035B0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34C3BB-B5F7-4458-A305-4F30820914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8B11FD-60AD-45B9-81D3-D4BFF2035B0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34C3BB-B5F7-4458-A305-4F30820914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08B11FD-60AD-45B9-81D3-D4BFF2035B0E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934C3BB-B5F7-4458-A305-4F30820914D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youtube.com/watch?NR=1&amp;v=TIw3EqhodCU&amp;feature=endscree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NR=1&amp;v=kuCPrStfG6k&amp;feature=endscreen" TargetMode="External"/><Relationship Id="rId2" Type="http://schemas.openxmlformats.org/officeDocument/2006/relationships/hyperlink" Target="http://www.youtube.com/watch?NR=1&amp;feature=endscreen&amp;v=PJ0xIJI1eYY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ilex.kin.tul.cz/~petra.matejovska/multiedu/EKR/ERP9_Vyroba.ppt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047" y="380306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960902" y="1245493"/>
            <a:ext cx="7499529" cy="52322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PŘEDMĚT: 		VÝCHOVA K OBČANSTVÍ</a:t>
            </a:r>
          </a:p>
          <a:p>
            <a:r>
              <a:rPr lang="cs-CZ" b="1" dirty="0" smtClean="0"/>
              <a:t>ROČNÍK:	</a:t>
            </a:r>
            <a:r>
              <a:rPr lang="cs-CZ" b="1" smtClean="0"/>
              <a:t>	9</a:t>
            </a:r>
            <a:r>
              <a:rPr lang="cs-CZ" b="1" dirty="0" smtClean="0"/>
              <a:t>. </a:t>
            </a:r>
          </a:p>
          <a:p>
            <a:r>
              <a:rPr lang="cs-CZ" b="1" dirty="0" smtClean="0"/>
              <a:t>TÉMA:			</a:t>
            </a:r>
            <a:r>
              <a:rPr lang="cs-CZ" b="1" u="sng" dirty="0" smtClean="0"/>
              <a:t>VÝROBA</a:t>
            </a:r>
          </a:p>
          <a:p>
            <a:r>
              <a:rPr lang="cs-CZ" b="1" dirty="0" smtClean="0"/>
              <a:t>AUTOR:			MGR. SVĚTLANA HAJDINOVÁ</a:t>
            </a:r>
          </a:p>
          <a:p>
            <a:r>
              <a:rPr lang="cs-CZ" b="1" dirty="0" smtClean="0"/>
              <a:t>DATUM VYTVOŘENÍ:	6. 3. 2012</a:t>
            </a:r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VY_32_INOVACE_37_SH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4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929411"/>
          </a:xfrm>
        </p:spPr>
        <p:txBody>
          <a:bodyPr>
            <a:normAutofit lnSpcReduction="10000"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 </a:t>
            </a:r>
            <a:r>
              <a:rPr lang="cs-CZ" b="1" dirty="0" smtClean="0">
                <a:solidFill>
                  <a:srgbClr val="C00000"/>
                </a:solidFill>
              </a:rPr>
              <a:t>VÝROBA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9.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 smtClean="0"/>
              <a:t>Žáci si osvojí základní vztahy a souvislosti fungující v procesu výroby.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Pomůcky:</a:t>
            </a:r>
            <a:r>
              <a:rPr lang="cs-CZ" dirty="0" smtClean="0"/>
              <a:t> psací potřeby, sešit, </a:t>
            </a:r>
            <a:r>
              <a:rPr lang="cs-CZ" b="1" dirty="0">
                <a:solidFill>
                  <a:srgbClr val="0070C0"/>
                </a:solidFill>
              </a:rPr>
              <a:t>pracovní list </a:t>
            </a:r>
            <a:r>
              <a:rPr lang="cs-CZ" b="1" dirty="0" smtClean="0">
                <a:solidFill>
                  <a:srgbClr val="0070C0"/>
                </a:solidFill>
              </a:rPr>
              <a:t>- TYPY VÝROBY</a:t>
            </a:r>
            <a:endParaRPr lang="cs-CZ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</a:t>
            </a:r>
            <a:r>
              <a:rPr lang="cs-CZ" dirty="0" smtClean="0"/>
              <a:t>výroba, výrobek, statek, služba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Práce </a:t>
            </a:r>
            <a:r>
              <a:rPr lang="cs-CZ" b="1" dirty="0"/>
              <a:t>obsahuje: </a:t>
            </a:r>
            <a:r>
              <a:rPr lang="cs-CZ" dirty="0"/>
              <a:t>stručný zápis informací k tématu, </a:t>
            </a:r>
            <a:r>
              <a:rPr lang="cs-CZ" dirty="0" smtClean="0"/>
              <a:t>1 pracovní list</a:t>
            </a:r>
            <a:endParaRPr lang="cs-CZ" dirty="0"/>
          </a:p>
          <a:p>
            <a:pPr>
              <a:buBlip>
                <a:blip r:embed="rId2"/>
              </a:buBlip>
            </a:pPr>
            <a:r>
              <a:rPr lang="cs-CZ" b="1" dirty="0"/>
              <a:t>Možnosti využití: </a:t>
            </a:r>
            <a:r>
              <a:rPr lang="cs-CZ" dirty="0"/>
              <a:t>k uvedení nového učiva i k opakování již probraného </a:t>
            </a:r>
            <a:r>
              <a:rPr lang="cs-CZ" dirty="0" smtClean="0"/>
              <a:t>učiva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460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cs-CZ" sz="3200" dirty="0" smtClean="0"/>
              <a:t>PILOTÁŽ </a:t>
            </a:r>
            <a:br>
              <a:rPr lang="cs-CZ" sz="3200" dirty="0" smtClean="0"/>
            </a:br>
            <a:r>
              <a:rPr lang="cs-CZ" sz="1800" dirty="0" smtClean="0"/>
              <a:t>(doporučení – upozornění – zpětná vazba)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5"/>
            <a:ext cx="8229600" cy="4176464"/>
          </a:xfrm>
        </p:spPr>
        <p:txBody>
          <a:bodyPr>
            <a:normAutofit fontScale="77500" lnSpcReduction="20000"/>
          </a:bodyPr>
          <a:lstStyle/>
          <a:p>
            <a:pPr>
              <a:buBlip>
                <a:blip r:embed="rId2"/>
              </a:buBlip>
            </a:pPr>
            <a:r>
              <a:rPr lang="cs-CZ" dirty="0" smtClean="0"/>
              <a:t>Materiál byl použit ve 4 třídách 9. ročníku. Žáci vypracovali pracovní list, ve kterém propojili teoretické poznatky s konkrétními druhy výroby z praxe.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Práce s materiálem přispívá k tomu, aby žáci pochopili proces výroby a souvislosti mezi jejími články.</a:t>
            </a:r>
          </a:p>
          <a:p>
            <a:pPr>
              <a:buBlip>
                <a:blip r:embed="rId2"/>
              </a:buBlip>
            </a:pPr>
            <a:r>
              <a:rPr lang="cs-CZ" dirty="0"/>
              <a:t>V prezentaci jsou použity </a:t>
            </a:r>
            <a:r>
              <a:rPr lang="cs-CZ" b="1" dirty="0">
                <a:solidFill>
                  <a:srgbClr val="0070C0"/>
                </a:solidFill>
              </a:rPr>
              <a:t>hypertextové odkazy</a:t>
            </a: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/>
              <a:t>podrobněji vysvětlující, rozšiřující nebo doplňující vybrané pojmy prezentace (snímky </a:t>
            </a:r>
            <a:r>
              <a:rPr lang="cs-CZ" dirty="0" smtClean="0"/>
              <a:t>4 a 5)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V </a:t>
            </a:r>
            <a:r>
              <a:rPr lang="cs-CZ" dirty="0"/>
              <a:t>prezentaci je použita </a:t>
            </a:r>
            <a:r>
              <a:rPr lang="cs-CZ" b="1" dirty="0"/>
              <a:t>animace</a:t>
            </a:r>
            <a:r>
              <a:rPr lang="cs-CZ" b="1" dirty="0" smtClean="0"/>
              <a:t>. </a:t>
            </a:r>
            <a:r>
              <a:rPr lang="cs-CZ" dirty="0" smtClean="0"/>
              <a:t>Prezentace má návaznost na téma TRH.</a:t>
            </a:r>
          </a:p>
          <a:p>
            <a:pPr>
              <a:buBlip>
                <a:blip r:embed="rId2"/>
              </a:buBlip>
            </a:pPr>
            <a:r>
              <a:rPr lang="cs-CZ" b="1" dirty="0">
                <a:solidFill>
                  <a:srgbClr val="C00000"/>
                </a:solidFill>
              </a:rPr>
              <a:t>Pracovní úkoly</a:t>
            </a:r>
            <a:r>
              <a:rPr lang="cs-CZ" dirty="0"/>
              <a:t> mohou být využity v hodině, jako DÚ nebo samostatná práce, lze je ohodnotit. Pro práci žáků lze využít </a:t>
            </a:r>
            <a:r>
              <a:rPr lang="cs-CZ" b="1" dirty="0">
                <a:solidFill>
                  <a:srgbClr val="00B050"/>
                </a:solidFill>
              </a:rPr>
              <a:t>pracovní listy</a:t>
            </a:r>
            <a:r>
              <a:rPr lang="cs-CZ" dirty="0"/>
              <a:t>, u kterých je uvedeno, zda je stačí promítnout na tabuli nebo je třeba je vytisknout pro </a:t>
            </a:r>
            <a:r>
              <a:rPr lang="cs-CZ" dirty="0" smtClean="0"/>
              <a:t>žáky.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283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cs-CZ" dirty="0" smtClean="0"/>
              <a:t>VÝROBA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7"/>
            <a:ext cx="7859216" cy="3024335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lidská </a:t>
            </a:r>
            <a:r>
              <a:rPr lang="cs-CZ" b="1" dirty="0"/>
              <a:t>činnost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dirty="0" smtClean="0"/>
              <a:t>přeměňuje </a:t>
            </a:r>
            <a:r>
              <a:rPr lang="cs-CZ" b="1" dirty="0" smtClean="0"/>
              <a:t>přírodní </a:t>
            </a:r>
            <a:r>
              <a:rPr lang="cs-CZ" b="1" dirty="0"/>
              <a:t>předměty na </a:t>
            </a:r>
            <a:r>
              <a:rPr lang="cs-CZ" b="1" dirty="0" smtClean="0"/>
              <a:t>statky a služby</a:t>
            </a:r>
          </a:p>
          <a:p>
            <a:r>
              <a:rPr lang="cs-CZ" dirty="0" smtClean="0"/>
              <a:t>je </a:t>
            </a:r>
            <a:r>
              <a:rPr lang="cs-CZ" dirty="0"/>
              <a:t>hlavní složkou </a:t>
            </a:r>
            <a:r>
              <a:rPr lang="cs-CZ" b="1" dirty="0"/>
              <a:t>hospodářského </a:t>
            </a:r>
            <a:r>
              <a:rPr lang="cs-CZ" b="1" dirty="0" smtClean="0"/>
              <a:t>procesu </a:t>
            </a:r>
            <a:br>
              <a:rPr lang="cs-CZ" b="1" dirty="0" smtClean="0"/>
            </a:br>
            <a:r>
              <a:rPr lang="cs-CZ" dirty="0" smtClean="0"/>
              <a:t>(rozdělit můžeme </a:t>
            </a:r>
            <a:r>
              <a:rPr lang="cs-CZ" dirty="0"/>
              <a:t>jen to, co se </a:t>
            </a:r>
            <a:r>
              <a:rPr lang="cs-CZ" dirty="0" smtClean="0"/>
              <a:t>vyrobilo)</a:t>
            </a:r>
          </a:p>
          <a:p>
            <a:r>
              <a:rPr lang="cs-CZ" dirty="0" smtClean="0"/>
              <a:t>součástí </a:t>
            </a:r>
            <a:r>
              <a:rPr lang="cs-CZ" dirty="0"/>
              <a:t>výroby je </a:t>
            </a:r>
            <a:r>
              <a:rPr lang="cs-CZ" b="1" dirty="0"/>
              <a:t>výrobní </a:t>
            </a:r>
            <a:r>
              <a:rPr lang="cs-CZ" b="1" dirty="0" smtClean="0"/>
              <a:t>spotřeba</a:t>
            </a:r>
          </a:p>
          <a:p>
            <a:r>
              <a:rPr lang="cs-CZ" sz="1900" b="1" dirty="0" smtClean="0">
                <a:hlinkClick r:id="rId2"/>
              </a:rPr>
              <a:t>http</a:t>
            </a:r>
            <a:r>
              <a:rPr lang="cs-CZ" sz="1900" b="1" dirty="0">
                <a:hlinkClick r:id="rId2"/>
              </a:rPr>
              <a:t>://</a:t>
            </a:r>
            <a:r>
              <a:rPr lang="cs-CZ" sz="1900" b="1" dirty="0" smtClean="0">
                <a:hlinkClick r:id="rId2"/>
              </a:rPr>
              <a:t>www.youtube.com/watch?NR=1&amp;v=TIw3EqhodCU&amp;feature=endscreen</a:t>
            </a:r>
            <a:r>
              <a:rPr lang="cs-CZ" sz="1900" b="1" dirty="0" smtClean="0"/>
              <a:t> </a:t>
            </a:r>
            <a:endParaRPr lang="cs-CZ" sz="1900" b="1" dirty="0"/>
          </a:p>
        </p:txBody>
      </p:sp>
      <p:pic>
        <p:nvPicPr>
          <p:cNvPr id="1030" name="Picture 6" descr="C:\Users\ZS SLOVAN\AppData\Local\Microsoft\Windows\Temporary Internet Files\Content.IE5\SGOM21DJ\MP90044867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627057"/>
            <a:ext cx="3096344" cy="20605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ZS SLOVAN\AppData\Local\Microsoft\Windows\Temporary Internet Files\Content.IE5\532LQ6TG\MP90040042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627058"/>
            <a:ext cx="2084731" cy="20605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66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457200" y="253186"/>
            <a:ext cx="8229600" cy="1143000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cs-CZ" dirty="0" smtClean="0"/>
              <a:t>HOSPODÁŘSKÝ PROCES</a:t>
            </a:r>
            <a:endParaRPr lang="cs-CZ" dirty="0"/>
          </a:p>
        </p:txBody>
      </p:sp>
      <p:grpSp>
        <p:nvGrpSpPr>
          <p:cNvPr id="34" name="Skupina 33"/>
          <p:cNvGrpSpPr/>
          <p:nvPr/>
        </p:nvGrpSpPr>
        <p:grpSpPr>
          <a:xfrm>
            <a:off x="323205" y="1199620"/>
            <a:ext cx="8497590" cy="5127776"/>
            <a:chOff x="337204" y="1397568"/>
            <a:chExt cx="8497590" cy="5127776"/>
          </a:xfrm>
        </p:grpSpPr>
        <p:grpSp>
          <p:nvGrpSpPr>
            <p:cNvPr id="32" name="Skupina 31"/>
            <p:cNvGrpSpPr/>
            <p:nvPr/>
          </p:nvGrpSpPr>
          <p:grpSpPr>
            <a:xfrm>
              <a:off x="683568" y="1807185"/>
              <a:ext cx="8064895" cy="4718159"/>
              <a:chOff x="1305211" y="1468413"/>
              <a:chExt cx="7129145" cy="4358005"/>
            </a:xfrm>
          </p:grpSpPr>
          <p:grpSp>
            <p:nvGrpSpPr>
              <p:cNvPr id="2" name="Group 2"/>
              <p:cNvGrpSpPr>
                <a:grpSpLocks/>
              </p:cNvGrpSpPr>
              <p:nvPr/>
            </p:nvGrpSpPr>
            <p:grpSpPr bwMode="auto">
              <a:xfrm>
                <a:off x="1305211" y="1468413"/>
                <a:ext cx="7129145" cy="4358005"/>
                <a:chOff x="1037" y="1754"/>
                <a:chExt cx="11227" cy="6863"/>
              </a:xfrm>
            </p:grpSpPr>
            <p:sp>
              <p:nvSpPr>
                <p:cNvPr id="3" name="AutoShape 26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1237" y="2137"/>
                  <a:ext cx="9900" cy="612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4" name="Rectangle 25"/>
                <p:cNvSpPr>
                  <a:spLocks noChangeArrowheads="1"/>
                </p:cNvSpPr>
                <p:nvPr/>
              </p:nvSpPr>
              <p:spPr bwMode="auto">
                <a:xfrm>
                  <a:off x="4562" y="1754"/>
                  <a:ext cx="3155" cy="1103"/>
                </a:xfrm>
                <a:prstGeom prst="rect">
                  <a:avLst/>
                </a:prstGeom>
                <a:solidFill>
                  <a:srgbClr val="33CCCC"/>
                </a:solidFill>
                <a:ln w="9525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cs-CZ" sz="2000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VÝROBA</a:t>
                  </a:r>
                  <a:endParaRPr kumimoji="0" lang="cs-CZ" sz="20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cs-CZ" sz="1600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(produkce)</a:t>
                  </a:r>
                  <a:endParaRPr kumimoji="0" lang="cs-CZ" sz="16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" name="Line 24"/>
                <p:cNvSpPr>
                  <a:spLocks noChangeShapeType="1"/>
                </p:cNvSpPr>
                <p:nvPr/>
              </p:nvSpPr>
              <p:spPr bwMode="auto">
                <a:xfrm flipH="1">
                  <a:off x="3217" y="3397"/>
                  <a:ext cx="720" cy="720"/>
                </a:xfrm>
                <a:prstGeom prst="line">
                  <a:avLst/>
                </a:prstGeom>
                <a:noFill/>
                <a:ln w="38100" cmpd="dbl">
                  <a:solidFill>
                    <a:schemeClr val="accent3">
                      <a:lumMod val="50000"/>
                    </a:schemeClr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6" name="Line 23"/>
                <p:cNvSpPr>
                  <a:spLocks noChangeShapeType="1"/>
                </p:cNvSpPr>
                <p:nvPr/>
              </p:nvSpPr>
              <p:spPr bwMode="auto">
                <a:xfrm>
                  <a:off x="9157" y="3397"/>
                  <a:ext cx="540" cy="540"/>
                </a:xfrm>
                <a:prstGeom prst="line">
                  <a:avLst/>
                </a:prstGeom>
                <a:noFill/>
                <a:ln w="38100" cmpd="dbl">
                  <a:solidFill>
                    <a:schemeClr val="accent4">
                      <a:lumMod val="50000"/>
                    </a:schemeClr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7" name="Line 22"/>
                <p:cNvSpPr>
                  <a:spLocks noChangeShapeType="1"/>
                </p:cNvSpPr>
                <p:nvPr/>
              </p:nvSpPr>
              <p:spPr bwMode="auto">
                <a:xfrm flipH="1" flipV="1">
                  <a:off x="6637" y="2857"/>
                  <a:ext cx="2520" cy="540"/>
                </a:xfrm>
                <a:prstGeom prst="line">
                  <a:avLst/>
                </a:prstGeom>
                <a:noFill/>
                <a:ln w="38100" cmpd="dbl">
                  <a:solidFill>
                    <a:schemeClr val="accent4">
                      <a:lumMod val="50000"/>
                    </a:schemeClr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8" name="Oval 21"/>
                <p:cNvSpPr>
                  <a:spLocks noChangeArrowheads="1"/>
                </p:cNvSpPr>
                <p:nvPr/>
              </p:nvSpPr>
              <p:spPr bwMode="auto">
                <a:xfrm>
                  <a:off x="1944" y="4053"/>
                  <a:ext cx="2713" cy="720"/>
                </a:xfrm>
                <a:prstGeom prst="ellipse">
                  <a:avLst/>
                </a:prstGeom>
                <a:solidFill>
                  <a:srgbClr val="808000"/>
                </a:solidFill>
                <a:ln w="9525">
                  <a:solidFill>
                    <a:srgbClr val="FFFF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cs-CZ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STATKY</a:t>
                  </a:r>
                  <a:endParaRPr kumimoji="0" lang="cs-CZ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9" name="Line 20"/>
                <p:cNvSpPr>
                  <a:spLocks noChangeShapeType="1"/>
                </p:cNvSpPr>
                <p:nvPr/>
              </p:nvSpPr>
              <p:spPr bwMode="auto">
                <a:xfrm flipH="1">
                  <a:off x="2497" y="4773"/>
                  <a:ext cx="180" cy="36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10" name="Line 19"/>
                <p:cNvSpPr>
                  <a:spLocks noChangeShapeType="1"/>
                </p:cNvSpPr>
                <p:nvPr/>
              </p:nvSpPr>
              <p:spPr bwMode="auto">
                <a:xfrm>
                  <a:off x="3757" y="4773"/>
                  <a:ext cx="180" cy="36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11" name="Rectangle 18"/>
                <p:cNvSpPr>
                  <a:spLocks noChangeArrowheads="1"/>
                </p:cNvSpPr>
                <p:nvPr/>
              </p:nvSpPr>
              <p:spPr bwMode="auto">
                <a:xfrm>
                  <a:off x="1037" y="5133"/>
                  <a:ext cx="2000" cy="900"/>
                </a:xfrm>
                <a:prstGeom prst="rect">
                  <a:avLst/>
                </a:prstGeom>
                <a:solidFill>
                  <a:srgbClr val="FFFF99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cs-CZ" sz="2000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výrobky</a:t>
                  </a:r>
                  <a:endParaRPr kumimoji="0" lang="cs-CZ" sz="20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cs-CZ" sz="1600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(produkty)</a:t>
                  </a:r>
                  <a:endParaRPr kumimoji="0" lang="cs-CZ" sz="16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2" name="Rectangle 17"/>
                <p:cNvSpPr>
                  <a:spLocks noChangeArrowheads="1"/>
                </p:cNvSpPr>
                <p:nvPr/>
              </p:nvSpPr>
              <p:spPr bwMode="auto">
                <a:xfrm>
                  <a:off x="3217" y="5133"/>
                  <a:ext cx="1676" cy="900"/>
                </a:xfrm>
                <a:prstGeom prst="rect">
                  <a:avLst/>
                </a:prstGeom>
                <a:solidFill>
                  <a:srgbClr val="FFFF99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cs-CZ" sz="2000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služby</a:t>
                  </a:r>
                  <a:endParaRPr kumimoji="0" lang="cs-CZ" sz="20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" name="AutoShape 16"/>
                <p:cNvSpPr>
                  <a:spLocks noChangeShapeType="1"/>
                </p:cNvSpPr>
                <p:nvPr/>
              </p:nvSpPr>
              <p:spPr bwMode="auto">
                <a:xfrm rot="16200000" flipH="1">
                  <a:off x="2317" y="6033"/>
                  <a:ext cx="360" cy="360"/>
                </a:xfrm>
                <a:prstGeom prst="bentConnector3">
                  <a:avLst>
                    <a:gd name="adj1" fmla="val 50000"/>
                  </a:avLst>
                </a:prstGeom>
                <a:noFill/>
                <a:ln w="9525">
                  <a:solidFill>
                    <a:srgbClr val="000000"/>
                  </a:solidFill>
                  <a:miter lim="800000"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14" name="AutoShape 15"/>
                <p:cNvSpPr>
                  <a:spLocks noChangeShapeType="1"/>
                </p:cNvSpPr>
                <p:nvPr/>
              </p:nvSpPr>
              <p:spPr bwMode="auto">
                <a:xfrm rot="5400000">
                  <a:off x="3577" y="6033"/>
                  <a:ext cx="360" cy="360"/>
                </a:xfrm>
                <a:prstGeom prst="bentConnector3">
                  <a:avLst>
                    <a:gd name="adj1" fmla="val 50000"/>
                  </a:avLst>
                </a:prstGeom>
                <a:noFill/>
                <a:ln w="9525">
                  <a:solidFill>
                    <a:srgbClr val="000000"/>
                  </a:solidFill>
                  <a:miter lim="800000"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15" name="Oval 14"/>
                <p:cNvSpPr>
                  <a:spLocks noChangeArrowheads="1"/>
                </p:cNvSpPr>
                <p:nvPr/>
              </p:nvSpPr>
              <p:spPr bwMode="auto">
                <a:xfrm>
                  <a:off x="8437" y="3873"/>
                  <a:ext cx="3827" cy="720"/>
                </a:xfrm>
                <a:prstGeom prst="ellipse">
                  <a:avLst/>
                </a:prstGeom>
                <a:solidFill>
                  <a:srgbClr val="FF99CC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cs-CZ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vznik výrobku</a:t>
                  </a:r>
                  <a:endParaRPr kumimoji="0" lang="cs-CZ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" name="Line 13"/>
                <p:cNvSpPr>
                  <a:spLocks noChangeShapeType="1"/>
                </p:cNvSpPr>
                <p:nvPr/>
              </p:nvSpPr>
              <p:spPr bwMode="auto">
                <a:xfrm>
                  <a:off x="9697" y="4593"/>
                  <a:ext cx="0" cy="36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17" name="Line 12"/>
                <p:cNvSpPr>
                  <a:spLocks noChangeShapeType="1"/>
                </p:cNvSpPr>
                <p:nvPr/>
              </p:nvSpPr>
              <p:spPr bwMode="auto">
                <a:xfrm>
                  <a:off x="9517" y="4773"/>
                  <a:ext cx="36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18" name="Oval 11"/>
                <p:cNvSpPr>
                  <a:spLocks noChangeArrowheads="1"/>
                </p:cNvSpPr>
                <p:nvPr/>
              </p:nvSpPr>
              <p:spPr bwMode="auto">
                <a:xfrm>
                  <a:off x="8437" y="4953"/>
                  <a:ext cx="3827" cy="1080"/>
                </a:xfrm>
                <a:prstGeom prst="ellipse">
                  <a:avLst/>
                </a:pr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cs-CZ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rozdělení mezi spotřebitele</a:t>
                  </a:r>
                  <a:endParaRPr kumimoji="0" lang="cs-CZ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" name="Line 10"/>
                <p:cNvSpPr>
                  <a:spLocks noChangeShapeType="1"/>
                </p:cNvSpPr>
                <p:nvPr/>
              </p:nvSpPr>
              <p:spPr bwMode="auto">
                <a:xfrm>
                  <a:off x="9697" y="6033"/>
                  <a:ext cx="0" cy="36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20" name="Line 9"/>
                <p:cNvSpPr>
                  <a:spLocks noChangeShapeType="1"/>
                </p:cNvSpPr>
                <p:nvPr/>
              </p:nvSpPr>
              <p:spPr bwMode="auto">
                <a:xfrm>
                  <a:off x="9517" y="6213"/>
                  <a:ext cx="36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21" name="Oval 8"/>
                <p:cNvSpPr>
                  <a:spLocks noChangeArrowheads="1"/>
                </p:cNvSpPr>
                <p:nvPr/>
              </p:nvSpPr>
              <p:spPr bwMode="auto">
                <a:xfrm>
                  <a:off x="8437" y="6393"/>
                  <a:ext cx="3827" cy="1144"/>
                </a:xfrm>
                <a:prstGeom prst="ellipse">
                  <a:avLst/>
                </a:prstGeom>
                <a:solidFill>
                  <a:srgbClr val="CC99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cs-CZ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směna za peníze</a:t>
                  </a:r>
                  <a:endParaRPr kumimoji="0" lang="cs-CZ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" name="Line 7"/>
                <p:cNvSpPr>
                  <a:spLocks noChangeShapeType="1"/>
                </p:cNvSpPr>
                <p:nvPr/>
              </p:nvSpPr>
              <p:spPr bwMode="auto">
                <a:xfrm>
                  <a:off x="9697" y="7537"/>
                  <a:ext cx="0" cy="36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23" name="Line 6"/>
                <p:cNvSpPr>
                  <a:spLocks noChangeShapeType="1"/>
                </p:cNvSpPr>
                <p:nvPr/>
              </p:nvSpPr>
              <p:spPr bwMode="auto">
                <a:xfrm>
                  <a:off x="9511" y="7711"/>
                  <a:ext cx="36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24" name="Oval 5"/>
                <p:cNvSpPr>
                  <a:spLocks noChangeArrowheads="1"/>
                </p:cNvSpPr>
                <p:nvPr/>
              </p:nvSpPr>
              <p:spPr bwMode="auto">
                <a:xfrm>
                  <a:off x="8522" y="7897"/>
                  <a:ext cx="3742" cy="720"/>
                </a:xfrm>
                <a:prstGeom prst="ellipse">
                  <a:avLst/>
                </a:prstGeom>
                <a:solidFill>
                  <a:srgbClr val="FF00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cs-CZ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spotřeba</a:t>
                  </a:r>
                  <a:endParaRPr kumimoji="0" lang="cs-CZ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" name="AutoShape 4"/>
                <p:cNvSpPr>
                  <a:spLocks noChangeShapeType="1"/>
                </p:cNvSpPr>
                <p:nvPr/>
              </p:nvSpPr>
              <p:spPr bwMode="auto">
                <a:xfrm rot="10800000" flipV="1">
                  <a:off x="7717" y="5493"/>
                  <a:ext cx="720" cy="540"/>
                </a:xfrm>
                <a:prstGeom prst="curvedConnector3">
                  <a:avLst>
                    <a:gd name="adj1" fmla="val 50000"/>
                  </a:avLst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26" name="AutoShape 3"/>
                <p:cNvSpPr>
                  <a:spLocks noChangeShapeType="1"/>
                </p:cNvSpPr>
                <p:nvPr/>
              </p:nvSpPr>
              <p:spPr bwMode="auto">
                <a:xfrm rot="10800000">
                  <a:off x="7717" y="6213"/>
                  <a:ext cx="720" cy="540"/>
                </a:xfrm>
                <a:prstGeom prst="curvedConnector3">
                  <a:avLst>
                    <a:gd name="adj1" fmla="val 50000"/>
                  </a:avLst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</p:grpSp>
          <p:sp>
            <p:nvSpPr>
              <p:cNvPr id="27" name="Line 1"/>
              <p:cNvSpPr>
                <a:spLocks noChangeShapeType="1"/>
              </p:cNvSpPr>
              <p:nvPr/>
            </p:nvSpPr>
            <p:spPr bwMode="auto">
              <a:xfrm flipV="1">
                <a:off x="3143250" y="2147224"/>
                <a:ext cx="800100" cy="364493"/>
              </a:xfrm>
              <a:prstGeom prst="line">
                <a:avLst/>
              </a:prstGeom>
              <a:noFill/>
              <a:ln w="38100" cmpd="dbl">
                <a:solidFill>
                  <a:schemeClr val="accent3">
                    <a:lumMod val="50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  <p:sp>
          <p:nvSpPr>
            <p:cNvPr id="33" name="Rectangle 37"/>
            <p:cNvSpPr txBox="1">
              <a:spLocks noChangeArrowheads="1"/>
            </p:cNvSpPr>
            <p:nvPr/>
          </p:nvSpPr>
          <p:spPr bwMode="auto">
            <a:xfrm>
              <a:off x="337204" y="1397568"/>
              <a:ext cx="8497590" cy="49552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base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endParaRPr lang="cs-CZ" sz="1200" dirty="0" smtClean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r>
                <a:rPr lang="cs-CZ" sz="1200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                                                                                                                   </a:t>
              </a:r>
              <a:r>
                <a:rPr lang="cs-CZ" sz="1600" b="1" dirty="0" smtClean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endParaRPr lang="cs-CZ" sz="1600" dirty="0">
                <a:latin typeface="Arial" pitchFamily="34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endParaRPr lang="cs-CZ" sz="1600" dirty="0" smtClean="0">
                <a:solidFill>
                  <a:srgbClr val="008000"/>
                </a:solidFill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r>
                <a:rPr lang="cs-CZ" sz="1600" b="1" dirty="0" smtClean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                                                                                            = ZÁKLADNÍ </a:t>
              </a:r>
              <a:endParaRPr lang="cs-CZ" sz="1600" dirty="0">
                <a:solidFill>
                  <a:srgbClr val="008000"/>
                </a:solidFill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r>
                <a:rPr lang="cs-CZ" sz="1600" b="1" dirty="0" smtClean="0">
                  <a:solidFill>
                    <a:srgbClr val="008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proces přeměny</a:t>
              </a:r>
              <a:r>
                <a:rPr lang="cs-CZ" sz="1600" b="1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                                                                          </a:t>
              </a:r>
              <a:r>
                <a:rPr lang="cs-CZ" sz="1600" b="1" dirty="0" smtClean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HOSPODÁŘSKÁ                         </a:t>
              </a:r>
              <a:r>
                <a:rPr lang="cs-CZ" sz="1600" b="1" dirty="0" smtClean="0">
                  <a:solidFill>
                    <a:srgbClr val="008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přírodních materiálů na</a:t>
              </a:r>
              <a:r>
                <a:rPr lang="cs-CZ" sz="1600" b="1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:                                                                      </a:t>
              </a:r>
              <a:r>
                <a:rPr lang="cs-CZ" sz="1600" b="1" dirty="0" smtClean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ČINNOST</a:t>
              </a:r>
              <a:endParaRPr lang="cs-CZ" sz="1600" dirty="0" smtClean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r>
                <a:rPr lang="cs-CZ" sz="1600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                                                                                                               </a:t>
              </a:r>
              <a:r>
                <a:rPr lang="cs-CZ" sz="1600" b="1" dirty="0" smtClean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r>
                <a:rPr lang="cs-CZ" sz="1600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              </a:t>
              </a:r>
              <a:endParaRPr lang="cs-CZ" sz="1600" dirty="0" smtClean="0">
                <a:latin typeface="Arial" pitchFamily="34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r>
                <a:rPr lang="cs-CZ" sz="1600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                                                                                 </a:t>
              </a: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endParaRPr lang="cs-CZ" sz="1200" dirty="0" smtClean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endParaRPr lang="cs-CZ" sz="1200" dirty="0" smtClean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endParaRPr lang="cs-CZ" sz="1200" dirty="0" smtClean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endParaRPr lang="cs-CZ" sz="1200" dirty="0" smtClean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endParaRPr lang="cs-CZ" sz="12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endParaRPr lang="cs-CZ" sz="1200" dirty="0" smtClean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r>
                <a:rPr lang="cs-CZ" sz="1800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                                                         </a:t>
              </a: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r>
                <a:rPr lang="cs-CZ" sz="1800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                                                         obchod, </a:t>
              </a:r>
              <a:r>
                <a:rPr lang="cs-CZ" sz="1800" b="1" dirty="0" smtClean="0">
                  <a:solidFill>
                    <a:srgbClr val="0000FF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TRH</a:t>
              </a:r>
              <a:endParaRPr lang="cs-CZ" sz="1800" dirty="0" smtClean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endParaRPr lang="cs-CZ" sz="1800" dirty="0" smtClean="0"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r>
                <a:rPr lang="cs-CZ" sz="1800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slouží k </a:t>
              </a:r>
              <a:r>
                <a:rPr lang="cs-CZ" sz="1800" b="1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uspokojování lidských potřeb</a:t>
              </a:r>
              <a:r>
                <a:rPr lang="cs-CZ" sz="1200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                                                                                 </a:t>
              </a: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r>
                <a:rPr lang="cs-CZ" sz="1200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     </a:t>
              </a: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r>
                <a:rPr lang="cs-CZ" sz="1200" dirty="0" smtClean="0">
                  <a:latin typeface="Arial" pitchFamily="34" charset="0"/>
                  <a:ea typeface="Times New Roman" pitchFamily="18" charset="0"/>
                  <a:cs typeface="Arial" pitchFamily="34" charset="0"/>
                  <a:hlinkClick r:id="rId2"/>
                </a:rPr>
                <a:t>http</a:t>
              </a:r>
              <a:r>
                <a:rPr lang="cs-CZ" sz="1200" dirty="0">
                  <a:latin typeface="Arial" pitchFamily="34" charset="0"/>
                  <a:ea typeface="Times New Roman" pitchFamily="18" charset="0"/>
                  <a:cs typeface="Arial" pitchFamily="34" charset="0"/>
                  <a:hlinkClick r:id="rId2"/>
                </a:rPr>
                <a:t>://</a:t>
              </a:r>
              <a:r>
                <a:rPr lang="cs-CZ" sz="1200" dirty="0" smtClean="0">
                  <a:latin typeface="Arial" pitchFamily="34" charset="0"/>
                  <a:ea typeface="Times New Roman" pitchFamily="18" charset="0"/>
                  <a:cs typeface="Arial" pitchFamily="34" charset="0"/>
                  <a:hlinkClick r:id="rId2"/>
                </a:rPr>
                <a:t>www.youtube.com/watch?NR=1&amp;feature=endscreen&amp;v=PJ0xIJI1eYY</a:t>
              </a:r>
              <a:r>
                <a:rPr lang="cs-CZ" sz="1200" dirty="0" smtClean="0">
                  <a:latin typeface="Arial" pitchFamily="34" charset="0"/>
                  <a:ea typeface="Times New Roman" pitchFamily="18" charset="0"/>
                  <a:cs typeface="Arial" pitchFamily="34" charset="0"/>
                </a:rPr>
                <a:t>                      </a:t>
              </a:r>
              <a:endParaRPr lang="cs-CZ" sz="800" dirty="0" smtClean="0">
                <a:latin typeface="Arial" pitchFamily="34" charset="0"/>
                <a:cs typeface="Arial" pitchFamily="34" charset="0"/>
              </a:endParaRP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r>
                <a:rPr lang="cs-CZ" sz="1200" dirty="0" smtClean="0">
                  <a:latin typeface="Arial" pitchFamily="34" charset="0"/>
                  <a:cs typeface="Arial" pitchFamily="34" charset="0"/>
                  <a:hlinkClick r:id="rId3"/>
                </a:rPr>
                <a:t>http</a:t>
              </a:r>
              <a:r>
                <a:rPr lang="cs-CZ" sz="1200" dirty="0">
                  <a:latin typeface="Arial" pitchFamily="34" charset="0"/>
                  <a:cs typeface="Arial" pitchFamily="34" charset="0"/>
                  <a:hlinkClick r:id="rId3"/>
                </a:rPr>
                <a:t>://</a:t>
              </a:r>
              <a:r>
                <a:rPr lang="cs-CZ" sz="1200" dirty="0" smtClean="0">
                  <a:latin typeface="Arial" pitchFamily="34" charset="0"/>
                  <a:cs typeface="Arial" pitchFamily="34" charset="0"/>
                  <a:hlinkClick r:id="rId3"/>
                </a:rPr>
                <a:t>www.youtube.com/watch?NR=1&amp;v=kuCPrStfG6k&amp;feature=endscreen</a:t>
              </a:r>
              <a:r>
                <a:rPr lang="cs-CZ" sz="1200" dirty="0" smtClean="0"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0" indent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  <a:tabLst>
                  <a:tab pos="3771900" algn="l"/>
                </a:tabLst>
              </a:pPr>
              <a:r>
                <a:rPr lang="cs-CZ" sz="1200" dirty="0" smtClean="0">
                  <a:latin typeface="Arial" pitchFamily="34" charset="0"/>
                  <a:cs typeface="Arial" pitchFamily="34" charset="0"/>
                </a:rPr>
                <a:t> </a:t>
              </a:r>
              <a:endParaRPr lang="cs-CZ" sz="1200" dirty="0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35" name="Picture 7" descr="C:\Users\ZS SLOVAN\AppData\Local\Microsoft\Windows\Temporary Internet Files\Content.IE5\S9JG8C4Z\MM900395765[1]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66" y="5946396"/>
            <a:ext cx="180975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195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827992"/>
          </a:xfrm>
        </p:spPr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podle náležitosti k oboru výroby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hlavní výroba </a:t>
            </a:r>
            <a:r>
              <a:rPr lang="cs-CZ" dirty="0" smtClean="0"/>
              <a:t>- výrobek je hlavní náplň výroby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vedlejší výroba </a:t>
            </a:r>
            <a:r>
              <a:rPr lang="cs-CZ" dirty="0" smtClean="0"/>
              <a:t>- výroba komponent pro hlavní výrobek, polotovarů, náhradních dílů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doplňková výroba </a:t>
            </a:r>
            <a:r>
              <a:rPr lang="cs-CZ" dirty="0" smtClean="0"/>
              <a:t>- zpracování odpadu z výrobku, využití volné kapacity strojů 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přidružená výroba </a:t>
            </a:r>
            <a:r>
              <a:rPr lang="cs-CZ" dirty="0" smtClean="0"/>
              <a:t>- výroba nesouvisející </a:t>
            </a:r>
            <a:br>
              <a:rPr lang="cs-CZ" dirty="0" smtClean="0"/>
            </a:br>
            <a:r>
              <a:rPr lang="cs-CZ" dirty="0" smtClean="0"/>
              <a:t>s hlavním výrobkem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972008"/>
          </a:xfrm>
        </p:spPr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podle sortimentu a objemu výroby</a:t>
            </a:r>
          </a:p>
          <a:p>
            <a:pPr>
              <a:buClr>
                <a:srgbClr val="00B050"/>
              </a:buClr>
            </a:pPr>
            <a:r>
              <a:rPr lang="cs-CZ" b="1" dirty="0" smtClean="0">
                <a:solidFill>
                  <a:srgbClr val="00B050"/>
                </a:solidFill>
              </a:rPr>
              <a:t>kusová výroba </a:t>
            </a:r>
            <a:r>
              <a:rPr lang="cs-CZ" dirty="0" smtClean="0"/>
              <a:t>- na objednávku, malé série, různorodé výrobky, víceúčelové stroje</a:t>
            </a:r>
          </a:p>
          <a:p>
            <a:pPr>
              <a:buClr>
                <a:srgbClr val="00B050"/>
              </a:buClr>
            </a:pPr>
            <a:r>
              <a:rPr lang="cs-CZ" b="1" dirty="0" smtClean="0">
                <a:solidFill>
                  <a:srgbClr val="00B050"/>
                </a:solidFill>
              </a:rPr>
              <a:t>sériová výroba </a:t>
            </a:r>
            <a:r>
              <a:rPr lang="cs-CZ" dirty="0" smtClean="0"/>
              <a:t>- užší sortiment, větší množství, speciálnější stroje</a:t>
            </a:r>
          </a:p>
          <a:p>
            <a:pPr>
              <a:buClr>
                <a:srgbClr val="00B050"/>
              </a:buClr>
            </a:pPr>
            <a:r>
              <a:rPr lang="cs-CZ" b="1" dirty="0" smtClean="0">
                <a:solidFill>
                  <a:srgbClr val="00B050"/>
                </a:solidFill>
              </a:rPr>
              <a:t>hromadná výroba </a:t>
            </a:r>
            <a:r>
              <a:rPr lang="cs-CZ" dirty="0" smtClean="0"/>
              <a:t>- jeden druh, velké množství, jednoúčelové stroje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cs-CZ" dirty="0" smtClean="0">
                <a:effectLst/>
              </a:rPr>
              <a:t>TYPY VÝROBY</a:t>
            </a:r>
            <a:endParaRPr lang="cs-CZ" dirty="0">
              <a:effectLst/>
            </a:endParaRPr>
          </a:p>
        </p:txBody>
      </p:sp>
      <p:pic>
        <p:nvPicPr>
          <p:cNvPr id="2053" name="Picture 5" descr="C:\Users\ZS SLOVAN\AppData\Local\Microsoft\Windows\Temporary Internet Files\Content.IE5\ALWJPC1Y\MP9004019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422" y="4776644"/>
            <a:ext cx="1296777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63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467544" y="1772816"/>
            <a:ext cx="4038600" cy="3315823"/>
          </a:xfrm>
        </p:spPr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podle </a:t>
            </a:r>
            <a:r>
              <a:rPr lang="cs-CZ" sz="2400" b="1" dirty="0">
                <a:solidFill>
                  <a:schemeClr val="accent2">
                    <a:lumMod val="75000"/>
                  </a:schemeClr>
                </a:solidFill>
              </a:rPr>
              <a:t>stupně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mechanizace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ruční </a:t>
            </a:r>
            <a:r>
              <a:rPr lang="cs-CZ" sz="2400" b="1" dirty="0" smtClean="0">
                <a:solidFill>
                  <a:srgbClr val="FF0000"/>
                </a:solidFill>
              </a:rPr>
              <a:t>výroba</a:t>
            </a:r>
            <a:r>
              <a:rPr lang="cs-CZ" sz="2400" dirty="0" smtClean="0"/>
              <a:t>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mechanizovaná výroba</a:t>
            </a:r>
            <a:r>
              <a:rPr lang="cs-CZ" sz="2400" dirty="0"/>
              <a:t> – stroj řízený </a:t>
            </a:r>
            <a:r>
              <a:rPr lang="cs-CZ" sz="2400" dirty="0" smtClean="0"/>
              <a:t>člověkem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automatizovaná výroba</a:t>
            </a:r>
            <a:r>
              <a:rPr lang="cs-CZ" sz="2400" dirty="0"/>
              <a:t> – stroj bez zásahu člověka</a:t>
            </a:r>
          </a:p>
          <a:p>
            <a:pPr marL="109728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143000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cs-CZ" dirty="0" smtClean="0"/>
              <a:t>TYPY VÝROBY </a:t>
            </a:r>
            <a:endParaRPr lang="cs-CZ" dirty="0"/>
          </a:p>
        </p:txBody>
      </p:sp>
      <p:pic>
        <p:nvPicPr>
          <p:cNvPr id="4104" name="Picture 8" descr="C:\Users\ZS SLOVAN\AppData\Local\Microsoft\Windows\Temporary Internet Files\Content.IE5\JLA8HB9Y\MC9000550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826036"/>
            <a:ext cx="2559814" cy="24781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ZS SLOVAN\AppData\Local\Microsoft\Windows\Temporary Internet Files\Content.IE5\ALWJPC1Y\MC9002336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262" y="3140968"/>
            <a:ext cx="3259248" cy="31853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5364088" y="934665"/>
            <a:ext cx="3106422" cy="2030194"/>
            <a:chOff x="5580112" y="1052736"/>
            <a:chExt cx="3106422" cy="2030194"/>
          </a:xfrm>
        </p:grpSpPr>
        <p:pic>
          <p:nvPicPr>
            <p:cNvPr id="4111" name="Picture 15" descr="C:\Users\ZS SLOVAN\AppData\Local\Microsoft\Windows\Temporary Internet Files\Content.IE5\TYZ6L3GP\MC90031918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6296" y="1052736"/>
              <a:ext cx="1450238" cy="1794053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10" name="Picture 14" descr="C:\Users\ZS SLOVAN\AppData\Local\Microsoft\Windows\Temporary Internet Files\Content.IE5\0R7O1ENB\MC900298703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1268760"/>
              <a:ext cx="1811426" cy="181417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6148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296144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t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cs-CZ" sz="1600" dirty="0" smtClean="0">
                <a:effectLst/>
              </a:rPr>
              <a:t>Pracovní list: </a:t>
            </a:r>
            <a:r>
              <a:rPr lang="cs-CZ" sz="1600" dirty="0">
                <a:effectLst/>
              </a:rPr>
              <a:t>TYPY VÝROBY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>
                <a:effectLst/>
              </a:rPr>
              <a:t>LEVÁ ČÁST - vyber trojice pojmů patřících k sobě a zařaď je do tabulek (podle typu výroby) </a:t>
            </a:r>
            <a:br>
              <a:rPr lang="cs-CZ" sz="1600" dirty="0" smtClean="0">
                <a:effectLst/>
              </a:rPr>
            </a:br>
            <a:r>
              <a:rPr lang="cs-CZ" sz="1600" dirty="0" smtClean="0">
                <a:effectLst/>
              </a:rPr>
              <a:t>PRAVÁ ČÁST - přiřaď ukázku výroby k druhu výroby (spoj čarou) </a:t>
            </a:r>
            <a:r>
              <a:rPr lang="cs-CZ" sz="1400" dirty="0" smtClean="0">
                <a:effectLst/>
              </a:rPr>
              <a:t/>
            </a:r>
            <a:br>
              <a:rPr lang="cs-CZ" sz="1400" dirty="0" smtClean="0">
                <a:effectLst/>
              </a:rPr>
            </a:br>
            <a:r>
              <a:rPr lang="cs-CZ" sz="1400" dirty="0" smtClean="0">
                <a:effectLst/>
              </a:rPr>
              <a:t>                                                                                                                                IA tabule</a:t>
            </a:r>
            <a:endParaRPr lang="cs-CZ" sz="1400" dirty="0">
              <a:effectLst/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4571999" y="1591814"/>
            <a:ext cx="4425743" cy="4974671"/>
            <a:chOff x="4355976" y="1474664"/>
            <a:chExt cx="4425743" cy="4974671"/>
          </a:xfrm>
        </p:grpSpPr>
        <p:pic>
          <p:nvPicPr>
            <p:cNvPr id="3075" name="Picture 3" descr="C:\Users\ZS SLOVAN\AppData\Local\Microsoft\Windows\Temporary Internet Files\Content.IE5\1WFLJ5IU\MC900231811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1999" y="5085184"/>
              <a:ext cx="2227342" cy="13641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C:\Users\ZS SLOVAN\AppData\Local\Microsoft\Windows\Temporary Internet Files\Content.IE5\532LQ6TG\MC900280773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361" y="1474664"/>
              <a:ext cx="1440160" cy="1686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2" name="Picture 10" descr="C:\Users\ZS SLOVAN\AppData\Local\Microsoft\Windows\Temporary Internet Files\Content.IE5\0R7O1ENB\MC900346739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8264" y="4955608"/>
              <a:ext cx="1490449" cy="14937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6" name="Picture 14" descr="C:\Users\ZS SLOVAN\AppData\Local\Microsoft\Windows\Temporary Internet Files\Content.IE5\NIQHWHNY\MC900318620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5976" y="2924944"/>
              <a:ext cx="1145743" cy="18379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9" name="Picture 17" descr="C:\Users\ZS SLOVAN\AppData\Local\Microsoft\Windows\Temporary Internet Files\Content.IE5\532LQ6TG\MC900280432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2696" y="1532272"/>
              <a:ext cx="1619336" cy="1184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93" name="Picture 21" descr="C:\Users\ZS SLOVAN\AppData\Local\Microsoft\Windows\Temporary Internet Files\Content.IE5\JLA8HB9Y\MC900338166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92669" y="2925316"/>
              <a:ext cx="1089050" cy="1845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5796258" y="3356992"/>
              <a:ext cx="1656183" cy="33855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600" dirty="0" smtClean="0"/>
                <a:t>sériová výroba</a:t>
              </a:r>
              <a:endParaRPr lang="cs-CZ" sz="1600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5796257" y="3843916"/>
              <a:ext cx="1656183" cy="338554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600" dirty="0" smtClean="0"/>
                <a:t>kusová výroba</a:t>
              </a:r>
              <a:endParaRPr lang="cs-CZ" sz="1600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5652364" y="4348708"/>
              <a:ext cx="1943972" cy="338554"/>
            </a:xfrm>
            <a:prstGeom prst="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600" dirty="0" smtClean="0"/>
                <a:t>hromadná výroba</a:t>
              </a:r>
              <a:endParaRPr lang="cs-CZ" sz="1600" dirty="0"/>
            </a:p>
          </p:txBody>
        </p:sp>
      </p:grpSp>
      <p:graphicFrame>
        <p:nvGraphicFramePr>
          <p:cNvPr id="34" name="Tabulka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811456"/>
              </p:ext>
            </p:extLst>
          </p:nvPr>
        </p:nvGraphicFramePr>
        <p:xfrm>
          <a:off x="279722" y="1870999"/>
          <a:ext cx="4165293" cy="67564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388431"/>
                <a:gridCol w="1388431"/>
                <a:gridCol w="1388431"/>
              </a:tblGrid>
              <a:tr h="261369">
                <a:tc gridSpan="3"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HLAVNÍ VÝROBA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063628"/>
              </p:ext>
            </p:extLst>
          </p:nvPr>
        </p:nvGraphicFramePr>
        <p:xfrm>
          <a:off x="279722" y="2671299"/>
          <a:ext cx="4165293" cy="67564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388431"/>
                <a:gridCol w="1388431"/>
                <a:gridCol w="1388431"/>
              </a:tblGrid>
              <a:tr h="261369">
                <a:tc gridSpan="3"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TYP VÝROBY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6" name="Tabulka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049414"/>
              </p:ext>
            </p:extLst>
          </p:nvPr>
        </p:nvGraphicFramePr>
        <p:xfrm>
          <a:off x="279722" y="3477328"/>
          <a:ext cx="4165293" cy="67564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388431"/>
                <a:gridCol w="1388431"/>
                <a:gridCol w="1388431"/>
              </a:tblGrid>
              <a:tr h="261369">
                <a:tc gridSpan="3"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PŘIDANÁ VÝROBA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pSp>
        <p:nvGrpSpPr>
          <p:cNvPr id="37" name="Skupina 36"/>
          <p:cNvGrpSpPr/>
          <p:nvPr/>
        </p:nvGrpSpPr>
        <p:grpSpPr>
          <a:xfrm>
            <a:off x="261186" y="4670063"/>
            <a:ext cx="4220848" cy="1202817"/>
            <a:chOff x="179512" y="4654674"/>
            <a:chExt cx="4220848" cy="1202817"/>
          </a:xfrm>
        </p:grpSpPr>
        <p:sp>
          <p:nvSpPr>
            <p:cNvPr id="38" name="TextovéPole 37"/>
            <p:cNvSpPr txBox="1"/>
            <p:nvPr/>
          </p:nvSpPr>
          <p:spPr>
            <a:xfrm>
              <a:off x="179512" y="4654674"/>
              <a:ext cx="1368152" cy="276999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stavební výroba</a:t>
              </a:r>
              <a:endParaRPr lang="cs-CZ" sz="1200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3104216" y="4654674"/>
              <a:ext cx="1296144" cy="276999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malířské práce</a:t>
              </a:r>
              <a:endParaRPr lang="cs-CZ" sz="1200" dirty="0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3248232" y="5580491"/>
              <a:ext cx="1008112" cy="276999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přidružená</a:t>
              </a:r>
              <a:endParaRPr lang="cs-CZ" sz="1200" dirty="0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1642289" y="5580492"/>
              <a:ext cx="1440160" cy="276999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rostlinná výroba</a:t>
              </a:r>
              <a:endParaRPr lang="cs-CZ" sz="1200" dirty="0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372889" y="5580492"/>
              <a:ext cx="981397" cy="276999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doplňková</a:t>
              </a:r>
              <a:endParaRPr lang="cs-CZ" sz="1200" dirty="0"/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179512" y="5027250"/>
              <a:ext cx="1368152" cy="461665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výroba tepla - spalovny slámy</a:t>
              </a:r>
              <a:endParaRPr lang="cs-CZ" sz="1200" dirty="0"/>
            </a:p>
          </p:txBody>
        </p:sp>
        <p:sp>
          <p:nvSpPr>
            <p:cNvPr id="44" name="TextovéPole 43"/>
            <p:cNvSpPr txBox="1"/>
            <p:nvPr/>
          </p:nvSpPr>
          <p:spPr>
            <a:xfrm>
              <a:off x="1755887" y="5027249"/>
              <a:ext cx="1212964" cy="461665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automobilová výroba</a:t>
              </a:r>
              <a:endParaRPr lang="cs-CZ" sz="1200" dirty="0"/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1963532" y="4654674"/>
              <a:ext cx="797674" cy="276999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vedlejší</a:t>
              </a:r>
              <a:endParaRPr lang="cs-CZ" sz="1200" dirty="0"/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3206641" y="5027250"/>
              <a:ext cx="1091293" cy="461665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výroba náhrad. dílů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2080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cs-CZ" sz="1600" dirty="0">
                <a:effectLst/>
              </a:rPr>
              <a:t>Pracovní list</a:t>
            </a:r>
            <a:r>
              <a:rPr lang="cs-CZ" sz="1600" dirty="0" smtClean="0">
                <a:effectLst/>
              </a:rPr>
              <a:t>: TYPY VÝROBY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>
                <a:effectLst/>
              </a:rPr>
              <a:t>LEVÁ ČÁST - vyber trojice pojmů patřících k sobě a zařaď je do tabulek (podle typu výroby) </a:t>
            </a:r>
            <a:br>
              <a:rPr lang="cs-CZ" sz="1600" dirty="0">
                <a:effectLst/>
              </a:rPr>
            </a:br>
            <a:r>
              <a:rPr lang="cs-CZ" sz="1600" dirty="0">
                <a:effectLst/>
              </a:rPr>
              <a:t>PRAVÁ ČÁST - přiřaď ukázku výroby k druhu výroby (spoj čarou) </a:t>
            </a:r>
            <a:r>
              <a:rPr lang="cs-CZ" sz="1400" dirty="0">
                <a:effectLst/>
              </a:rPr>
              <a:t/>
            </a:r>
            <a:br>
              <a:rPr lang="cs-CZ" sz="1400" dirty="0">
                <a:effectLst/>
              </a:rPr>
            </a:br>
            <a:r>
              <a:rPr lang="cs-CZ" sz="1400" dirty="0">
                <a:effectLst/>
              </a:rPr>
              <a:t>                                                                                                                                IA tabule</a:t>
            </a:r>
            <a:endParaRPr lang="cs-CZ" sz="1400" dirty="0"/>
          </a:p>
        </p:txBody>
      </p:sp>
      <p:grpSp>
        <p:nvGrpSpPr>
          <p:cNvPr id="24" name="Skupina 23"/>
          <p:cNvGrpSpPr/>
          <p:nvPr/>
        </p:nvGrpSpPr>
        <p:grpSpPr>
          <a:xfrm>
            <a:off x="4598927" y="1558839"/>
            <a:ext cx="4404142" cy="4974671"/>
            <a:chOff x="4355976" y="1474664"/>
            <a:chExt cx="4404142" cy="4974671"/>
          </a:xfrm>
        </p:grpSpPr>
        <p:grpSp>
          <p:nvGrpSpPr>
            <p:cNvPr id="6" name="Skupina 5"/>
            <p:cNvGrpSpPr/>
            <p:nvPr/>
          </p:nvGrpSpPr>
          <p:grpSpPr>
            <a:xfrm>
              <a:off x="4355976" y="1474664"/>
              <a:ext cx="4404142" cy="4974671"/>
              <a:chOff x="4355976" y="1474664"/>
              <a:chExt cx="4404142" cy="4974671"/>
            </a:xfrm>
          </p:grpSpPr>
          <p:pic>
            <p:nvPicPr>
              <p:cNvPr id="7" name="Picture 3" descr="C:\Users\ZS SLOVAN\AppData\Local\Microsoft\Windows\Temporary Internet Files\Content.IE5\1WFLJ5IU\MC900231811[1].wm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1999" y="5085184"/>
                <a:ext cx="2227342" cy="136415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4" descr="C:\Users\ZS SLOVAN\AppData\Local\Microsoft\Windows\Temporary Internet Files\Content.IE5\532LQ6TG\MC900280773[1].wmf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32361" y="1474664"/>
                <a:ext cx="1440160" cy="16865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10" descr="C:\Users\ZS SLOVAN\AppData\Local\Microsoft\Windows\Temporary Internet Files\Content.IE5\0R7O1ENB\MC900346739[1].wm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48264" y="4955608"/>
                <a:ext cx="1490449" cy="149372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14" descr="C:\Users\ZS SLOVAN\AppData\Local\Microsoft\Windows\Temporary Internet Files\Content.IE5\NIQHWHNY\MC900318620[1].wmf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55976" y="2924944"/>
                <a:ext cx="1145743" cy="18379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17" descr="C:\Users\ZS SLOVAN\AppData\Local\Microsoft\Windows\Temporary Internet Files\Content.IE5\532LQ6TG\MC900280432[1].wmf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42696" y="1532272"/>
                <a:ext cx="1619336" cy="118474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1" descr="C:\Users\ZS SLOVAN\AppData\Local\Microsoft\Windows\Temporary Internet Files\Content.IE5\JLA8HB9Y\MC900338166[1].wmf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14825" y="3161206"/>
                <a:ext cx="945293" cy="160168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TextovéPole 12"/>
              <p:cNvSpPr txBox="1"/>
              <p:nvPr/>
            </p:nvSpPr>
            <p:spPr>
              <a:xfrm>
                <a:off x="5796258" y="3356992"/>
                <a:ext cx="1656183" cy="338554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sériová výroba</a:t>
                </a:r>
                <a:endParaRPr lang="cs-CZ" sz="1600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5796257" y="3843916"/>
                <a:ext cx="1656183" cy="338554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kusová výroba</a:t>
                </a:r>
                <a:endParaRPr lang="cs-CZ" sz="1600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5652364" y="4348708"/>
                <a:ext cx="1943972" cy="338554"/>
              </a:xfrm>
              <a:prstGeom prst="rect">
                <a:avLst/>
              </a:prstGeom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hromadná výroba</a:t>
                </a:r>
                <a:endParaRPr lang="cs-CZ" sz="1600" dirty="0"/>
              </a:p>
            </p:txBody>
          </p:sp>
        </p:grpSp>
        <p:sp>
          <p:nvSpPr>
            <p:cNvPr id="17" name="Volný tvar 16"/>
            <p:cNvSpPr/>
            <p:nvPr/>
          </p:nvSpPr>
          <p:spPr>
            <a:xfrm>
              <a:off x="5534025" y="2676525"/>
              <a:ext cx="257175" cy="819150"/>
            </a:xfrm>
            <a:custGeom>
              <a:avLst/>
              <a:gdLst>
                <a:gd name="connsiteX0" fmla="*/ 257175 w 257175"/>
                <a:gd name="connsiteY0" fmla="*/ 819150 h 819150"/>
                <a:gd name="connsiteX1" fmla="*/ 133350 w 257175"/>
                <a:gd name="connsiteY1" fmla="*/ 742950 h 819150"/>
                <a:gd name="connsiteX2" fmla="*/ 47625 w 257175"/>
                <a:gd name="connsiteY2" fmla="*/ 600075 h 819150"/>
                <a:gd name="connsiteX3" fmla="*/ 9525 w 257175"/>
                <a:gd name="connsiteY3" fmla="*/ 361950 h 819150"/>
                <a:gd name="connsiteX4" fmla="*/ 0 w 257175"/>
                <a:gd name="connsiteY4" fmla="*/ 0 h 81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175" h="819150">
                  <a:moveTo>
                    <a:pt x="257175" y="819150"/>
                  </a:moveTo>
                  <a:cubicBezTo>
                    <a:pt x="212725" y="799306"/>
                    <a:pt x="168275" y="779462"/>
                    <a:pt x="133350" y="742950"/>
                  </a:cubicBezTo>
                  <a:cubicBezTo>
                    <a:pt x="98425" y="706438"/>
                    <a:pt x="68262" y="663575"/>
                    <a:pt x="47625" y="600075"/>
                  </a:cubicBezTo>
                  <a:cubicBezTo>
                    <a:pt x="26988" y="536575"/>
                    <a:pt x="17462" y="461962"/>
                    <a:pt x="9525" y="361950"/>
                  </a:cubicBezTo>
                  <a:cubicBezTo>
                    <a:pt x="1587" y="261937"/>
                    <a:pt x="793" y="130968"/>
                    <a:pt x="0" y="0"/>
                  </a:cubicBezTo>
                </a:path>
              </a:pathLst>
            </a:cu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7448550" y="3501600"/>
              <a:ext cx="266700" cy="1479975"/>
            </a:xfrm>
            <a:custGeom>
              <a:avLst/>
              <a:gdLst>
                <a:gd name="connsiteX0" fmla="*/ 0 w 266700"/>
                <a:gd name="connsiteY0" fmla="*/ 3600 h 1479975"/>
                <a:gd name="connsiteX1" fmla="*/ 123825 w 266700"/>
                <a:gd name="connsiteY1" fmla="*/ 22650 h 1479975"/>
                <a:gd name="connsiteX2" fmla="*/ 152400 w 266700"/>
                <a:gd name="connsiteY2" fmla="*/ 175050 h 1479975"/>
                <a:gd name="connsiteX3" fmla="*/ 161925 w 266700"/>
                <a:gd name="connsiteY3" fmla="*/ 489375 h 1479975"/>
                <a:gd name="connsiteX4" fmla="*/ 219075 w 266700"/>
                <a:gd name="connsiteY4" fmla="*/ 784650 h 1479975"/>
                <a:gd name="connsiteX5" fmla="*/ 266700 w 266700"/>
                <a:gd name="connsiteY5" fmla="*/ 1479975 h 1479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6700" h="1479975">
                  <a:moveTo>
                    <a:pt x="0" y="3600"/>
                  </a:moveTo>
                  <a:cubicBezTo>
                    <a:pt x="49212" y="-1163"/>
                    <a:pt x="98425" y="-5925"/>
                    <a:pt x="123825" y="22650"/>
                  </a:cubicBezTo>
                  <a:cubicBezTo>
                    <a:pt x="149225" y="51225"/>
                    <a:pt x="146050" y="97263"/>
                    <a:pt x="152400" y="175050"/>
                  </a:cubicBezTo>
                  <a:cubicBezTo>
                    <a:pt x="158750" y="252837"/>
                    <a:pt x="150813" y="387775"/>
                    <a:pt x="161925" y="489375"/>
                  </a:cubicBezTo>
                  <a:cubicBezTo>
                    <a:pt x="173038" y="590975"/>
                    <a:pt x="201613" y="619550"/>
                    <a:pt x="219075" y="784650"/>
                  </a:cubicBezTo>
                  <a:cubicBezTo>
                    <a:pt x="236537" y="949750"/>
                    <a:pt x="251618" y="1214862"/>
                    <a:pt x="266700" y="1479975"/>
                  </a:cubicBezTo>
                </a:path>
              </a:pathLst>
            </a:cu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Volný tvar 18"/>
            <p:cNvSpPr/>
            <p:nvPr/>
          </p:nvSpPr>
          <p:spPr>
            <a:xfrm>
              <a:off x="5191125" y="4000500"/>
              <a:ext cx="600075" cy="209550"/>
            </a:xfrm>
            <a:custGeom>
              <a:avLst/>
              <a:gdLst>
                <a:gd name="connsiteX0" fmla="*/ 600075 w 600075"/>
                <a:gd name="connsiteY0" fmla="*/ 0 h 209550"/>
                <a:gd name="connsiteX1" fmla="*/ 0 w 600075"/>
                <a:gd name="connsiteY1" fmla="*/ 209550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00075" h="209550">
                  <a:moveTo>
                    <a:pt x="600075" y="0"/>
                  </a:moveTo>
                  <a:lnTo>
                    <a:pt x="0" y="209550"/>
                  </a:lnTo>
                </a:path>
              </a:pathLst>
            </a:cu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olný tvar 19"/>
            <p:cNvSpPr/>
            <p:nvPr/>
          </p:nvSpPr>
          <p:spPr>
            <a:xfrm>
              <a:off x="7476687" y="3822635"/>
              <a:ext cx="676275" cy="177865"/>
            </a:xfrm>
            <a:custGeom>
              <a:avLst/>
              <a:gdLst>
                <a:gd name="connsiteX0" fmla="*/ 0 w 676275"/>
                <a:gd name="connsiteY0" fmla="*/ 177865 h 177865"/>
                <a:gd name="connsiteX1" fmla="*/ 104775 w 676275"/>
                <a:gd name="connsiteY1" fmla="*/ 73090 h 177865"/>
                <a:gd name="connsiteX2" fmla="*/ 342900 w 676275"/>
                <a:gd name="connsiteY2" fmla="*/ 6415 h 177865"/>
                <a:gd name="connsiteX3" fmla="*/ 676275 w 676275"/>
                <a:gd name="connsiteY3" fmla="*/ 6415 h 177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6275" h="177865">
                  <a:moveTo>
                    <a:pt x="0" y="177865"/>
                  </a:moveTo>
                  <a:cubicBezTo>
                    <a:pt x="23812" y="139765"/>
                    <a:pt x="47625" y="101665"/>
                    <a:pt x="104775" y="73090"/>
                  </a:cubicBezTo>
                  <a:cubicBezTo>
                    <a:pt x="161925" y="44515"/>
                    <a:pt x="247650" y="17527"/>
                    <a:pt x="342900" y="6415"/>
                  </a:cubicBezTo>
                  <a:cubicBezTo>
                    <a:pt x="438150" y="-4697"/>
                    <a:pt x="557212" y="859"/>
                    <a:pt x="676275" y="6415"/>
                  </a:cubicBezTo>
                </a:path>
              </a:pathLst>
            </a:cu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374960" y="4493050"/>
              <a:ext cx="254315" cy="650450"/>
            </a:xfrm>
            <a:custGeom>
              <a:avLst/>
              <a:gdLst>
                <a:gd name="connsiteX0" fmla="*/ 254315 w 254315"/>
                <a:gd name="connsiteY0" fmla="*/ 2750 h 650450"/>
                <a:gd name="connsiteX1" fmla="*/ 149540 w 254315"/>
                <a:gd name="connsiteY1" fmla="*/ 2750 h 650450"/>
                <a:gd name="connsiteX2" fmla="*/ 44765 w 254315"/>
                <a:gd name="connsiteY2" fmla="*/ 31325 h 650450"/>
                <a:gd name="connsiteX3" fmla="*/ 6665 w 254315"/>
                <a:gd name="connsiteY3" fmla="*/ 98000 h 650450"/>
                <a:gd name="connsiteX4" fmla="*/ 6665 w 254315"/>
                <a:gd name="connsiteY4" fmla="*/ 240875 h 650450"/>
                <a:gd name="connsiteX5" fmla="*/ 73340 w 254315"/>
                <a:gd name="connsiteY5" fmla="*/ 650450 h 650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4315" h="650450">
                  <a:moveTo>
                    <a:pt x="254315" y="2750"/>
                  </a:moveTo>
                  <a:cubicBezTo>
                    <a:pt x="219390" y="368"/>
                    <a:pt x="184465" y="-2013"/>
                    <a:pt x="149540" y="2750"/>
                  </a:cubicBezTo>
                  <a:cubicBezTo>
                    <a:pt x="114615" y="7513"/>
                    <a:pt x="68577" y="15450"/>
                    <a:pt x="44765" y="31325"/>
                  </a:cubicBezTo>
                  <a:cubicBezTo>
                    <a:pt x="20952" y="47200"/>
                    <a:pt x="13015" y="63075"/>
                    <a:pt x="6665" y="98000"/>
                  </a:cubicBezTo>
                  <a:cubicBezTo>
                    <a:pt x="315" y="132925"/>
                    <a:pt x="-4447" y="148800"/>
                    <a:pt x="6665" y="240875"/>
                  </a:cubicBezTo>
                  <a:cubicBezTo>
                    <a:pt x="17777" y="332950"/>
                    <a:pt x="45558" y="491700"/>
                    <a:pt x="73340" y="650450"/>
                  </a:cubicBezTo>
                </a:path>
              </a:pathLst>
            </a:cu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Volný tvar 22"/>
            <p:cNvSpPr/>
            <p:nvPr/>
          </p:nvSpPr>
          <p:spPr>
            <a:xfrm>
              <a:off x="7610475" y="3105150"/>
              <a:ext cx="209677" cy="1423447"/>
            </a:xfrm>
            <a:custGeom>
              <a:avLst/>
              <a:gdLst>
                <a:gd name="connsiteX0" fmla="*/ 0 w 209677"/>
                <a:gd name="connsiteY0" fmla="*/ 1409700 h 1423447"/>
                <a:gd name="connsiteX1" fmla="*/ 123825 w 209677"/>
                <a:gd name="connsiteY1" fmla="*/ 1409700 h 1423447"/>
                <a:gd name="connsiteX2" fmla="*/ 209550 w 209677"/>
                <a:gd name="connsiteY2" fmla="*/ 1266825 h 1423447"/>
                <a:gd name="connsiteX3" fmla="*/ 142875 w 209677"/>
                <a:gd name="connsiteY3" fmla="*/ 1000125 h 1423447"/>
                <a:gd name="connsiteX4" fmla="*/ 133350 w 209677"/>
                <a:gd name="connsiteY4" fmla="*/ 361950 h 1423447"/>
                <a:gd name="connsiteX5" fmla="*/ 66675 w 209677"/>
                <a:gd name="connsiteY5" fmla="*/ 0 h 1423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9677" h="1423447">
                  <a:moveTo>
                    <a:pt x="0" y="1409700"/>
                  </a:moveTo>
                  <a:cubicBezTo>
                    <a:pt x="44450" y="1421606"/>
                    <a:pt x="88900" y="1433512"/>
                    <a:pt x="123825" y="1409700"/>
                  </a:cubicBezTo>
                  <a:cubicBezTo>
                    <a:pt x="158750" y="1385888"/>
                    <a:pt x="206375" y="1335087"/>
                    <a:pt x="209550" y="1266825"/>
                  </a:cubicBezTo>
                  <a:cubicBezTo>
                    <a:pt x="212725" y="1198563"/>
                    <a:pt x="155575" y="1150937"/>
                    <a:pt x="142875" y="1000125"/>
                  </a:cubicBezTo>
                  <a:cubicBezTo>
                    <a:pt x="130175" y="849313"/>
                    <a:pt x="146050" y="528637"/>
                    <a:pt x="133350" y="361950"/>
                  </a:cubicBezTo>
                  <a:cubicBezTo>
                    <a:pt x="120650" y="195263"/>
                    <a:pt x="93662" y="97631"/>
                    <a:pt x="66675" y="0"/>
                  </a:cubicBezTo>
                </a:path>
              </a:pathLst>
            </a:cu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aphicFrame>
        <p:nvGraphicFramePr>
          <p:cNvPr id="27" name="Tabulk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4430942"/>
              </p:ext>
            </p:extLst>
          </p:nvPr>
        </p:nvGraphicFramePr>
        <p:xfrm>
          <a:off x="279722" y="1870999"/>
          <a:ext cx="4165293" cy="73152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388431"/>
                <a:gridCol w="1388431"/>
                <a:gridCol w="1388431"/>
              </a:tblGrid>
              <a:tr h="261369">
                <a:tc gridSpan="3"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HLAVNÍ VÝROBA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rostlinná výroba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automobilová výroba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stavební výroba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" name="Tabulka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653614"/>
              </p:ext>
            </p:extLst>
          </p:nvPr>
        </p:nvGraphicFramePr>
        <p:xfrm>
          <a:off x="279722" y="2671299"/>
          <a:ext cx="4165293" cy="67564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388431"/>
                <a:gridCol w="1388431"/>
                <a:gridCol w="1388431"/>
              </a:tblGrid>
              <a:tr h="261369">
                <a:tc gridSpan="3"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TYP VÝROBY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doplňková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vedlejší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přidružená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9" name="Tabulka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277395"/>
              </p:ext>
            </p:extLst>
          </p:nvPr>
        </p:nvGraphicFramePr>
        <p:xfrm>
          <a:off x="279722" y="3424759"/>
          <a:ext cx="4165293" cy="73152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388431"/>
                <a:gridCol w="1388431"/>
                <a:gridCol w="1388431"/>
              </a:tblGrid>
              <a:tr h="261369">
                <a:tc gridSpan="3"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PŘIDANÁ VÝROBA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výroba tepla - spalovny slámy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výroba náhrad. dílů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malířské práce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pSp>
        <p:nvGrpSpPr>
          <p:cNvPr id="40" name="Skupina 39"/>
          <p:cNvGrpSpPr/>
          <p:nvPr/>
        </p:nvGrpSpPr>
        <p:grpSpPr>
          <a:xfrm>
            <a:off x="179512" y="4654674"/>
            <a:ext cx="4220848" cy="1202817"/>
            <a:chOff x="179512" y="4654674"/>
            <a:chExt cx="4220848" cy="1202817"/>
          </a:xfrm>
        </p:grpSpPr>
        <p:sp>
          <p:nvSpPr>
            <p:cNvPr id="31" name="TextovéPole 30"/>
            <p:cNvSpPr txBox="1"/>
            <p:nvPr/>
          </p:nvSpPr>
          <p:spPr>
            <a:xfrm>
              <a:off x="179512" y="4654674"/>
              <a:ext cx="1368152" cy="276999"/>
            </a:xfrm>
            <a:prstGeom prst="rect">
              <a:avLst/>
            </a:prstGeom>
            <a:solidFill>
              <a:srgbClr val="92D050"/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stavební výroba</a:t>
              </a:r>
              <a:endParaRPr lang="cs-CZ" sz="1200" dirty="0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3104216" y="4654674"/>
              <a:ext cx="1296144" cy="276999"/>
            </a:xfrm>
            <a:prstGeom prst="rect">
              <a:avLst/>
            </a:prstGeom>
            <a:solidFill>
              <a:srgbClr val="92D050"/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malířské práce</a:t>
              </a:r>
              <a:endParaRPr lang="cs-CZ" sz="1200" dirty="0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3248232" y="5580491"/>
              <a:ext cx="1008112" cy="276999"/>
            </a:xfrm>
            <a:prstGeom prst="rect">
              <a:avLst/>
            </a:prstGeom>
            <a:solidFill>
              <a:srgbClr val="92D050"/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přidružená</a:t>
              </a:r>
              <a:endParaRPr lang="cs-CZ" sz="1200" dirty="0"/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1642289" y="5580492"/>
              <a:ext cx="1440160" cy="276999"/>
            </a:xfrm>
            <a:prstGeom prst="rect">
              <a:avLst/>
            </a:prstGeom>
            <a:solidFill>
              <a:srgbClr val="FFC000"/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rostlinná výroba</a:t>
              </a:r>
              <a:endParaRPr lang="cs-CZ" sz="1200" dirty="0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372889" y="5580492"/>
              <a:ext cx="981397" cy="276999"/>
            </a:xfrm>
            <a:prstGeom prst="rect">
              <a:avLst/>
            </a:prstGeom>
            <a:solidFill>
              <a:srgbClr val="FFC000"/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doplňková</a:t>
              </a:r>
              <a:endParaRPr lang="cs-CZ" sz="1200" dirty="0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179512" y="5027250"/>
              <a:ext cx="1368152" cy="461665"/>
            </a:xfrm>
            <a:prstGeom prst="rect">
              <a:avLst/>
            </a:prstGeom>
            <a:solidFill>
              <a:srgbClr val="FFC000"/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výroba tepla - spalovny slámy</a:t>
              </a:r>
              <a:endParaRPr lang="cs-CZ" sz="1200" dirty="0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1755887" y="5027249"/>
              <a:ext cx="1212964" cy="461665"/>
            </a:xfrm>
            <a:prstGeom prst="rect">
              <a:avLst/>
            </a:prstGeom>
            <a:solidFill>
              <a:srgbClr val="00B0F0"/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automobilová výroba</a:t>
              </a:r>
              <a:endParaRPr lang="cs-CZ" sz="1200" dirty="0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1963532" y="4654674"/>
              <a:ext cx="797674" cy="276999"/>
            </a:xfrm>
            <a:prstGeom prst="rect">
              <a:avLst/>
            </a:prstGeom>
            <a:solidFill>
              <a:srgbClr val="00B0F0"/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vedlejší</a:t>
              </a:r>
              <a:endParaRPr lang="cs-CZ" sz="1200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3206641" y="5027250"/>
              <a:ext cx="1091293" cy="461665"/>
            </a:xfrm>
            <a:prstGeom prst="rect">
              <a:avLst/>
            </a:prstGeom>
            <a:solidFill>
              <a:srgbClr val="00B0F0"/>
            </a:solidFill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výroba náhrad. dílů</a:t>
              </a:r>
              <a:endParaRPr lang="cs-CZ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17307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040560"/>
          </a:xfrm>
        </p:spPr>
        <p:txBody>
          <a:bodyPr>
            <a:normAutofit fontScale="85000" lnSpcReduction="10000"/>
          </a:bodyPr>
          <a:lstStyle/>
          <a:p>
            <a:pPr marL="624078" indent="-514350">
              <a:buFont typeface="+mj-lt"/>
              <a:buAutoNum type="arabicPeriod"/>
            </a:pPr>
            <a:r>
              <a:rPr lang="cs-CZ" dirty="0" smtClean="0"/>
              <a:t>Výroba je činnost člověka, měnící přírodní produkty na výrobky nebo služby.</a:t>
            </a:r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Typy výroby se liší podle důležitosti k oboru, množství a druhů výrobků a mechanizace práce.</a:t>
            </a:r>
          </a:p>
          <a:p>
            <a:pPr marL="109728" indent="0">
              <a:buNone/>
            </a:pPr>
            <a:r>
              <a:rPr lang="cs-CZ" dirty="0" smtClean="0"/>
              <a:t>REFLEXE: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Které činnosti jsou součástí hospodářské činnosti?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Do jakého typu výroby z hlediska objemu výroby a mechanizace zařadíš tyto práce nebo povolání: PEKAŘ, SOUSTRUŽNÍK, ŠIČKA, MALÍŘ, VÝVOJÁŘ PC SOFTWARE, BAGRISTA, ŠVADLENA, ZEMĚDĚLEC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Co lze vyrábět: </a:t>
            </a:r>
          </a:p>
          <a:p>
            <a:pPr marL="624078" indent="-514350">
              <a:buAutoNum type="alphaUcParenR"/>
            </a:pPr>
            <a:r>
              <a:rPr lang="cs-CZ" dirty="0" smtClean="0"/>
              <a:t>jako hlavní výrobek sériovou mechanizovanou výrobou </a:t>
            </a:r>
          </a:p>
          <a:p>
            <a:pPr marL="624078" indent="-514350">
              <a:buAutoNum type="alphaUcParenR"/>
            </a:pPr>
            <a:r>
              <a:rPr lang="cs-CZ" dirty="0" smtClean="0"/>
              <a:t>přidruženou kusovou ruční výrobou?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cs-CZ" dirty="0" smtClean="0"/>
              <a:t>ZÁVĚR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084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Použité kliparty: </a:t>
            </a:r>
            <a:r>
              <a:rPr lang="cs-CZ" u="sng" dirty="0" smtClean="0">
                <a:hlinkClick r:id="rId2"/>
              </a:rPr>
              <a:t>www.office.microsoft.com</a:t>
            </a:r>
            <a:endParaRPr lang="cs-CZ" dirty="0" smtClean="0"/>
          </a:p>
          <a:p>
            <a:r>
              <a:rPr lang="pt-BR" dirty="0" smtClean="0"/>
              <a:t>MATĚJOVSKÁ</a:t>
            </a:r>
            <a:r>
              <a:rPr lang="pt-BR" dirty="0"/>
              <a:t>, Petra. </a:t>
            </a:r>
            <a:r>
              <a:rPr lang="pt-BR" i="1" dirty="0"/>
              <a:t>Výroba</a:t>
            </a:r>
            <a:r>
              <a:rPr lang="pt-BR" dirty="0"/>
              <a:t> [online]. [cit. </a:t>
            </a:r>
            <a:r>
              <a:rPr lang="cs-CZ" dirty="0" smtClean="0"/>
              <a:t>6.3.2012</a:t>
            </a:r>
            <a:r>
              <a:rPr lang="pt-BR" dirty="0" smtClean="0"/>
              <a:t>]. </a:t>
            </a:r>
            <a:r>
              <a:rPr lang="pt-BR" dirty="0"/>
              <a:t>Dostupný na WWW: </a:t>
            </a:r>
            <a:r>
              <a:rPr lang="pt-BR" dirty="0">
                <a:hlinkClick r:id="rId3"/>
              </a:rPr>
              <a:t>http://ilex.kin.tul.cz/~</a:t>
            </a:r>
            <a:r>
              <a:rPr lang="pt-BR" dirty="0" smtClean="0">
                <a:hlinkClick r:id="rId3"/>
              </a:rPr>
              <a:t>petra.matejovska/multiedu/EKR/ERP9_Vyroba.ppt</a:t>
            </a:r>
            <a:r>
              <a:rPr lang="cs-CZ" dirty="0" smtClean="0"/>
              <a:t> </a:t>
            </a:r>
          </a:p>
          <a:p>
            <a:r>
              <a:rPr lang="cs-CZ" dirty="0"/>
              <a:t>HORSKÁ, Viola. </a:t>
            </a:r>
            <a:r>
              <a:rPr lang="cs-CZ" i="1" dirty="0"/>
              <a:t>Občanská výchova pro 8. a 9. ročník základní školy</a:t>
            </a:r>
            <a:r>
              <a:rPr lang="cs-CZ" dirty="0"/>
              <a:t>. Vyd. 1. Praha: Fortuna, 1999, 215 s. ISBN 80-716-8641-7.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cs-CZ" spc="50" dirty="0">
                <a:ln w="11430"/>
              </a:rPr>
              <a:t>ZDROJE </a:t>
            </a:r>
            <a:r>
              <a:rPr lang="en-US" spc="50" dirty="0">
                <a:ln w="11430"/>
              </a:rPr>
              <a:t>[on line] </a:t>
            </a:r>
            <a:r>
              <a:rPr lang="cs-CZ" spc="50" dirty="0">
                <a:ln w="11430"/>
              </a:rPr>
              <a:t>dostupné z www: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070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1356</TotalTime>
  <Words>587</Words>
  <Application>Microsoft Office PowerPoint</Application>
  <PresentationFormat>Předvádění na obrazovce (4:3)</PresentationFormat>
  <Paragraphs>139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Prezentace aplikace PowerPoint</vt:lpstr>
      <vt:lpstr>ANOTACE</vt:lpstr>
      <vt:lpstr>PILOTÁŽ  (doporučení – upozornění – zpětná vazba)</vt:lpstr>
      <vt:lpstr>VÝROBA</vt:lpstr>
      <vt:lpstr>HOSPODÁŘSKÝ PROCES</vt:lpstr>
      <vt:lpstr>TYPY VÝROBY</vt:lpstr>
      <vt:lpstr>TYPY VÝROBY </vt:lpstr>
      <vt:lpstr>Pracovní list: TYPY VÝROBY LEVÁ ČÁST - vyber trojice pojmů patřících k sobě a zařaď je do tabulek (podle typu výroby)  PRAVÁ ČÁST - přiřaď ukázku výroby k druhu výroby (spoj čarou)                                                                                                                                  IA tabule</vt:lpstr>
      <vt:lpstr>Pracovní list: TYPY VÝROBY LEVÁ ČÁST - vyber trojice pojmů patřících k sobě a zařaď je do tabulek (podle typu výroby)  PRAVÁ ČÁST - přiřaď ukázku výroby k druhu výroby (spoj čarou)                                                                                                                                  IA tabule</vt:lpstr>
      <vt:lpstr>ZÁVĚR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50</cp:revision>
  <dcterms:created xsi:type="dcterms:W3CDTF">2012-07-15T11:49:18Z</dcterms:created>
  <dcterms:modified xsi:type="dcterms:W3CDTF">2013-02-20T23:44:03Z</dcterms:modified>
</cp:coreProperties>
</file>