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0" r:id="rId3"/>
    <p:sldId id="271" r:id="rId4"/>
    <p:sldId id="257" r:id="rId5"/>
    <p:sldId id="263" r:id="rId6"/>
    <p:sldId id="258" r:id="rId7"/>
    <p:sldId id="259" r:id="rId8"/>
    <p:sldId id="260" r:id="rId9"/>
    <p:sldId id="265" r:id="rId10"/>
    <p:sldId id="266" r:id="rId11"/>
    <p:sldId id="262" r:id="rId12"/>
    <p:sldId id="269" r:id="rId13"/>
    <p:sldId id="261" r:id="rId14"/>
    <p:sldId id="264" r:id="rId15"/>
    <p:sldId id="267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48DDF480-9071-4595-8E80-EFB62052BBD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A5C3C4-5113-4FE8-B8BA-A8CBE7A34B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DF480-9071-4595-8E80-EFB62052BBD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EA5C3C4-5113-4FE8-B8BA-A8CBE7A34B6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lu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DF480-9071-4595-8E80-EFB62052BBD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FEA5C3C4-5113-4FE8-B8BA-A8CBE7A34B6A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8DDF480-9071-4595-8E80-EFB62052BBD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FEA5C3C4-5113-4FE8-B8BA-A8CBE7A34B6A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8DDF480-9071-4595-8E80-EFB62052BBD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FEA5C3C4-5113-4FE8-B8BA-A8CBE7A34B6A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lu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DF480-9071-4595-8E80-EFB62052BBD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EA5C3C4-5113-4FE8-B8BA-A8CBE7A34B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DF480-9071-4595-8E80-EFB62052BBD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A5C3C4-5113-4FE8-B8BA-A8CBE7A34B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DF480-9071-4595-8E80-EFB62052BBD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EA5C3C4-5113-4FE8-B8BA-A8CBE7A34B6A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lu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48DDF480-9071-4595-8E80-EFB62052BBD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FEA5C3C4-5113-4FE8-B8BA-A8CBE7A34B6A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slow">
    <p:plu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DF480-9071-4595-8E80-EFB62052BBD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5C3C4-5113-4FE8-B8BA-A8CBE7A34B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48DDF480-9071-4595-8E80-EFB62052BBD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FEA5C3C4-5113-4FE8-B8BA-A8CBE7A34B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8DDF480-9071-4595-8E80-EFB62052BBD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EA5C3C4-5113-4FE8-B8BA-A8CBE7A34B6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lus/>
  </p:transition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wmf"/><Relationship Id="rId3" Type="http://schemas.openxmlformats.org/officeDocument/2006/relationships/image" Target="../media/image24.wmf"/><Relationship Id="rId7" Type="http://schemas.openxmlformats.org/officeDocument/2006/relationships/image" Target="../media/image28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wmf"/><Relationship Id="rId5" Type="http://schemas.openxmlformats.org/officeDocument/2006/relationships/image" Target="../media/image26.wmf"/><Relationship Id="rId10" Type="http://schemas.openxmlformats.org/officeDocument/2006/relationships/image" Target="../media/image31.wmf"/><Relationship Id="rId4" Type="http://schemas.openxmlformats.org/officeDocument/2006/relationships/image" Target="../media/image25.wmf"/><Relationship Id="rId9" Type="http://schemas.openxmlformats.org/officeDocument/2006/relationships/image" Target="../media/image30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3.wmf"/><Relationship Id="rId7" Type="http://schemas.openxmlformats.org/officeDocument/2006/relationships/image" Target="../media/image27.wmf"/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5" Type="http://schemas.openxmlformats.org/officeDocument/2006/relationships/image" Target="../media/image25.wmf"/><Relationship Id="rId10" Type="http://schemas.openxmlformats.org/officeDocument/2006/relationships/image" Target="../media/image30.wmf"/><Relationship Id="rId4" Type="http://schemas.openxmlformats.org/officeDocument/2006/relationships/image" Target="../media/image24.wmf"/><Relationship Id="rId9" Type="http://schemas.openxmlformats.org/officeDocument/2006/relationships/image" Target="../media/image29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gif"/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2.xml"/><Relationship Id="rId4" Type="http://schemas.openxmlformats.org/officeDocument/2006/relationships/slide" Target="slide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047" y="38030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960903" y="1245493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PŘEDMĚT: 		VÝCHOVA K OBČANSTVÍ</a:t>
            </a:r>
          </a:p>
          <a:p>
            <a:r>
              <a:rPr lang="cs-CZ" b="1" dirty="0" smtClean="0"/>
              <a:t>ROČNÍK:			9.</a:t>
            </a:r>
          </a:p>
          <a:p>
            <a:r>
              <a:rPr lang="cs-CZ" b="1" dirty="0" smtClean="0"/>
              <a:t>TÉMA:			</a:t>
            </a:r>
            <a:r>
              <a:rPr lang="cs-CZ" b="1" u="sng" dirty="0" smtClean="0"/>
              <a:t>HOSPODÁŘSKÁ POLITIKA STÁTU</a:t>
            </a:r>
          </a:p>
          <a:p>
            <a:r>
              <a:rPr lang="cs-CZ" b="1" dirty="0" smtClean="0"/>
              <a:t>AUTOR:			MGR. SVĚTLANA HAJDINOVÁ</a:t>
            </a:r>
          </a:p>
          <a:p>
            <a:r>
              <a:rPr lang="cs-CZ" b="1" dirty="0" smtClean="0"/>
              <a:t>DATUM VYTVOŘENÍ:	28. 3.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VY_32_INOVACE_39_SH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5465210"/>
      </p:ext>
    </p:extLst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ANOTACE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628801"/>
            <a:ext cx="8229600" cy="4752527"/>
          </a:xfrm>
        </p:spPr>
        <p:txBody>
          <a:bodyPr>
            <a:normAutofit fontScale="92500" lnSpcReduction="10000"/>
          </a:bodyPr>
          <a:lstStyle/>
          <a:p>
            <a:pPr>
              <a:buBlip>
                <a:blip r:embed="rId2"/>
              </a:buBlip>
            </a:pPr>
            <a:r>
              <a:rPr lang="cs-CZ" b="1" dirty="0" smtClean="0"/>
              <a:t>Téma: </a:t>
            </a:r>
            <a:r>
              <a:rPr lang="cs-CZ" b="1" dirty="0" smtClean="0">
                <a:solidFill>
                  <a:srgbClr val="C00000"/>
                </a:solidFill>
              </a:rPr>
              <a:t>HOSPODÁŘSKÁ POLITIKA STÁTU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Cílová skupina: </a:t>
            </a:r>
            <a:r>
              <a:rPr lang="cs-CZ" dirty="0" smtClean="0"/>
              <a:t>práce je určena </a:t>
            </a:r>
            <a:r>
              <a:rPr lang="cs-CZ" b="1" dirty="0" smtClean="0"/>
              <a:t>pro žáky 9. ročníku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Cíl: </a:t>
            </a:r>
            <a:r>
              <a:rPr lang="cs-CZ" dirty="0" smtClean="0"/>
              <a:t>Žáci si osvojí 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Pomůcky:</a:t>
            </a:r>
            <a:r>
              <a:rPr lang="cs-CZ" dirty="0" smtClean="0"/>
              <a:t> psací potřeby, sešit, </a:t>
            </a:r>
            <a:r>
              <a:rPr lang="cs-CZ" b="1" dirty="0">
                <a:solidFill>
                  <a:srgbClr val="0070C0"/>
                </a:solidFill>
              </a:rPr>
              <a:t>pracovní </a:t>
            </a:r>
            <a:r>
              <a:rPr lang="cs-CZ" b="1" dirty="0" smtClean="0">
                <a:solidFill>
                  <a:srgbClr val="0070C0"/>
                </a:solidFill>
              </a:rPr>
              <a:t>úkol - DRUHY DANÍ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Klíčová slova: </a:t>
            </a:r>
            <a:r>
              <a:rPr lang="cs-CZ" dirty="0" smtClean="0"/>
              <a:t>hospodářská politika, daně, státní rozpočet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Práce </a:t>
            </a:r>
            <a:r>
              <a:rPr lang="cs-CZ" b="1" dirty="0"/>
              <a:t>obsahuje: </a:t>
            </a:r>
            <a:r>
              <a:rPr lang="cs-CZ" dirty="0"/>
              <a:t>stručný zápis informací k </a:t>
            </a:r>
            <a:r>
              <a:rPr lang="cs-CZ" dirty="0" smtClean="0"/>
              <a:t>tématu, 1 pracovní úkol</a:t>
            </a:r>
            <a:endParaRPr lang="cs-CZ" dirty="0"/>
          </a:p>
          <a:p>
            <a:pPr>
              <a:buBlip>
                <a:blip r:embed="rId2"/>
              </a:buBlip>
            </a:pPr>
            <a:r>
              <a:rPr lang="cs-CZ" b="1" dirty="0"/>
              <a:t>Možnosti využití: </a:t>
            </a:r>
            <a:r>
              <a:rPr lang="cs-CZ" dirty="0"/>
              <a:t>k uvedení nového učiva i k opakování již probraného </a:t>
            </a:r>
            <a:r>
              <a:rPr lang="cs-CZ" dirty="0" smtClean="0"/>
              <a:t>učiva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0617"/>
      </p:ext>
    </p:extLst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PILOTÁŽ </a:t>
            </a:r>
            <a:br>
              <a:rPr lang="cs-CZ" sz="3200" b="1" dirty="0" smtClean="0"/>
            </a:br>
            <a:r>
              <a:rPr lang="cs-CZ" sz="1800" b="1" dirty="0" smtClean="0"/>
              <a:t>(doporučení – upozornění – zpětná vazba)</a:t>
            </a:r>
            <a:endParaRPr lang="cs-CZ" sz="1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9"/>
            <a:ext cx="8229600" cy="4824536"/>
          </a:xfrm>
        </p:spPr>
        <p:txBody>
          <a:bodyPr>
            <a:normAutofit fontScale="85000" lnSpcReduction="10000"/>
          </a:bodyPr>
          <a:lstStyle/>
          <a:p>
            <a:pPr>
              <a:buBlip>
                <a:blip r:embed="rId2"/>
              </a:buBlip>
            </a:pPr>
            <a:r>
              <a:rPr lang="cs-CZ" dirty="0" smtClean="0"/>
              <a:t>Materiál byl použit ve 4 třídách 9. ročníku. Žáci si vyzkoušeli, zda správně pochopili podstatu a funkci daní. 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Práce s materiálem přispívá k pochopení základních pojmů a souvislostí týkajících se hospodářské politiky.      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V prezentaci jsou použity </a:t>
            </a:r>
            <a:r>
              <a:rPr lang="cs-CZ" b="1" dirty="0" smtClean="0">
                <a:solidFill>
                  <a:srgbClr val="0070C0"/>
                </a:solidFill>
              </a:rPr>
              <a:t>hypertextové odkazy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podrobněji vysvětlující, rozšiřující nebo doplňující vybrané pojmy prezentace (snímky  7 a 8, 7 a 13)</a:t>
            </a:r>
          </a:p>
          <a:p>
            <a:pPr>
              <a:buBlip>
                <a:blip r:embed="rId2"/>
              </a:buBlip>
            </a:pPr>
            <a:r>
              <a:rPr lang="cs-CZ" dirty="0"/>
              <a:t>V prezentaci je použita </a:t>
            </a:r>
            <a:r>
              <a:rPr lang="cs-CZ" b="1" dirty="0"/>
              <a:t>animace</a:t>
            </a:r>
            <a:r>
              <a:rPr lang="cs-CZ" b="1" dirty="0" smtClean="0"/>
              <a:t>.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b="1" dirty="0">
                <a:solidFill>
                  <a:srgbClr val="C00000"/>
                </a:solidFill>
              </a:rPr>
              <a:t>Pracovní úkoly</a:t>
            </a:r>
            <a:r>
              <a:rPr lang="cs-CZ" dirty="0"/>
              <a:t> mohou být využity v hodině, jako DÚ nebo samostatná práce, lze je ohodnotit. Pro práci žáků lze využít </a:t>
            </a:r>
            <a:r>
              <a:rPr lang="cs-CZ" b="1" dirty="0">
                <a:solidFill>
                  <a:srgbClr val="00B050"/>
                </a:solidFill>
              </a:rPr>
              <a:t>pracovní listy</a:t>
            </a:r>
            <a:r>
              <a:rPr lang="cs-CZ" dirty="0"/>
              <a:t>, u kterých je uvedeno, zda je stačí promítnout na tabuli nebo je třeba je vytisknout pro </a:t>
            </a:r>
            <a:r>
              <a:rPr lang="cs-CZ" dirty="0" smtClean="0"/>
              <a:t>žáky.</a:t>
            </a: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5989811"/>
      </p:ext>
    </p:extLst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HOSPODÁŘSKÁ POLITIKA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7631760" cy="449580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je soubor cílů, nástrojů </a:t>
            </a:r>
            <a:r>
              <a:rPr lang="cs-CZ" dirty="0"/>
              <a:t>a opatření státu v jednotlivých oblastech ekonomického života společnosti</a:t>
            </a:r>
          </a:p>
          <a:p>
            <a:pPr marL="0" indent="0">
              <a:buNone/>
            </a:pPr>
            <a:r>
              <a:rPr lang="cs-CZ" b="1" dirty="0" smtClean="0"/>
              <a:t>FUNKCE HP</a:t>
            </a:r>
            <a:r>
              <a:rPr lang="cs-CZ" dirty="0" smtClean="0"/>
              <a:t>:</a:t>
            </a:r>
          </a:p>
          <a:p>
            <a:pPr marL="514350" indent="-514350">
              <a:buSzPct val="100000"/>
              <a:buFont typeface="+mj-lt"/>
              <a:buAutoNum type="arabicPeriod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funkce právní jistoty a bezpečí </a:t>
            </a:r>
            <a:r>
              <a:rPr lang="cs-CZ" dirty="0" smtClean="0"/>
              <a:t>(tvorba a dodržování práv; obrana státu, mezinárodní dohody)</a:t>
            </a:r>
          </a:p>
          <a:p>
            <a:pPr marL="514350" indent="-514350">
              <a:buSzPct val="100000"/>
              <a:buFont typeface="+mj-lt"/>
              <a:buAutoNum type="arabicPeriod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funkce sociální</a:t>
            </a:r>
            <a:r>
              <a:rPr lang="cs-CZ" dirty="0" smtClean="0"/>
              <a:t> (přerozdělování - důchody, nemocenské dávky; nezaměstnanost; veřejné statky - školství, zdravotnictví atd.)</a:t>
            </a:r>
          </a:p>
          <a:p>
            <a:pPr marL="514350" indent="-514350">
              <a:buSzPct val="100000"/>
              <a:buFont typeface="+mj-lt"/>
              <a:buAutoNum type="arabicPeriod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funkce hospodářská </a:t>
            </a:r>
            <a:r>
              <a:rPr lang="cs-CZ" dirty="0" smtClean="0"/>
              <a:t>(státní podniky - zisk; podmínky pro podnikání ostatních - hospodářská soutěž, stabilní měna atd.)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1033" name="Picture 9" descr="C:\Users\ZS SLOVAN\AppData\Local\Microsoft\Windows\Temporary Internet Files\Content.IE5\SGOM21DJ\MC90023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9748" y="1052736"/>
            <a:ext cx="1444252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4127878"/>
      </p:ext>
    </p:extLst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SUBJEKTY HOSPODÁŘSKÉ POLITIKY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7587907" cy="4495800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Parlament</a:t>
            </a:r>
            <a:r>
              <a:rPr lang="cs-CZ" dirty="0" smtClean="0"/>
              <a:t> - schvaluje zákony, např. státní rozpočet na daný rok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Vláda</a:t>
            </a:r>
            <a:r>
              <a:rPr lang="cs-CZ" dirty="0" smtClean="0"/>
              <a:t> - navrhuje zákony, např. návrh státního rozpočtu na další rok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Česká národní banka </a:t>
            </a:r>
            <a:r>
              <a:rPr lang="cs-CZ" dirty="0" smtClean="0"/>
              <a:t>- reguluje množství peněz v oběhu, usměrňuje vývoj inflace</a:t>
            </a:r>
          </a:p>
          <a:p>
            <a:r>
              <a:rPr lang="cs-CZ" dirty="0" smtClean="0"/>
              <a:t>Mezinárodní instituce (EU, MMF)</a:t>
            </a:r>
            <a:endParaRPr lang="cs-CZ" dirty="0"/>
          </a:p>
        </p:txBody>
      </p:sp>
      <p:pic>
        <p:nvPicPr>
          <p:cNvPr id="2053" name="Picture 5" descr="C:\Users\ZS SLOVAN\AppData\Local\Microsoft\Windows\Temporary Internet Files\Content.IE5\JY3DX1OV\MC9000128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0310" y="1844824"/>
            <a:ext cx="1747418" cy="18022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S SLOVAN\AppData\Local\Microsoft\Windows\Temporary Internet Files\Content.IE5\1WFLJ5IU\MC9000566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149080"/>
            <a:ext cx="2258981" cy="18012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7613821"/>
      </p:ext>
    </p:extLst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824136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CÍLE </a:t>
            </a:r>
            <a:r>
              <a:rPr lang="cs-CZ" sz="4000" b="1" dirty="0"/>
              <a:t>HOSPODÁŘSKÉ POLITIKY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943200" y="1628800"/>
            <a:ext cx="6911680" cy="449580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dosažení </a:t>
            </a:r>
            <a:r>
              <a:rPr lang="cs-CZ" dirty="0"/>
              <a:t>harmonického a stabilního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rozvoje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společnosti</a:t>
            </a:r>
          </a:p>
          <a:p>
            <a:r>
              <a:rPr lang="cs-CZ" dirty="0" smtClean="0"/>
              <a:t>zajištění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uspokojování potřeb </a:t>
            </a:r>
            <a:r>
              <a:rPr lang="cs-CZ" dirty="0" smtClean="0"/>
              <a:t>společnosti</a:t>
            </a:r>
          </a:p>
          <a:p>
            <a:pPr lvl="1"/>
            <a:r>
              <a:rPr lang="cs-CZ" sz="2400" dirty="0" smtClean="0"/>
              <a:t>vysoká zaměstnanost - nezaměstnanost menší než 10%</a:t>
            </a:r>
            <a:endParaRPr lang="cs-CZ" sz="2400" b="1" dirty="0"/>
          </a:p>
          <a:p>
            <a:pPr lvl="1"/>
            <a:r>
              <a:rPr lang="cs-CZ" sz="2400" dirty="0" smtClean="0"/>
              <a:t>cenová stabilita - především u spotřebitelských cen</a:t>
            </a:r>
            <a:endParaRPr lang="cs-CZ" sz="2400" b="1" dirty="0"/>
          </a:p>
          <a:p>
            <a:pPr lvl="1"/>
            <a:r>
              <a:rPr lang="cs-CZ" sz="2400" dirty="0" smtClean="0"/>
              <a:t>uspokojivé tempo růstu ekonomiky - </a:t>
            </a:r>
            <a:r>
              <a:rPr lang="cs-CZ" sz="2400" dirty="0"/>
              <a:t>zvyšování </a:t>
            </a:r>
            <a:r>
              <a:rPr lang="cs-CZ" sz="2400" dirty="0" smtClean="0"/>
              <a:t>HDP (hrubého domácího produktu), tj. </a:t>
            </a:r>
            <a:r>
              <a:rPr lang="cs-CZ" sz="2400" dirty="0"/>
              <a:t>množství statků a služeb, které vyprodukovalo </a:t>
            </a:r>
            <a:r>
              <a:rPr lang="cs-CZ" sz="2400" dirty="0" smtClean="0"/>
              <a:t>národní hospodářství </a:t>
            </a:r>
            <a:r>
              <a:rPr lang="cs-CZ" sz="2400" dirty="0"/>
              <a:t>za jeden </a:t>
            </a:r>
            <a:r>
              <a:rPr lang="cs-CZ" sz="2400" dirty="0" smtClean="0"/>
              <a:t>rok</a:t>
            </a:r>
            <a:endParaRPr lang="cs-CZ" sz="2400" dirty="0"/>
          </a:p>
          <a:p>
            <a:pPr lvl="1"/>
            <a:r>
              <a:rPr lang="cs-CZ" sz="2400" dirty="0" smtClean="0"/>
              <a:t>hospodářská </a:t>
            </a:r>
            <a:r>
              <a:rPr lang="cs-CZ" sz="2400" dirty="0"/>
              <a:t>rovnováha se </a:t>
            </a:r>
            <a:r>
              <a:rPr lang="cs-CZ" sz="2400" dirty="0" smtClean="0"/>
              <a:t>zahraničím - kurz koruny, vyváženost vývozu a dovozu</a:t>
            </a:r>
            <a:endParaRPr lang="cs-CZ" sz="2400" b="1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4" name="Picture 7" descr="C:\Users\ZS SLOVAN\AppData\Local\Microsoft\Windows\Temporary Internet Files\Content.IE5\2WQZ6XA0\MC9004387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3501008"/>
            <a:ext cx="2022917" cy="16857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1686874587"/>
      </p:ext>
    </p:extLst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NÁSTROJE </a:t>
            </a:r>
            <a:r>
              <a:rPr lang="cs-CZ" b="1" dirty="0"/>
              <a:t>HOSPODÁŘSKÉ POLITIKY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339752" y="1628800"/>
            <a:ext cx="5184576" cy="5040560"/>
          </a:xfrm>
        </p:spPr>
        <p:txBody>
          <a:bodyPr>
            <a:normAutofit fontScale="92500" lnSpcReduction="10000"/>
          </a:bodyPr>
          <a:lstStyle/>
          <a:p>
            <a:r>
              <a:rPr lang="cs-CZ" b="1" u="sng" dirty="0" smtClean="0"/>
              <a:t>Peněžní </a:t>
            </a:r>
            <a:r>
              <a:rPr lang="cs-CZ" b="1" u="sng" dirty="0"/>
              <a:t>politika </a:t>
            </a:r>
            <a:r>
              <a:rPr lang="cs-CZ" b="1" dirty="0"/>
              <a:t>(monetární</a:t>
            </a:r>
            <a:r>
              <a:rPr lang="cs-CZ" b="1" dirty="0" smtClean="0"/>
              <a:t>) - stabilita měny, regulace úvěrů (pomocí úroků, délky atd.)</a:t>
            </a:r>
          </a:p>
          <a:p>
            <a:r>
              <a:rPr lang="cs-CZ" b="1" u="sng" dirty="0" smtClean="0"/>
              <a:t>Rozpočtová </a:t>
            </a:r>
            <a:r>
              <a:rPr lang="cs-CZ" b="1" u="sng" dirty="0"/>
              <a:t>politika </a:t>
            </a:r>
            <a:r>
              <a:rPr lang="cs-CZ" b="1" dirty="0"/>
              <a:t>(fiskální) </a:t>
            </a:r>
            <a:r>
              <a:rPr lang="cs-CZ" b="1" dirty="0" smtClean="0"/>
              <a:t>- </a:t>
            </a:r>
            <a:r>
              <a:rPr lang="cs-CZ" b="1" dirty="0" smtClean="0">
                <a:hlinkClick r:id="rId2" action="ppaction://hlinksldjump"/>
              </a:rPr>
              <a:t>daně</a:t>
            </a:r>
            <a:r>
              <a:rPr lang="cs-CZ" b="1" dirty="0" smtClean="0"/>
              <a:t> a </a:t>
            </a:r>
            <a:r>
              <a:rPr lang="cs-CZ" b="1" dirty="0" smtClean="0">
                <a:hlinkClick r:id="rId3" action="ppaction://hlinksldjump"/>
              </a:rPr>
              <a:t>státní rozpočet</a:t>
            </a:r>
            <a:endParaRPr lang="cs-CZ" b="1" dirty="0" smtClean="0"/>
          </a:p>
          <a:p>
            <a:r>
              <a:rPr lang="cs-CZ" b="1" u="sng" dirty="0" smtClean="0"/>
              <a:t>Důchodová a cenová politika </a:t>
            </a:r>
            <a:r>
              <a:rPr lang="cs-CZ" b="1" dirty="0" smtClean="0"/>
              <a:t>- příjmy a výdaje obyvatel (regulace mezd, cen, energií, dotace)</a:t>
            </a:r>
          </a:p>
          <a:p>
            <a:r>
              <a:rPr lang="cs-CZ" b="1" u="sng" dirty="0" smtClean="0"/>
              <a:t>Zahraničně obchodní politika </a:t>
            </a:r>
            <a:r>
              <a:rPr lang="cs-CZ" b="1" dirty="0" smtClean="0"/>
              <a:t>- kurz koruny, cla, mezinárodní smlouvy, obchodní embarga</a:t>
            </a:r>
            <a:r>
              <a:rPr lang="cs-CZ" b="1" dirty="0"/>
              <a:t> </a:t>
            </a:r>
            <a:endParaRPr lang="cs-CZ" dirty="0"/>
          </a:p>
        </p:txBody>
      </p:sp>
      <p:pic>
        <p:nvPicPr>
          <p:cNvPr id="6" name="Picture 4" descr="C:\Users\ZS SLOVAN\AppData\Local\Microsoft\Windows\Temporary Internet Files\Content.IE5\ALWJPC1Y\MC9001963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0695" y="4509120"/>
            <a:ext cx="1763688" cy="171959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S SLOVAN\AppData\Local\Microsoft\Windows\Temporary Internet Files\Content.IE5\532LQ6TG\MC9004115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43812"/>
            <a:ext cx="1800200" cy="207165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3592186"/>
      </p:ext>
    </p:extLst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DAŇ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628800"/>
            <a:ext cx="8153400" cy="4495800"/>
          </a:xfrm>
        </p:spPr>
        <p:txBody>
          <a:bodyPr/>
          <a:lstStyle/>
          <a:p>
            <a:r>
              <a:rPr lang="cs-CZ" dirty="0" smtClean="0"/>
              <a:t>POVINNÁ </a:t>
            </a:r>
          </a:p>
          <a:p>
            <a:r>
              <a:rPr lang="cs-CZ" dirty="0" smtClean="0"/>
              <a:t>ZÁKONEM VYNUTITELNÁ </a:t>
            </a:r>
          </a:p>
          <a:p>
            <a:r>
              <a:rPr lang="cs-CZ" dirty="0" smtClean="0"/>
              <a:t>NENÁVRATNÁ PENĚŽNÍ ČÁSTKA</a:t>
            </a:r>
          </a:p>
          <a:p>
            <a:r>
              <a:rPr lang="cs-CZ" dirty="0" smtClean="0"/>
              <a:t>odvádí se do veřejného rozpočtu</a:t>
            </a:r>
          </a:p>
          <a:p>
            <a:r>
              <a:rPr lang="cs-CZ" dirty="0" smtClean="0"/>
              <a:t>jednoznačně </a:t>
            </a:r>
            <a:r>
              <a:rPr lang="cs-CZ" u="sng" dirty="0" smtClean="0"/>
              <a:t>vymezena zákonem</a:t>
            </a:r>
          </a:p>
          <a:p>
            <a:r>
              <a:rPr lang="cs-CZ" dirty="0" smtClean="0"/>
              <a:t>vybírá se pomocí daňového přiznání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5" name="Zahnutá šipka doprava 4">
            <a:hlinkClick r:id="rId2" action="ppaction://hlinksldjump"/>
          </p:cNvPr>
          <p:cNvSpPr/>
          <p:nvPr/>
        </p:nvSpPr>
        <p:spPr>
          <a:xfrm>
            <a:off x="7668344" y="332656"/>
            <a:ext cx="504056" cy="432048"/>
          </a:xfrm>
          <a:prstGeom prst="curvedRightArrow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6" name="Picture 2" descr="C:\Users\ZS SLOVAN\AppData\Local\Microsoft\Windows\Temporary Internet Files\Content.IE5\S9JG8C4Z\MM900395692[1].gif"/>
          <p:cNvPicPr>
            <a:picLocks noChangeAspect="1" noChangeArrowheads="1" noCrop="1"/>
          </p:cNvPicPr>
          <p:nvPr/>
        </p:nvPicPr>
        <p:blipFill>
          <a:blip r:embed="rId3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869160"/>
            <a:ext cx="2376264" cy="1782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 SLOVAN\AppData\Local\Microsoft\Windows\Temporary Internet Files\Content.IE5\SGOM21DJ\MC9002304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5850" y="2276872"/>
            <a:ext cx="1944216" cy="2341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6953327"/>
      </p:ext>
    </p:extLst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STRUKTURA DAŇOVÉ SOUSTAVY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Clr>
                <a:srgbClr val="00B0F0"/>
              </a:buClr>
              <a:buSzPct val="100000"/>
              <a:buFont typeface="+mj-lt"/>
              <a:buAutoNum type="alphaUcPeriod"/>
            </a:pPr>
            <a:r>
              <a:rPr lang="cs-CZ" b="1" dirty="0" smtClean="0">
                <a:solidFill>
                  <a:srgbClr val="00B0F0"/>
                </a:solidFill>
              </a:rPr>
              <a:t>PŘÍMÉ DANĚ</a:t>
            </a:r>
          </a:p>
          <a:p>
            <a:r>
              <a:rPr lang="cs-CZ" dirty="0" smtClean="0"/>
              <a:t>důchodové (platí se podle výše příjmu) - </a:t>
            </a:r>
          </a:p>
          <a:p>
            <a:pPr lvl="1">
              <a:buClr>
                <a:srgbClr val="00B0F0"/>
              </a:buClr>
              <a:buFont typeface="Wingdings" pitchFamily="2" charset="2"/>
              <a:buChar char="§"/>
            </a:pPr>
            <a:r>
              <a:rPr lang="cs-CZ" b="1" dirty="0" smtClean="0"/>
              <a:t>DAŇ Z PŘÍJMU</a:t>
            </a:r>
          </a:p>
          <a:p>
            <a:r>
              <a:rPr lang="cs-CZ" dirty="0" smtClean="0"/>
              <a:t>majetkové (platí se podle druhu a velikosti majetku) </a:t>
            </a:r>
          </a:p>
          <a:p>
            <a:pPr lvl="1">
              <a:buClr>
                <a:srgbClr val="00B0F0"/>
              </a:buClr>
              <a:buFont typeface="Wingdings" pitchFamily="2" charset="2"/>
              <a:buChar char="§"/>
            </a:pPr>
            <a:r>
              <a:rPr lang="cs-CZ" b="1" dirty="0" smtClean="0"/>
              <a:t>DAŇ Z NEMOVITOSTI</a:t>
            </a:r>
          </a:p>
          <a:p>
            <a:pPr lvl="1">
              <a:buClr>
                <a:srgbClr val="00B0F0"/>
              </a:buClr>
              <a:buFont typeface="Wingdings" pitchFamily="2" charset="2"/>
              <a:buChar char="§"/>
            </a:pPr>
            <a:r>
              <a:rPr lang="cs-CZ" b="1" dirty="0" smtClean="0"/>
              <a:t>DAŇ DĚDICKÁ, DAROVACÍ, Z PŘEVODU NEMOVITOSTI</a:t>
            </a:r>
          </a:p>
          <a:p>
            <a:pPr lvl="1">
              <a:buClr>
                <a:srgbClr val="00B0F0"/>
              </a:buClr>
              <a:buFont typeface="Wingdings" pitchFamily="2" charset="2"/>
              <a:buChar char="§"/>
            </a:pPr>
            <a:r>
              <a:rPr lang="cs-CZ" b="1" dirty="0" smtClean="0"/>
              <a:t>DAŇ SILNIČNÍ</a:t>
            </a:r>
            <a:endParaRPr lang="cs-CZ" b="1" dirty="0"/>
          </a:p>
        </p:txBody>
      </p:sp>
      <p:pic>
        <p:nvPicPr>
          <p:cNvPr id="2051" name="Picture 3" descr="C:\Users\ZS SLOVAN\AppData\Local\Microsoft\Windows\Temporary Internet Files\Content.IE5\S9JG8C4Z\MP9004387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822233"/>
            <a:ext cx="1829584" cy="12251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S SLOVAN\AppData\Local\Microsoft\Windows\Temporary Internet Files\Content.IE5\IFY9XZ97\MP9004004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8231" y="4005064"/>
            <a:ext cx="1356239" cy="20423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ZS SLOVAN\AppData\Local\Microsoft\Windows\Temporary Internet Files\Content.IE5\R5GKR7TZ\MP900423613[1]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6160" y="1729595"/>
            <a:ext cx="1658514" cy="13034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5445381"/>
      </p:ext>
    </p:extLst>
  </p:cSld>
  <p:clrMapOvr>
    <a:masterClrMapping/>
  </p:clrMapOvr>
  <p:transition spd="slow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4" presetClass="entr" presetSubtype="1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STRUKTURA DAŇOVÉ SOUSTAVY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Clr>
                <a:srgbClr val="00B0F0"/>
              </a:buClr>
              <a:buSzPct val="100000"/>
              <a:buFont typeface="+mj-lt"/>
              <a:buAutoNum type="alphaUcPeriod" startAt="2"/>
            </a:pPr>
            <a:r>
              <a:rPr lang="cs-CZ" b="1" dirty="0" smtClean="0">
                <a:solidFill>
                  <a:srgbClr val="00B0F0"/>
                </a:solidFill>
              </a:rPr>
              <a:t>NEPŘÍMÉ DANĚ</a:t>
            </a:r>
          </a:p>
          <a:p>
            <a:r>
              <a:rPr lang="cs-CZ" dirty="0" smtClean="0"/>
              <a:t>univerzální (vybírají se při prodeji zboží, služeb)</a:t>
            </a:r>
          </a:p>
          <a:p>
            <a:pPr lvl="1">
              <a:buClr>
                <a:srgbClr val="00B0F0"/>
              </a:buClr>
              <a:buFont typeface="Wingdings" pitchFamily="2" charset="2"/>
              <a:buChar char="§"/>
            </a:pPr>
            <a:r>
              <a:rPr lang="cs-CZ" b="1" dirty="0" smtClean="0"/>
              <a:t>DAŇ Z PŘIDANÉ HODNOTY</a:t>
            </a:r>
          </a:p>
          <a:p>
            <a:r>
              <a:rPr lang="cs-CZ" dirty="0" smtClean="0"/>
              <a:t>vybrané (vybírají se u některého zboží - alkohol, cigarety)</a:t>
            </a:r>
          </a:p>
          <a:p>
            <a:pPr lvl="1">
              <a:buClr>
                <a:srgbClr val="00B0F0"/>
              </a:buClr>
              <a:buFont typeface="Wingdings" pitchFamily="2" charset="2"/>
              <a:buChar char="§"/>
            </a:pPr>
            <a:r>
              <a:rPr lang="cs-CZ" b="1" dirty="0" smtClean="0"/>
              <a:t>DAŇ SPOTŘEBNÍ</a:t>
            </a:r>
          </a:p>
          <a:p>
            <a:r>
              <a:rPr lang="cs-CZ" dirty="0" smtClean="0"/>
              <a:t>energetické (ekologické)</a:t>
            </a:r>
          </a:p>
          <a:p>
            <a:pPr lvl="1">
              <a:buClr>
                <a:srgbClr val="00B0F0"/>
              </a:buClr>
              <a:buFont typeface="Wingdings" pitchFamily="2" charset="2"/>
              <a:buChar char="§"/>
            </a:pPr>
            <a:r>
              <a:rPr lang="cs-CZ" b="1" dirty="0" smtClean="0"/>
              <a:t>DAŇ ZE ZEMNÍHO PLYNU</a:t>
            </a:r>
          </a:p>
          <a:p>
            <a:pPr lvl="1">
              <a:buClr>
                <a:srgbClr val="00B0F0"/>
              </a:buClr>
              <a:buFont typeface="Wingdings" pitchFamily="2" charset="2"/>
              <a:buChar char="§"/>
            </a:pPr>
            <a:r>
              <a:rPr lang="cs-CZ" b="1" dirty="0" smtClean="0"/>
              <a:t>DAŇ Z PEVNÝCH PALIV</a:t>
            </a:r>
          </a:p>
          <a:p>
            <a:pPr lvl="1">
              <a:buClr>
                <a:srgbClr val="00B0F0"/>
              </a:buClr>
              <a:buFont typeface="Wingdings" pitchFamily="2" charset="2"/>
              <a:buChar char="§"/>
            </a:pPr>
            <a:r>
              <a:rPr lang="cs-CZ" b="1" dirty="0" smtClean="0"/>
              <a:t>DAŇ Z ELEKTŘINY</a:t>
            </a:r>
          </a:p>
        </p:txBody>
      </p:sp>
      <p:pic>
        <p:nvPicPr>
          <p:cNvPr id="3074" name="Picture 2" descr="C:\Users\ZS SLOVAN\AppData\Local\Microsoft\Windows\Temporary Internet Files\Content.IE5\FY2TJY9V\MP9003137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356992"/>
            <a:ext cx="2130158" cy="14059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ZS SLOVAN\AppData\Local\Microsoft\Windows\Temporary Internet Files\Content.IE5\FEC0STHG\MP900422831[1]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8082" y="1552408"/>
            <a:ext cx="1440160" cy="17810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ZS SLOVAN\AppData\Local\Microsoft\Windows\Temporary Internet Files\Content.IE5\1WFLJ5IU\MP900402149[1]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2664" y="2455339"/>
            <a:ext cx="1491583" cy="13407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ZS SLOVAN\AppData\Local\Microsoft\Windows\Temporary Internet Files\Content.IE5\0R7O1ENB\MP9003417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6492" y="3645024"/>
            <a:ext cx="1042674" cy="14616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ZS SLOVAN\AppData\Local\Microsoft\Windows\Temporary Internet Files\Content.IE5\ZKUOB2XQ\MP90044229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492967"/>
            <a:ext cx="1938678" cy="12886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ZS SLOVAN\AppData\Local\Microsoft\Windows\Temporary Internet Files\Content.IE5\WKBXCCJS\MP90040359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4097" y="5229200"/>
            <a:ext cx="1933732" cy="12886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ZS SLOVAN\AppData\Local\Microsoft\Windows\Temporary Internet Files\Content.IE5\1WFLJ5IU\MP90044867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7904" y="5583520"/>
            <a:ext cx="1664255" cy="11075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7341048"/>
      </p:ext>
    </p:extLst>
  </p:cSld>
  <p:clrMapOvr>
    <a:masterClrMapping/>
  </p:clrMapOvr>
  <p:transition spd="slow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5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4" presetClass="entr" presetSubtype="5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5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5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8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5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4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14" presetClass="entr" presetSubtype="5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000"/>
                            </p:stCondLst>
                            <p:childTnLst>
                              <p:par>
                                <p:cTn id="45" presetID="14" presetClass="entr" presetSubtype="5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0"/>
                            </p:stCondLst>
                            <p:childTnLst>
                              <p:par>
                                <p:cTn id="49" presetID="14" presetClass="entr" presetSubtype="5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7000"/>
                            </p:stCondLst>
                            <p:childTnLst>
                              <p:par>
                                <p:cTn id="53" presetID="14" presetClass="entr" presetSubtype="5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55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4" presetClass="entr" presetSubtype="5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58" dur="1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4" presetClass="entr" presetSubtype="5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61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Pracovní úkol: </a:t>
            </a:r>
            <a:r>
              <a:rPr lang="cs-CZ" b="1" dirty="0" smtClean="0"/>
              <a:t>DRUHY DANÍ</a:t>
            </a:r>
            <a:r>
              <a:rPr lang="cs-CZ" sz="2800" b="1" dirty="0" smtClean="0"/>
              <a:t>                 </a:t>
            </a:r>
            <a:r>
              <a:rPr lang="cs-CZ" sz="2400" dirty="0" smtClean="0"/>
              <a:t>IA tabule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 smtClean="0"/>
              <a:t>Jakou daň mohou platit lidé při činnostech na obrázcích?</a:t>
            </a:r>
            <a:endParaRPr lang="cs-CZ" sz="2400" dirty="0"/>
          </a:p>
          <a:p>
            <a:endParaRPr lang="cs-CZ" dirty="0"/>
          </a:p>
        </p:txBody>
      </p:sp>
      <p:pic>
        <p:nvPicPr>
          <p:cNvPr id="4099" name="Picture 3" descr="C:\Users\ZS SLOVAN\AppData\Local\Microsoft\Windows\Temporary Internet Files\Content.IE5\R5GKR7TZ\MC9002167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869158"/>
            <a:ext cx="1841374" cy="175200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S SLOVAN\AppData\Local\Microsoft\Windows\Temporary Internet Files\Content.IE5\S9JG8C4Z\MC90043612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3577" y="4888628"/>
            <a:ext cx="2459712" cy="168296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ZS SLOVAN\AppData\Local\Microsoft\Windows\Temporary Internet Files\Content.IE5\R5GKR7TZ\MC9002823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1020" y="2852359"/>
            <a:ext cx="1648734" cy="147883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ZS SLOVAN\AppData\Local\Microsoft\Windows\Temporary Internet Files\Content.IE5\0R7O1ENB\MC9000244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0910" y="2708692"/>
            <a:ext cx="1486895" cy="176616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ZS SLOVAN\AppData\Local\Microsoft\Windows\Temporary Internet Files\Content.IE5\XT8LC6FD\MC9003316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6886" y="2690988"/>
            <a:ext cx="1569267" cy="178805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C:\Users\ZS SLOVAN\AppData\Local\Microsoft\Windows\Temporary Internet Files\Content.IE5\EJ1X6KMO\MC90034414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830" y="4870598"/>
            <a:ext cx="1998812" cy="171902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6" name="Picture 20" descr="C:\Users\ZS SLOVAN\AppData\Local\Microsoft\Windows\Temporary Internet Files\Content.IE5\JY3DX1OV\MC90021671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0448" y="4975688"/>
            <a:ext cx="1735126" cy="153894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8" name="Picture 22" descr="C:\Users\ZS SLOVAN\AppData\Local\Microsoft\Windows\Temporary Internet Files\Content.IE5\0R7O1ENB\MC90028708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830" y="2773768"/>
            <a:ext cx="1958370" cy="162249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4" name="Picture 28" descr="C:\Users\ZS SLOVAN\AppData\Local\Microsoft\Windows\Temporary Internet Files\Content.IE5\EJ1X6KMO\MC90023302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056" y="2266219"/>
            <a:ext cx="1368152" cy="23791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9724487"/>
      </p:ext>
    </p:extLst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8" descr="C:\Users\ZS SLOVAN\AppData\Local\Microsoft\Windows\Temporary Internet Files\Content.IE5\EJ1X6KMO\MC9002330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130" y="2287178"/>
            <a:ext cx="1368152" cy="23791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Pracovní úkol: </a:t>
            </a:r>
            <a:r>
              <a:rPr lang="cs-CZ" b="1" dirty="0" smtClean="0"/>
              <a:t>DRUHY DANÍ</a:t>
            </a:r>
            <a:r>
              <a:rPr lang="cs-CZ" sz="2800" b="1" dirty="0" smtClean="0"/>
              <a:t> - ŘEŠENÍ          </a:t>
            </a:r>
            <a:r>
              <a:rPr lang="cs-CZ" sz="2400" dirty="0" smtClean="0"/>
              <a:t>IA tabule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 smtClean="0"/>
              <a:t>Jakou daň mohou platit lidé při činnostech na obrázcích?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9" name="Picture 3" descr="C:\Users\ZS SLOVAN\AppData\Local\Microsoft\Windows\Temporary Internet Files\Content.IE5\R5GKR7TZ\MC9002167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869158"/>
            <a:ext cx="1841374" cy="175200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S SLOVAN\AppData\Local\Microsoft\Windows\Temporary Internet Files\Content.IE5\S9JG8C4Z\MC900436127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3577" y="4888628"/>
            <a:ext cx="2459712" cy="168296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ZS SLOVAN\AppData\Local\Microsoft\Windows\Temporary Internet Files\Content.IE5\R5GKR7TZ\MC9002823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1020" y="2852359"/>
            <a:ext cx="1648734" cy="147883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ZS SLOVAN\AppData\Local\Microsoft\Windows\Temporary Internet Files\Content.IE5\0R7O1ENB\MC9000244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0910" y="2708692"/>
            <a:ext cx="1486895" cy="176616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ZS SLOVAN\AppData\Local\Microsoft\Windows\Temporary Internet Files\Content.IE5\XT8LC6FD\MC9003316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6886" y="2690988"/>
            <a:ext cx="1569267" cy="178805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C:\Users\ZS SLOVAN\AppData\Local\Microsoft\Windows\Temporary Internet Files\Content.IE5\EJ1X6KMO\MC90034414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830" y="4870598"/>
            <a:ext cx="1998812" cy="171902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6" name="Picture 20" descr="C:\Users\ZS SLOVAN\AppData\Local\Microsoft\Windows\Temporary Internet Files\Content.IE5\JY3DX1OV\MC90021671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0448" y="4975688"/>
            <a:ext cx="1735126" cy="153894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8" name="Picture 22" descr="C:\Users\ZS SLOVAN\AppData\Local\Microsoft\Windows\Temporary Internet Files\Content.IE5\0R7O1ENB\MC90028708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830" y="2773768"/>
            <a:ext cx="1958370" cy="162249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06130" y="2297831"/>
            <a:ext cx="1361078" cy="2368523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DAŇ Z PŘÍJMU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40910" y="2708692"/>
            <a:ext cx="1486895" cy="1766164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DAŇ Z ELEKTŘINY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396866" y="2852359"/>
            <a:ext cx="1648734" cy="147883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DAŇ Z NEMOVITOSTI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26886" y="2690988"/>
            <a:ext cx="1569267" cy="1788059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DAŇ Z PŘIDANÉ HODNOTY (zboží)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79830" y="2773768"/>
            <a:ext cx="1958370" cy="162249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accent5">
                    <a:lumMod val="50000"/>
                  </a:schemeClr>
                </a:solidFill>
              </a:rPr>
              <a:t>DAŇ Z PŘIDANÉ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HODNOTY (služby)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9512" y="4869158"/>
            <a:ext cx="1841374" cy="1752005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DAŇ </a:t>
            </a:r>
            <a:r>
              <a:rPr lang="cs-CZ" b="1" dirty="0">
                <a:solidFill>
                  <a:srgbClr val="C00000"/>
                </a:solidFill>
              </a:rPr>
              <a:t>SILNIČNÍ</a:t>
            </a:r>
          </a:p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83577" y="4888628"/>
            <a:ext cx="2459712" cy="1682960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DAŇ Z PŘEVODU NEMOVITOSTI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5020448" y="4975688"/>
            <a:ext cx="1735126" cy="1538943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0070C0"/>
                </a:solidFill>
              </a:rPr>
              <a:t>DAŇ Z PŘIDANÉ HODNOTY (služby)</a:t>
            </a:r>
          </a:p>
          <a:p>
            <a:pPr algn="ctr"/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979830" y="4870598"/>
            <a:ext cx="1998812" cy="17190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DAŇ SPOTŘEBNÍ (alkohol)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3465774"/>
      </p:ext>
    </p:extLst>
  </p:cSld>
  <p:clrMapOvr>
    <a:masterClrMapping/>
  </p:clrMapOvr>
  <p:transition spd="slow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STÁTNÍ ROZPOČET</a:t>
            </a:r>
            <a:endParaRPr lang="cs-CZ" b="1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>
          <a:xfrm>
            <a:off x="467544" y="1844824"/>
            <a:ext cx="8153400" cy="4495800"/>
          </a:xfrm>
        </p:spPr>
        <p:txBody>
          <a:bodyPr/>
          <a:lstStyle/>
          <a:p>
            <a:r>
              <a:rPr lang="cs-CZ" sz="3200" dirty="0" smtClean="0"/>
              <a:t>tvorba</a:t>
            </a:r>
            <a:r>
              <a:rPr lang="cs-CZ" sz="3200" dirty="0"/>
              <a:t>, rozdělování a užití finančních prostředků státu</a:t>
            </a:r>
          </a:p>
          <a:p>
            <a:r>
              <a:rPr lang="cs-CZ" sz="3200" dirty="0" smtClean="0"/>
              <a:t>snaha o vyrovnaný rozpočet (snížení státního dluhu)</a:t>
            </a:r>
          </a:p>
          <a:p>
            <a:endParaRPr lang="cs-CZ" sz="3200" dirty="0"/>
          </a:p>
          <a:p>
            <a:pPr marL="457200" indent="-457200">
              <a:buFont typeface="Wingdings" pitchFamily="2" charset="2"/>
              <a:buChar char="§"/>
            </a:pPr>
            <a:endParaRPr lang="cs-CZ" sz="3200" dirty="0"/>
          </a:p>
        </p:txBody>
      </p:sp>
      <p:pic>
        <p:nvPicPr>
          <p:cNvPr id="11" name="Picture 2" descr="C:\Users\ZS SLOVAN\AppData\Local\Microsoft\Windows\Temporary Internet Files\Content.IE5\FY2TJY9V\MC9001985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05064"/>
            <a:ext cx="1575787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ZS SLOVAN\AppData\Local\Microsoft\Windows\Temporary Internet Files\Content.IE5\R5GKR7TZ\MM90031817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3497" y="4155951"/>
            <a:ext cx="762000" cy="1543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ahnutá šipka doprava 12">
            <a:hlinkClick r:id="rId4" action="ppaction://hlinksldjump"/>
          </p:cNvPr>
          <p:cNvSpPr/>
          <p:nvPr/>
        </p:nvSpPr>
        <p:spPr>
          <a:xfrm>
            <a:off x="7668344" y="332656"/>
            <a:ext cx="504056" cy="432048"/>
          </a:xfrm>
          <a:prstGeom prst="curvedRightArrow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4814835"/>
      </p:ext>
    </p:extLst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STRUKTURA STÁTNÍHO ROZPOČTU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Zástupný symbol pro obsah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72728310"/>
              </p:ext>
            </p:extLst>
          </p:nvPr>
        </p:nvGraphicFramePr>
        <p:xfrm>
          <a:off x="611560" y="1628800"/>
          <a:ext cx="8208912" cy="5029200"/>
        </p:xfrm>
        <a:graphic>
          <a:graphicData uri="http://schemas.openxmlformats.org/drawingml/2006/table">
            <a:tbl>
              <a:tblPr firstRow="1">
                <a:tableStyleId>{FABFCF23-3B69-468F-B69F-88F6DE6A72F2}</a:tableStyleId>
              </a:tblPr>
              <a:tblGrid>
                <a:gridCol w="3926603"/>
                <a:gridCol w="4282309"/>
              </a:tblGrid>
              <a:tr h="34431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PŘÍJMY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VÝDAJE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67809">
                <a:tc>
                  <a:txBody>
                    <a:bodyPr/>
                    <a:lstStyle/>
                    <a:p>
                      <a:r>
                        <a:rPr lang="cs-CZ" b="1" dirty="0" smtClean="0"/>
                        <a:t>DAŇOVÉ</a:t>
                      </a:r>
                      <a:r>
                        <a:rPr lang="cs-CZ" b="1" baseline="0" dirty="0" smtClean="0"/>
                        <a:t> PŘÍJMY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Daně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Cla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Poplatky za užívání dálnic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NEINVESTIČNÍ VÝDAJE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Veřejná spotřeba státu - státní správa (úřady), armáda,</a:t>
                      </a:r>
                      <a:r>
                        <a:rPr lang="cs-CZ" baseline="0" dirty="0" smtClean="0"/>
                        <a:t> policie, soudy</a:t>
                      </a:r>
                      <a:endParaRPr lang="cs-CZ" dirty="0" smtClean="0"/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Veřejná spotřeba obyvatelstva -  příspěvkové organizace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(zdravotnictví, školství,</a:t>
                      </a:r>
                      <a:r>
                        <a:rPr lang="cs-CZ" baseline="0" dirty="0" smtClean="0"/>
                        <a:t> kultura)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Dotace - podniky, kraje, obce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1103706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POJISTNÉ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Na</a:t>
                      </a:r>
                      <a:r>
                        <a:rPr lang="cs-CZ" baseline="0" dirty="0" smtClean="0"/>
                        <a:t> sociální zabezpečení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Na zaměstnanost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Na důchodové zabezpečení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baseline="0" dirty="0" smtClean="0"/>
                        <a:t>SOCIÁLNÍ PLATBY </a:t>
                      </a:r>
                      <a:r>
                        <a:rPr lang="cs-CZ" baseline="0" dirty="0" smtClean="0"/>
                        <a:t>= TRANSFERY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aseline="0" dirty="0" smtClean="0"/>
                        <a:t>Důchody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aseline="0" dirty="0" smtClean="0"/>
                        <a:t>Podpory v nezaměstnanosti, sociální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aseline="0" dirty="0" smtClean="0"/>
                        <a:t>Nemocenské dávky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</a:tr>
              <a:tr h="1358407">
                <a:tc>
                  <a:txBody>
                    <a:bodyPr/>
                    <a:lstStyle/>
                    <a:p>
                      <a:r>
                        <a:rPr lang="cs-CZ" b="1" dirty="0" smtClean="0"/>
                        <a:t>NEDAŇOVÉ PŘÍJMY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Příjmy od rozpočtových organizací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Úroky, pokuty, penále, poplatky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INVESTIČNÍ VÝDAJE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Výstavba silnic a dálnic, železnic, metra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Výstavba bytů,</a:t>
                      </a:r>
                      <a:r>
                        <a:rPr lang="cs-CZ" baseline="0" dirty="0" smtClean="0"/>
                        <a:t> státních budov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Vybavení armády a policie technikou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Životní prostředí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1396264"/>
      </p:ext>
    </p:extLst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63711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Cílem hospodářské politiky je zajistit uspokojování potřeb obyvatel a dosáhnout stabilního rozvoje společnosti pomocí svých nástrojů. </a:t>
            </a:r>
          </a:p>
          <a:p>
            <a:r>
              <a:rPr lang="cs-CZ" dirty="0" smtClean="0"/>
              <a:t>Hlavními nástroji hospodářské politiky je státní rozpočet a daňová politika. (Zdravotní daň se odvádí zdravotním pojišťovnám, ne státu.)</a:t>
            </a:r>
          </a:p>
          <a:p>
            <a:pPr marL="0" indent="0">
              <a:buNone/>
            </a:pPr>
            <a:r>
              <a:rPr lang="cs-CZ" dirty="0" smtClean="0"/>
              <a:t>REFLEXE:</a:t>
            </a:r>
          </a:p>
          <a:p>
            <a:pPr marL="514350" indent="-514350">
              <a:buSzPct val="100000"/>
              <a:buFont typeface="+mj-lt"/>
              <a:buAutoNum type="arabicPeriod"/>
            </a:pPr>
            <a:r>
              <a:rPr lang="cs-CZ" dirty="0" smtClean="0"/>
              <a:t>Víš, kolik % činí současná daň z přidané hodnoty (DPH)?</a:t>
            </a:r>
          </a:p>
          <a:p>
            <a:pPr marL="514350" indent="-514350">
              <a:buSzPct val="100000"/>
              <a:buFont typeface="+mj-lt"/>
              <a:buAutoNum type="arabicPeriod"/>
            </a:pPr>
            <a:r>
              <a:rPr lang="cs-CZ" dirty="0" smtClean="0"/>
              <a:t>Dokážeš vysvětlit, co je „schodek státního rozpočtu“ a kolik přibližně v současnosti činí?</a:t>
            </a:r>
          </a:p>
        </p:txBody>
      </p:sp>
      <p:pic>
        <p:nvPicPr>
          <p:cNvPr id="4" name="Picture 3" descr="C:\Users\ZS SLOVAN\AppData\Local\Microsoft\Windows\Temporary Internet Files\Content.IE5\ZKUOB2XQ\MC9002371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09"/>
            <a:ext cx="1656184" cy="1524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2024254"/>
      </p:ext>
    </p:extLst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pc="50" dirty="0">
                <a:ln w="11430"/>
              </a:rPr>
              <a:t>ZDROJE </a:t>
            </a:r>
            <a:r>
              <a:rPr lang="en-US" b="1" spc="50" dirty="0">
                <a:ln w="11430"/>
              </a:rPr>
              <a:t>[on line] </a:t>
            </a:r>
            <a:r>
              <a:rPr lang="cs-CZ" b="1" spc="50" dirty="0">
                <a:ln w="11430"/>
              </a:rPr>
              <a:t>dostupné z www: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Použité kliparty: </a:t>
            </a: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  <a:p>
            <a:r>
              <a:rPr lang="cs-CZ" dirty="0"/>
              <a:t>HORSKÁ, Viola. </a:t>
            </a:r>
            <a:r>
              <a:rPr lang="cs-CZ" i="1" dirty="0"/>
              <a:t>Občanská výchova pro 8. a 9. ročník základní školy</a:t>
            </a:r>
            <a:r>
              <a:rPr lang="cs-CZ" dirty="0"/>
              <a:t>. Vyd. 1. Praha: Fortuna, 1999, 215 s. ISBN 80-716-8641-7.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736081"/>
      </p:ext>
    </p:extLst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3400</TotalTime>
  <Words>796</Words>
  <Application>Microsoft Office PowerPoint</Application>
  <PresentationFormat>Předvádění na obrazovce (4:3)</PresentationFormat>
  <Paragraphs>132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Medián</vt:lpstr>
      <vt:lpstr>Prezentace aplikace PowerPoint</vt:lpstr>
      <vt:lpstr>ANOTACE</vt:lpstr>
      <vt:lpstr>PILOTÁŽ  (doporučení – upozornění – zpětná vazba)</vt:lpstr>
      <vt:lpstr>HOSPODÁŘSKÁ POLITIKA</vt:lpstr>
      <vt:lpstr>SUBJEKTY HOSPODÁŘSKÉ POLITIKY</vt:lpstr>
      <vt:lpstr>CÍLE HOSPODÁŘSKÉ POLITIKY</vt:lpstr>
      <vt:lpstr>NÁSTROJE HOSPODÁŘSKÉ POLITIKY</vt:lpstr>
      <vt:lpstr>DAŇ</vt:lpstr>
      <vt:lpstr>STRUKTURA DAŇOVÉ SOUSTAVY</vt:lpstr>
      <vt:lpstr>STRUKTURA DAŇOVÉ SOUSTAVY</vt:lpstr>
      <vt:lpstr>Pracovní úkol: DRUHY DANÍ                 IA tabule</vt:lpstr>
      <vt:lpstr>Pracovní úkol: DRUHY DANÍ - ŘEŠENÍ          IA tabule</vt:lpstr>
      <vt:lpstr>STÁTNÍ ROZPOČET</vt:lpstr>
      <vt:lpstr>STRUKTURA STÁTNÍHO ROZPOČTU</vt:lpstr>
      <vt:lpstr>ZÁVĚR</vt:lpstr>
      <vt:lpstr>ZDROJE [on line] dostupné z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58</cp:revision>
  <dcterms:created xsi:type="dcterms:W3CDTF">2012-07-15T11:49:21Z</dcterms:created>
  <dcterms:modified xsi:type="dcterms:W3CDTF">2013-02-20T23:44:58Z</dcterms:modified>
</cp:coreProperties>
</file>