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74" r:id="rId4"/>
    <p:sldId id="263" r:id="rId5"/>
    <p:sldId id="264" r:id="rId6"/>
    <p:sldId id="265" r:id="rId7"/>
    <p:sldId id="266" r:id="rId8"/>
    <p:sldId id="267" r:id="rId9"/>
    <p:sldId id="268" r:id="rId10"/>
    <p:sldId id="257" r:id="rId11"/>
    <p:sldId id="258" r:id="rId12"/>
    <p:sldId id="259" r:id="rId13"/>
    <p:sldId id="260" r:id="rId14"/>
    <p:sldId id="261" r:id="rId15"/>
    <p:sldId id="270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669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058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2894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039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0039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791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089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979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822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0883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434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D11895-B309-43AD-A8F5-BF7A0D864009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3D0E7-BC4A-472D-98BB-D9EF5BB30C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3058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/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PŘÍRODOVĚDA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LESNÍ ZVÍŘATA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14. 9.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2011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VY_32_INOVACE_3_HK</a:t>
            </a:r>
            <a:endParaRPr lang="cs-CZ" sz="48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043608" y="404664"/>
            <a:ext cx="7020520" cy="1114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0931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Lesní zvířata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Obrázky a hádanky</a:t>
            </a:r>
            <a:endParaRPr lang="cs-CZ" dirty="0">
              <a:solidFill>
                <a:schemeClr val="tx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525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1"/>
            <a:ext cx="8496944" cy="5328592"/>
          </a:xfrm>
          <a:solidFill>
            <a:schemeClr val="accent6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PREZENTACE JE VYTVOŘENA JAKO DOPLNĚK K UČIVU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. ROČNÍKU PŘÍRODOVĚDY.  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DOPLŇUJE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UČIVO: 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</a:rPr>
              <a:t>ROZMANITOST PŘÍRODY – ŽIVÁ PŘÍRODA, POZNÁVÁNÍ  ŽIVOČICHŮ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</a:rPr>
              <a:t>   A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</a:rPr>
              <a:t>ROSTLIN.</a:t>
            </a:r>
          </a:p>
          <a:p>
            <a:pPr marL="0" indent="0">
              <a:buNone/>
            </a:pP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      </a:t>
            </a: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 V RÁMCI  PREZENTACE  </a:t>
            </a:r>
            <a:r>
              <a:rPr lang="cs-CZ" sz="1800" u="sng" dirty="0">
                <a:solidFill>
                  <a:schemeClr val="accent1">
                    <a:lumMod val="50000"/>
                  </a:schemeClr>
                </a:solidFill>
              </a:rPr>
              <a:t>SE </a:t>
            </a: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 ŽÁCI  SEZNÁMÍ:</a:t>
            </a:r>
          </a:p>
          <a:p>
            <a:pPr marL="0" indent="0">
              <a:buNone/>
            </a:pPr>
            <a:endParaRPr lang="cs-CZ" sz="18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Formou hádanek se seznámí s méně známými skutečnostmi ze života nejběžnějších obyvatel našich lesů: Liška, veverka, kuna, srnec, jezevec a prase divoké.</a:t>
            </a:r>
          </a:p>
          <a:p>
            <a:pPr marL="0" indent="0">
              <a:buNone/>
            </a:pPr>
            <a:endParaRPr lang="cs-CZ" sz="18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ZKUŠENOSTI  Z  PILOTOVÁNÍ: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       Hádanky se žákům líbily natolik, že si začali vzájemně vytvářet svoje vlastní a v mnoha případech i mnohem náročnější. Na závěr byla zařazena soutěž v poznávání zvířat podle neúplných obrázků. Učivo o obyvatelích lesa bylo zábavnou formou dokonale procvičeno.</a:t>
            </a: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5451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HÁDANKA    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Obvykle dorůstá 19 až 23 </a:t>
            </a:r>
            <a:r>
              <a:rPr lang="cs-CZ" sz="2400" dirty="0" smtClean="0">
                <a:solidFill>
                  <a:srgbClr val="002060"/>
                </a:solidFill>
              </a:rPr>
              <a:t>cm. Má huňatý ocas, </a:t>
            </a:r>
            <a:r>
              <a:rPr lang="cs-CZ" sz="2400" dirty="0">
                <a:solidFill>
                  <a:srgbClr val="002060"/>
                </a:solidFill>
              </a:rPr>
              <a:t>který napomáhá udržovat rovnováhu při lezení a skocích na </a:t>
            </a:r>
            <a:r>
              <a:rPr lang="cs-CZ" sz="2400" dirty="0" smtClean="0">
                <a:solidFill>
                  <a:srgbClr val="002060"/>
                </a:solidFill>
              </a:rPr>
              <a:t>stromech. </a:t>
            </a:r>
            <a:r>
              <a:rPr lang="cs-CZ" sz="2400" dirty="0">
                <a:solidFill>
                  <a:srgbClr val="002060"/>
                </a:solidFill>
              </a:rPr>
              <a:t>Charakteristickým znakem jsou střapce chlupů na ušních boltcích směřující do </a:t>
            </a:r>
            <a:r>
              <a:rPr lang="cs-CZ" sz="2400" dirty="0" smtClean="0">
                <a:solidFill>
                  <a:srgbClr val="002060"/>
                </a:solidFill>
              </a:rPr>
              <a:t>špičky. </a:t>
            </a:r>
            <a:r>
              <a:rPr lang="cs-CZ" sz="2400" dirty="0">
                <a:solidFill>
                  <a:srgbClr val="002060"/>
                </a:solidFill>
              </a:rPr>
              <a:t>Má ostré a zakřivené drápy, které jí pomáhají při lezení po větvích stromů. V Česku se nejčastěji objevuje červená a černá </a:t>
            </a:r>
            <a:r>
              <a:rPr lang="cs-CZ" sz="2400" dirty="0" smtClean="0">
                <a:solidFill>
                  <a:srgbClr val="002060"/>
                </a:solidFill>
              </a:rPr>
              <a:t>forma. V </a:t>
            </a:r>
            <a:r>
              <a:rPr lang="cs-CZ" sz="2400" dirty="0">
                <a:solidFill>
                  <a:srgbClr val="002060"/>
                </a:solidFill>
              </a:rPr>
              <a:t>dutinách stromů, někdy i na tlustších větvích, </a:t>
            </a:r>
            <a:r>
              <a:rPr lang="cs-CZ" sz="2400" dirty="0" smtClean="0">
                <a:solidFill>
                  <a:srgbClr val="002060"/>
                </a:solidFill>
              </a:rPr>
              <a:t>obývá hnízdo </a:t>
            </a:r>
            <a:r>
              <a:rPr lang="cs-CZ" sz="2400" dirty="0">
                <a:solidFill>
                  <a:srgbClr val="002060"/>
                </a:solidFill>
              </a:rPr>
              <a:t>tvořené </a:t>
            </a:r>
            <a:r>
              <a:rPr lang="cs-CZ" sz="2400" dirty="0" smtClean="0">
                <a:solidFill>
                  <a:srgbClr val="002060"/>
                </a:solidFill>
              </a:rPr>
              <a:t>mechem, listy a kůrou. </a:t>
            </a:r>
            <a:r>
              <a:rPr lang="cs-CZ" sz="2400" dirty="0">
                <a:solidFill>
                  <a:srgbClr val="002060"/>
                </a:solidFill>
              </a:rPr>
              <a:t>Dokáže se pohybovat rychlostí až 19 km/h. Většinu dne tráví hledáním potravy, kterou tvoří </a:t>
            </a:r>
            <a:r>
              <a:rPr lang="cs-CZ" sz="2400" dirty="0" smtClean="0">
                <a:solidFill>
                  <a:srgbClr val="002060"/>
                </a:solidFill>
              </a:rPr>
              <a:t>především šišky, houby a </a:t>
            </a:r>
            <a:r>
              <a:rPr lang="cs-CZ" sz="2400" dirty="0">
                <a:solidFill>
                  <a:srgbClr val="002060"/>
                </a:solidFill>
              </a:rPr>
              <a:t>různé </a:t>
            </a:r>
            <a:r>
              <a:rPr lang="cs-CZ" sz="2400" dirty="0" smtClean="0">
                <a:solidFill>
                  <a:srgbClr val="002060"/>
                </a:solidFill>
              </a:rPr>
              <a:t>plody.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PŘIŘAĎ  KE  SPRÁVNÉMU  OBRÁZKU.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5392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HÁDANKA  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dirty="0"/>
              <a:t>Je to naše největší lasicovitá </a:t>
            </a:r>
            <a:r>
              <a:rPr lang="cs-CZ" sz="2400" dirty="0" smtClean="0"/>
              <a:t>šelma. Má </a:t>
            </a:r>
            <a:r>
              <a:rPr lang="cs-CZ" sz="2400" dirty="0"/>
              <a:t>poměrně zavalité tělo na silných nohách s mohutnými drápy. Je to nepravý zimní spáč. Vyhrabává si složité soustavy nor, které opouští jen </a:t>
            </a:r>
            <a:r>
              <a:rPr lang="cs-CZ" sz="2400" dirty="0" smtClean="0"/>
              <a:t>                      v </a:t>
            </a:r>
            <a:r>
              <a:rPr lang="cs-CZ" sz="2400" dirty="0"/>
              <a:t>noci. Nora může být až 5 m hluboká. Žije v lesích od nížin až do hor po celém našem území. Potrava: žáby, hadi, ještěrky, malí savci, ptáci a jejich vajíčka, hmyz a jeho larvy, lesní plody, houby. Je schopen se vykrmit až na dvojnásobek své </a:t>
            </a:r>
            <a:r>
              <a:rPr lang="cs-CZ" sz="2400" dirty="0" smtClean="0"/>
              <a:t>váhy                  </a:t>
            </a:r>
            <a:r>
              <a:rPr lang="cs-CZ" sz="2400" dirty="0"/>
              <a:t>s tlustou vrstvou tukových zásob. Dožívá </a:t>
            </a:r>
            <a:r>
              <a:rPr lang="cs-CZ" sz="2400" dirty="0" smtClean="0"/>
              <a:t>se </a:t>
            </a:r>
            <a:r>
              <a:rPr lang="cs-CZ" sz="2400" dirty="0"/>
              <a:t>15-20 let.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PŘIŘAĎ  </a:t>
            </a:r>
            <a:r>
              <a:rPr lang="cs-CZ" sz="2400" dirty="0">
                <a:solidFill>
                  <a:srgbClr val="C00000"/>
                </a:solidFill>
              </a:rPr>
              <a:t>KE  SPRÁVNÉMU  OBRÁZKU.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8384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HÁDANKA   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Je to štíhlá, dlouhonohá šelma s dlouhým huňatým ocasem. Přední i zadní končetiny má vyzbrojeny ostrými drápy, tlamu zase ostrými zoubky vhodnými k rychlému usmrcení kořisti. Žije ve vlhkých lesích, občas se objeví i v parcích. Je aktivní večer a v noci, kdy se vydává za potravou, kterou tvoří především malí savci, ptáci a hmyz, ale i ptačí vejce. Má skvěle vyvinutý sluch. 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PŘIŘAĎ  KE  </a:t>
            </a:r>
            <a:r>
              <a:rPr lang="cs-CZ" sz="2400" dirty="0" smtClean="0">
                <a:solidFill>
                  <a:srgbClr val="FF0000"/>
                </a:solidFill>
              </a:rPr>
              <a:t>SPRÁVNÉMU  </a:t>
            </a:r>
            <a:r>
              <a:rPr lang="cs-CZ" sz="2400" dirty="0" smtClean="0">
                <a:solidFill>
                  <a:srgbClr val="FF0000"/>
                </a:solidFill>
              </a:rPr>
              <a:t>OBRÁZKU.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39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HÁDANKA   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2400" dirty="0" smtClean="0"/>
              <a:t>Je relativně malým zástupcem své čeledi. Dosahuje hmotnosti mezi 15 - 20 kg. Ocas je velmi krátký a sotva viditelný. Přes léto má jeho srst až mírně rezavý odstín, s příchodem zimy její zbarvení znatelně tmavne. Samci mají krátké parůžky, které mohou u jedinců v dobrých podmínkách dorůstat až do délky 25 cm. Živí se zejména nejrůznějšími bylinami, občas požírá také různé plody. Zvláště v oblibě má přitom mladé výhonky trav. Je plachý a při ohrožení se často ozývá zvukem podobným psímu štěknutí. Většinu roku se zdržuje samostatně, výjimkou je pouze období rozmnožování.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PŘIŘAĎ  KE  SPRÁVNÉMU  OBRÁZKU.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06292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HÁDANKA   </a:t>
            </a:r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fontScale="77500" lnSpcReduction="20000"/>
          </a:bodyPr>
          <a:lstStyle/>
          <a:p>
            <a:r>
              <a:rPr lang="cs-CZ" dirty="0"/>
              <a:t>Jedná se o typického všežravce. Dospělí samci dorůstají </a:t>
            </a:r>
            <a:r>
              <a:rPr lang="cs-CZ" dirty="0" smtClean="0"/>
              <a:t>    120 </a:t>
            </a:r>
            <a:r>
              <a:rPr lang="cs-CZ" dirty="0"/>
              <a:t>- 180 cm. Má nápadně velkou hlavu a relativně krátké končetiny. Jeho srst je tvořená hustými štětinami, které ho chrání před nepříznivými vlivy. Její zbarvení kolísá mezi tmavošedou přes hnědou až k černé. Během zimy je srst výrazněji hustší a tmavší. Mláďata jsou zpočátku hnědá a světle pruhovaná. Mezi jeho další nápadné znaky patří jeho čtyři výrazné trojhranné špičáky, jež se při dorůstání zahýbají vzhůru. Má skvěle vyvinutý čich a sluch. Požírá trávu, hlízy, ořechy, různé bobule, mršiny, kořeny, odpadky, </a:t>
            </a:r>
            <a:r>
              <a:rPr lang="cs-CZ" dirty="0" smtClean="0"/>
              <a:t>hmyz, </a:t>
            </a:r>
            <a:r>
              <a:rPr lang="cs-CZ" dirty="0"/>
              <a:t>malé plazy. Často navštěvuje pole, zvláště kukuřičná, kde dokáže </a:t>
            </a:r>
            <a:r>
              <a:rPr lang="cs-CZ"/>
              <a:t>napáchat </a:t>
            </a:r>
            <a:r>
              <a:rPr lang="cs-CZ" smtClean="0"/>
              <a:t>veliké škody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PŘIŘAĎ  KE  SPRÁVNÉMU  OBRÁZKU. 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78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HÁDANKA   </a:t>
            </a:r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Tento živočich žije nejenom v lese, ale i v okolí lidských sídel. Je to samotář. Má špičatý čenich, štíhlé tělo a dlouhý huňatý ohon. Mívá 3-8 mláďat, které zpočátku kojí a později jim přináší myši, žáby, ptáky i brouky. Může být přenašečem nebezpečné </a:t>
            </a:r>
            <a:r>
              <a:rPr lang="cs-CZ" sz="2400" dirty="0"/>
              <a:t>choroby – vztekliny. </a:t>
            </a:r>
            <a:r>
              <a:rPr lang="cs-CZ" sz="2400" dirty="0" smtClean="0"/>
              <a:t>Má </a:t>
            </a:r>
            <a:r>
              <a:rPr lang="cs-CZ" sz="2400" dirty="0"/>
              <a:t>několik nor: jednu hlavní, kde jsou i mláďata, ostatní jsou rezervní pro případ nebezpečí, aby měla kam mláďata přenést. Mláďata se rodí slepá, první tři týdny jsou závislá na matčině </a:t>
            </a:r>
            <a:r>
              <a:rPr lang="cs-CZ" sz="2400" dirty="0" smtClean="0"/>
              <a:t>mléce.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PŘIŘAĎ  KE  SPRÁVNÉMU  OBRÁZKU.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934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pic>
        <p:nvPicPr>
          <p:cNvPr id="1026" name="Picture 2" descr="C:\ŠKOLA\Hana\Př -obrázky\800px-Swift_Fox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380" y="1600200"/>
            <a:ext cx="787124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7751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Jezevec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ŠKOLA\Hana\Př -obrázky\800px-Badger-badg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8424936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8990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ŠKOLA\Hana\Př -obrázky\800px-Sciurus-vulgaris_hernandeangelis_stockholm_2008-06-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3"/>
            <a:ext cx="8280920" cy="5001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9582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Kuna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ŠKOLA\Hana\Př -obrázky\800px-Beech_Mart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8280920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1235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647056"/>
          </a:xfrm>
        </p:spPr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ŠKOLA\Hana\Př -obrázky\800px-Bawean_deer_clo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49694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3980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pic>
        <p:nvPicPr>
          <p:cNvPr id="1026" name="Picture 2" descr="C:\Users\hkolackova\Desktop\800px-Wild_Boar_Habbitat_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0288" y="1600200"/>
            <a:ext cx="7003424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0516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850106"/>
          </a:xfrm>
        </p:spPr>
        <p:txBody>
          <a:bodyPr>
            <a:norm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96944" cy="56166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700" dirty="0" smtClean="0"/>
              <a:t>CKURNETT. Wikipedia.org.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30.9.2006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[cit. 2011-10-13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1700" dirty="0" err="1" smtClean="0">
                <a:latin typeface="Arial" pitchFamily="34" charset="0"/>
                <a:cs typeface="Arial" pitchFamily="34" charset="0"/>
              </a:rPr>
              <a:t>Soubor:</a:t>
            </a:r>
            <a:r>
              <a:rPr lang="cs-CZ" sz="1700" dirty="0" err="1" smtClean="0"/>
              <a:t>Swift_Fox.jpg</a:t>
            </a:r>
            <a:r>
              <a:rPr lang="cs-CZ" sz="1700" dirty="0"/>
              <a:t>.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   Dostupné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z WWW:</a:t>
            </a:r>
            <a:r>
              <a:rPr lang="cs-CZ" sz="1700" u="sng" dirty="0" smtClean="0"/>
              <a:t> </a:t>
            </a:r>
            <a:r>
              <a:rPr lang="cs-CZ" sz="1700" dirty="0" smtClean="0"/>
              <a:t>http</a:t>
            </a:r>
            <a:r>
              <a:rPr lang="cs-CZ" sz="1700" dirty="0"/>
              <a:t>://</a:t>
            </a:r>
            <a:r>
              <a:rPr lang="cs-CZ" sz="1700" dirty="0" smtClean="0"/>
              <a:t>commons.wikimedia.org/wiki/File:Swift_Fox.j</a:t>
            </a:r>
            <a:endParaRPr lang="cs-CZ" sz="1700" u="sng" dirty="0" smtClean="0"/>
          </a:p>
          <a:p>
            <a:pPr marL="0" indent="0">
              <a:buNone/>
            </a:pPr>
            <a:endParaRPr lang="cs-CZ" sz="1700" u="sng" dirty="0" smtClean="0"/>
          </a:p>
          <a:p>
            <a:pPr marL="0" indent="0">
              <a:buNone/>
            </a:pPr>
            <a:r>
              <a:rPr lang="cs-CZ" sz="1700" dirty="0" smtClean="0"/>
              <a:t>TRAITOR, </a:t>
            </a:r>
            <a:r>
              <a:rPr lang="cs-CZ" sz="1700" dirty="0" err="1" smtClean="0"/>
              <a:t>Demon</a:t>
            </a:r>
            <a:r>
              <a:rPr lang="cs-CZ" sz="1700" dirty="0"/>
              <a:t>. Wikipedia.org.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24.11.2006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[cit. 2011-10-13]. </a:t>
            </a:r>
            <a:r>
              <a:rPr lang="cs-CZ" sz="1700" dirty="0" err="1" smtClean="0">
                <a:latin typeface="Arial" pitchFamily="34" charset="0"/>
                <a:cs typeface="Arial" pitchFamily="34" charset="0"/>
              </a:rPr>
              <a:t>Soubor:</a:t>
            </a:r>
            <a:r>
              <a:rPr lang="cs-CZ" sz="1700" i="1" u="sng" dirty="0" err="1" smtClean="0"/>
              <a:t>Grey_squirrel.jpg</a:t>
            </a:r>
            <a:r>
              <a:rPr lang="cs-CZ" sz="1700" i="1" u="sng" dirty="0"/>
              <a:t>.</a:t>
            </a:r>
            <a:r>
              <a:rPr lang="cs-CZ" sz="1700" i="1" u="sng" dirty="0" smtClean="0"/>
              <a:t>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Dostupné z WWW:</a:t>
            </a:r>
            <a:r>
              <a:rPr lang="cs-CZ" sz="1700" u="sng" dirty="0"/>
              <a:t> </a:t>
            </a:r>
            <a:r>
              <a:rPr lang="cs-CZ" sz="1700" dirty="0" smtClean="0"/>
              <a:t>http</a:t>
            </a:r>
            <a:r>
              <a:rPr lang="cs-CZ" sz="1700" dirty="0"/>
              <a:t>://</a:t>
            </a:r>
            <a:r>
              <a:rPr lang="cs-CZ" sz="1700" dirty="0" smtClean="0"/>
              <a:t>commons.wikimedia.org/wiki/</a:t>
            </a:r>
            <a:r>
              <a:rPr lang="cs-CZ" sz="1700" dirty="0" err="1" smtClean="0"/>
              <a:t>File:Grey_squirrel.jpg</a:t>
            </a:r>
            <a:r>
              <a:rPr lang="cs-CZ" sz="1700" i="1" u="sng" dirty="0" smtClean="0"/>
              <a:t>..</a:t>
            </a:r>
          </a:p>
          <a:p>
            <a:pPr marL="0" indent="0">
              <a:buNone/>
            </a:pPr>
            <a:endParaRPr lang="cs-CZ" sz="1700" i="1" u="sng" dirty="0" smtClean="0"/>
          </a:p>
          <a:p>
            <a:pPr marL="0" indent="0">
              <a:buNone/>
            </a:pPr>
            <a:r>
              <a:rPr lang="cs-CZ" sz="1700" dirty="0" smtClean="0"/>
              <a:t>HERO, </a:t>
            </a:r>
            <a:r>
              <a:rPr lang="cs-CZ" sz="1700" dirty="0" err="1" smtClean="0"/>
              <a:t>Badger</a:t>
            </a:r>
            <a:r>
              <a:rPr lang="cs-CZ" sz="1700" dirty="0"/>
              <a:t>. Wikipedia.org.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15.9.2003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[cit. 2011-10-13]. </a:t>
            </a:r>
            <a:r>
              <a:rPr lang="cs-CZ" sz="1700" dirty="0" err="1" smtClean="0">
                <a:latin typeface="Arial" pitchFamily="34" charset="0"/>
                <a:cs typeface="Arial" pitchFamily="34" charset="0"/>
              </a:rPr>
              <a:t>Soubor:</a:t>
            </a:r>
            <a:r>
              <a:rPr lang="cs-CZ" sz="1700" i="1" u="sng" dirty="0" err="1" smtClean="0"/>
              <a:t>Badger-badger.jp</a:t>
            </a:r>
            <a:r>
              <a:rPr lang="cs-CZ" sz="1700" dirty="0" err="1"/>
              <a:t>g</a:t>
            </a:r>
            <a:r>
              <a:rPr lang="cs-CZ" sz="1700" i="1" u="sng" dirty="0" smtClean="0"/>
              <a:t>.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Dostupné z WWW:</a:t>
            </a:r>
            <a:r>
              <a:rPr lang="cs-CZ" sz="1700" u="sng" dirty="0"/>
              <a:t> </a:t>
            </a:r>
            <a:r>
              <a:rPr lang="cs-CZ" sz="1700" dirty="0" smtClean="0"/>
              <a:t>http</a:t>
            </a:r>
            <a:r>
              <a:rPr lang="cs-CZ" sz="1700" dirty="0"/>
              <a:t>://</a:t>
            </a:r>
            <a:r>
              <a:rPr lang="cs-CZ" sz="1700" dirty="0" smtClean="0"/>
              <a:t>cs.wikipedia.org/wiki/</a:t>
            </a:r>
            <a:r>
              <a:rPr lang="cs-CZ" sz="1700" dirty="0" err="1" smtClean="0"/>
              <a:t>Soubor:Badger-badger.jpg</a:t>
            </a:r>
            <a:r>
              <a:rPr lang="cs-CZ" sz="1700" dirty="0"/>
              <a:t>.</a:t>
            </a:r>
            <a:endParaRPr lang="cs-CZ" sz="1700" dirty="0" smtClean="0"/>
          </a:p>
          <a:p>
            <a:pPr marL="0" indent="0">
              <a:buNone/>
            </a:pPr>
            <a:endParaRPr lang="cs-CZ" sz="1700" i="1" u="sng" dirty="0" smtClean="0"/>
          </a:p>
          <a:p>
            <a:pPr marL="0" indent="0">
              <a:buNone/>
            </a:pPr>
            <a:r>
              <a:rPr lang="cs-CZ" sz="1700" dirty="0" smtClean="0"/>
              <a:t>KROPIVNIK, Dany. </a:t>
            </a:r>
            <a:r>
              <a:rPr lang="cs-CZ" sz="1700" dirty="0"/>
              <a:t>Wikipedia.org.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28.8.2007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[cit. 2011-10-13].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Soubor: </a:t>
            </a:r>
            <a:r>
              <a:rPr lang="cs-CZ" sz="1700" dirty="0" smtClean="0"/>
              <a:t>Martes_martes_crop.jpg</a:t>
            </a:r>
            <a:r>
              <a:rPr lang="cs-CZ" sz="1700" i="1" u="sng" dirty="0" smtClean="0"/>
              <a:t>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Dostupné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z WWW:</a:t>
            </a:r>
            <a:r>
              <a:rPr lang="cs-CZ" sz="1700" u="sng" dirty="0"/>
              <a:t>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http://</a:t>
            </a:r>
            <a:r>
              <a:rPr lang="cs-CZ" sz="1700" dirty="0" smtClean="0"/>
              <a:t>cs.wikipedia.org/wiki/</a:t>
            </a:r>
            <a:r>
              <a:rPr lang="cs-CZ" sz="1700" dirty="0" err="1" smtClean="0"/>
              <a:t>Soubor:Martes_martes_crop.jpg</a:t>
            </a:r>
            <a:r>
              <a:rPr lang="cs-CZ" sz="1700" dirty="0" smtClean="0"/>
              <a:t>.</a:t>
            </a:r>
          </a:p>
          <a:p>
            <a:pPr marL="0" indent="0">
              <a:buNone/>
            </a:pPr>
            <a:endParaRPr lang="cs-CZ" sz="1700" dirty="0" smtClean="0"/>
          </a:p>
          <a:p>
            <a:pPr marL="0" indent="0">
              <a:buNone/>
            </a:pPr>
            <a:r>
              <a:rPr lang="cs-CZ" sz="1700" dirty="0" smtClean="0"/>
              <a:t>SZCEPANEK, Marek. </a:t>
            </a:r>
            <a:r>
              <a:rPr lang="cs-CZ" sz="1700" dirty="0"/>
              <a:t>Wikipedia.org.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[online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].18.4.2005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[cit. 2011-10-13]. </a:t>
            </a:r>
            <a:r>
              <a:rPr lang="cs-CZ" sz="1700" dirty="0" err="1" smtClean="0">
                <a:latin typeface="Arial" pitchFamily="34" charset="0"/>
                <a:cs typeface="Arial" pitchFamily="34" charset="0"/>
              </a:rPr>
              <a:t>Soubor:</a:t>
            </a:r>
            <a:r>
              <a:rPr lang="cs-CZ" sz="1700" i="1" u="sng" dirty="0" err="1"/>
              <a:t>Capreolus_capreolus</a:t>
            </a:r>
            <a:r>
              <a:rPr lang="cs-CZ" sz="1700" i="1" u="sng" dirty="0"/>
              <a:t>_(</a:t>
            </a:r>
            <a:r>
              <a:rPr lang="cs-CZ" sz="1700" i="1" u="sng" dirty="0" err="1"/>
              <a:t>Marek_Szczepanek</a:t>
            </a:r>
            <a:r>
              <a:rPr lang="cs-CZ" sz="1700" i="1" u="sng" dirty="0"/>
              <a:t>).</a:t>
            </a:r>
            <a:r>
              <a:rPr lang="cs-CZ" sz="1700" i="1" u="sng" dirty="0" err="1" smtClean="0"/>
              <a:t>jpg</a:t>
            </a:r>
            <a:r>
              <a:rPr lang="cs-CZ" sz="1700" i="1" u="sng" dirty="0"/>
              <a:t>.</a:t>
            </a:r>
            <a:r>
              <a:rPr lang="cs-CZ" sz="1700" i="1" u="sng" dirty="0" smtClean="0"/>
              <a:t>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Dostupné z WWW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i="1" u="sng" dirty="0" smtClean="0"/>
              <a:t>http</a:t>
            </a:r>
            <a:r>
              <a:rPr lang="cs-CZ" sz="1700" i="1" u="sng" dirty="0"/>
              <a:t>://cs.wikipedia.org/wiki/Soubor:Capreolus_capreolus_(Marek_Szczepanek).</a:t>
            </a:r>
            <a:r>
              <a:rPr lang="cs-CZ" sz="1700" i="1" u="sng" dirty="0" err="1" smtClean="0"/>
              <a:t>jpg</a:t>
            </a:r>
            <a:r>
              <a:rPr lang="cs-CZ" sz="1700" i="1" u="sng" dirty="0" smtClean="0"/>
              <a:t>.</a:t>
            </a:r>
          </a:p>
          <a:p>
            <a:pPr marL="0" indent="0">
              <a:buNone/>
            </a:pPr>
            <a:endParaRPr lang="cs-CZ" sz="1700" i="1" u="sng" dirty="0"/>
          </a:p>
          <a:p>
            <a:pPr marL="0" indent="0">
              <a:buNone/>
            </a:pPr>
            <a:r>
              <a:rPr lang="cs-CZ" sz="1700" dirty="0" smtClean="0"/>
              <a:t>BARTZ, Richard. </a:t>
            </a:r>
            <a:r>
              <a:rPr lang="cs-CZ" sz="1700" dirty="0"/>
              <a:t>Wikipedia.org.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22.5.2007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[cit. 2011-10-13].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Soubor: </a:t>
            </a:r>
            <a:r>
              <a:rPr lang="cs-CZ" sz="1700" i="1" u="sng" dirty="0" smtClean="0"/>
              <a:t>Wild_Boar_Habbitat_3.jpg. </a:t>
            </a:r>
            <a:r>
              <a:rPr lang="cs-CZ" sz="17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Dostupné z WWW:</a:t>
            </a:r>
            <a:r>
              <a:rPr lang="cs-CZ" sz="1700" u="sng" dirty="0"/>
              <a:t>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i="1" u="sng" dirty="0"/>
              <a:t>http://cs.wikipedia.org/wiki/Soubor:Wild_Boar_Habbitat_3.jpg</a:t>
            </a:r>
            <a:endParaRPr lang="cs-CZ" sz="1700" i="1" u="sng" dirty="0" smtClean="0"/>
          </a:p>
          <a:p>
            <a:pPr marL="0" indent="0">
              <a:buNone/>
            </a:pPr>
            <a:endParaRPr lang="cs-CZ" sz="2000" i="1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93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997</Words>
  <Application>Microsoft Office PowerPoint</Application>
  <PresentationFormat>Předvádění na obrazovce (4:3)</PresentationFormat>
  <Paragraphs>72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Lesní zvířata</vt:lpstr>
      <vt:lpstr>ANOTACE</vt:lpstr>
      <vt:lpstr>HÁDANKA     1</vt:lpstr>
      <vt:lpstr>HÁDANKA   2</vt:lpstr>
      <vt:lpstr>HÁDANKA   3</vt:lpstr>
      <vt:lpstr>HÁDANKA   4</vt:lpstr>
      <vt:lpstr>HÁDANKA   5</vt:lpstr>
      <vt:lpstr>HÁDANKA   6</vt:lpstr>
      <vt:lpstr>Liška obecná</vt:lpstr>
      <vt:lpstr>Jezevec lesní</vt:lpstr>
      <vt:lpstr>Veverka obecná</vt:lpstr>
      <vt:lpstr>Kuna lesní</vt:lpstr>
      <vt:lpstr>Srnec obecný</vt:lpstr>
      <vt:lpstr>Prase divoké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Lesní zvířata</dc:title>
  <dc:creator>H Koláčková</dc:creator>
  <cp:lastModifiedBy>Dum</cp:lastModifiedBy>
  <cp:revision>36</cp:revision>
  <dcterms:created xsi:type="dcterms:W3CDTF">2011-09-15T10:32:56Z</dcterms:created>
  <dcterms:modified xsi:type="dcterms:W3CDTF">2013-09-20T04:30:48Z</dcterms:modified>
</cp:coreProperties>
</file>