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71" r:id="rId2"/>
    <p:sldId id="275" r:id="rId3"/>
    <p:sldId id="27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8" r:id="rId16"/>
    <p:sldId id="276" r:id="rId17"/>
    <p:sldId id="277" r:id="rId18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02" y="-96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fld id="{B69B72EB-A53F-4312-9BDC-C4DA3EB059CC}" type="slidenum">
              <a:rPr lang="cs-CZ"/>
              <a:pPr>
                <a:defRPr sz="1400"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 smtClean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67C4A3CC-4A6B-477C-A660-A667E55B1BF1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Arial" pitchFamily="18"/>
        <a:ea typeface="Mangal" pitchFamily="2"/>
        <a:cs typeface="Mangal" pitchFamily="2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18" charset="0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18" charset="0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18" charset="0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843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048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253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457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662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867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072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277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481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686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891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096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36550" y="363538"/>
            <a:ext cx="9405938" cy="682942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61474" y="478583"/>
            <a:ext cx="9157680" cy="3427053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96370" y="2006440"/>
            <a:ext cx="8568531" cy="2015913"/>
          </a:xfrm>
        </p:spPr>
        <p:txBody>
          <a:bodyPr lIns="50397" rIns="50397"/>
          <a:lstStyle>
            <a:lvl1pPr algn="r">
              <a:defRPr sz="50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96370" y="4062065"/>
            <a:ext cx="8568531" cy="1007957"/>
          </a:xfrm>
        </p:spPr>
        <p:txBody>
          <a:bodyPr tIns="0"/>
          <a:lstStyle>
            <a:lvl1pPr marL="40318" indent="0" algn="r">
              <a:spcBef>
                <a:spcPts val="0"/>
              </a:spcBef>
              <a:buNone/>
              <a:defRPr sz="2200">
                <a:solidFill>
                  <a:schemeClr val="bg2">
                    <a:shade val="25000"/>
                  </a:schemeClr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1CF1EE-E247-4387-96BB-BB8BFF64F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435" y="5493364"/>
            <a:ext cx="9022159" cy="115915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4435" y="584615"/>
            <a:ext cx="9022159" cy="461644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8E235-BF2D-444A-BE2D-1AFA0EC9D0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36550" y="363538"/>
            <a:ext cx="9405938" cy="682942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61474" y="478584"/>
            <a:ext cx="9157680" cy="4785511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6317" y="5432886"/>
            <a:ext cx="9022159" cy="745888"/>
          </a:xfrm>
        </p:spPr>
        <p:txBody>
          <a:bodyPr bIns="0"/>
          <a:lstStyle>
            <a:lvl1pPr algn="l">
              <a:buNone/>
              <a:defRPr sz="40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16317" y="6199952"/>
            <a:ext cx="9022159" cy="463660"/>
          </a:xfrm>
        </p:spPr>
        <p:txBody>
          <a:bodyPr lIns="131033" tIns="0"/>
          <a:lstStyle>
            <a:lvl1pPr marL="0" marR="40318" indent="0" algn="l">
              <a:spcBef>
                <a:spcPts val="0"/>
              </a:spcBef>
              <a:spcAft>
                <a:spcPts val="0"/>
              </a:spcAft>
              <a:buNone/>
              <a:defRPr sz="20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8538E6-48B2-46D0-A585-D7A81693E4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67037" y="584615"/>
            <a:ext cx="4334669" cy="4838192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42454" y="584615"/>
            <a:ext cx="4334669" cy="4838192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212B-C13B-4693-8C61-C5CCF2D7C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435" y="5493364"/>
            <a:ext cx="9022159" cy="115915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69422" y="638723"/>
            <a:ext cx="4334669" cy="873212"/>
          </a:xfrm>
        </p:spPr>
        <p:txBody>
          <a:bodyPr lIns="161271" anchor="ctr"/>
          <a:lstStyle>
            <a:lvl1pPr marL="0" indent="0" algn="l">
              <a:buNone/>
              <a:defRPr sz="2600" b="1">
                <a:solidFill>
                  <a:schemeClr val="tx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8693" y="638723"/>
            <a:ext cx="4334669" cy="873212"/>
          </a:xfrm>
        </p:spPr>
        <p:txBody>
          <a:bodyPr lIns="151191" anchor="ctr"/>
          <a:lstStyle>
            <a:lvl1pPr marL="0" indent="0" algn="l">
              <a:buNone/>
              <a:defRPr sz="2600" b="1">
                <a:solidFill>
                  <a:schemeClr val="tx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69422" y="1595931"/>
            <a:ext cx="4334669" cy="3847035"/>
          </a:xfrm>
        </p:spPr>
        <p:txBody>
          <a:bodyPr/>
          <a:lstStyle>
            <a:lvl1pPr algn="l">
              <a:defRPr sz="2600"/>
            </a:lvl1pPr>
            <a:lvl2pPr algn="l">
              <a:defRPr sz="22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8693" y="1595931"/>
            <a:ext cx="4334669" cy="3847035"/>
          </a:xfrm>
        </p:spPr>
        <p:txBody>
          <a:bodyPr/>
          <a:lstStyle>
            <a:lvl1pPr algn="l">
              <a:defRPr sz="2600"/>
            </a:lvl1pPr>
            <a:lvl2pPr algn="l">
              <a:defRPr sz="22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E10AB-516F-4A55-AA21-AA36A3EA5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92708-012D-4E18-8087-D70BFFC2C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36550" y="363538"/>
            <a:ext cx="9405938" cy="682942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38DE46D-4BD1-4501-8F35-90E9D5A119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6125" y="587975"/>
            <a:ext cx="3276203" cy="1007957"/>
          </a:xfrm>
        </p:spPr>
        <p:txBody>
          <a:bodyPr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106194" y="1595933"/>
            <a:ext cx="3276203" cy="4636460"/>
          </a:xfrm>
        </p:spPr>
        <p:txBody>
          <a:bodyPr lIns="100794"/>
          <a:lstStyle>
            <a:lvl1pPr marL="20159" marR="20159" indent="0">
              <a:spcBef>
                <a:spcPts val="0"/>
              </a:spcBef>
              <a:buNone/>
              <a:defRPr sz="1500">
                <a:solidFill>
                  <a:schemeClr val="tx1"/>
                </a:solidFill>
              </a:defRPr>
            </a:lvl1pPr>
            <a:lvl2pPr>
              <a:buNone/>
              <a:defRPr sz="1300">
                <a:solidFill>
                  <a:schemeClr val="tx1"/>
                </a:solidFill>
              </a:defRPr>
            </a:lvl2pPr>
            <a:lvl3pPr>
              <a:buNone/>
              <a:defRPr sz="1100">
                <a:solidFill>
                  <a:schemeClr val="tx1"/>
                </a:solidFill>
              </a:defRPr>
            </a:lvl3pPr>
            <a:lvl4pPr>
              <a:buNone/>
              <a:defRPr sz="1000">
                <a:solidFill>
                  <a:schemeClr val="tx1"/>
                </a:solidFill>
              </a:defRPr>
            </a:lvl4pPr>
            <a:lvl5pPr>
              <a:buNone/>
              <a:defRPr sz="10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39360" y="1025312"/>
            <a:ext cx="5100019" cy="5207778"/>
          </a:xfrm>
        </p:spPr>
        <p:txBody>
          <a:bodyPr/>
          <a:lstStyle>
            <a:lvl1pPr>
              <a:defRPr sz="3100">
                <a:solidFill>
                  <a:schemeClr val="tx1"/>
                </a:solidFill>
              </a:defRPr>
            </a:lvl1pPr>
            <a:lvl2pPr>
              <a:defRPr sz="2900">
                <a:solidFill>
                  <a:schemeClr val="tx1"/>
                </a:solidFill>
              </a:defRPr>
            </a:lvl2pPr>
            <a:lvl3pPr>
              <a:defRPr sz="2600">
                <a:solidFill>
                  <a:schemeClr val="tx1"/>
                </a:solidFill>
              </a:defRPr>
            </a:lvl3pPr>
            <a:lvl4pPr>
              <a:defRPr sz="2200">
                <a:solidFill>
                  <a:schemeClr val="tx1"/>
                </a:solidFill>
              </a:defRPr>
            </a:lvl4pPr>
            <a:lvl5pPr>
              <a:defRPr sz="22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38391-9383-4266-A3A4-1BAEDD7E1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36550" y="363538"/>
            <a:ext cx="9405938" cy="682942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7056438" y="477838"/>
            <a:ext cx="2562225" cy="47879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5524864"/>
            <a:ext cx="9072563" cy="1159150"/>
          </a:xfrm>
        </p:spPr>
        <p:txBody>
          <a:bodyPr anchor="t"/>
          <a:lstStyle>
            <a:lvl1pPr algn="l">
              <a:buNone/>
              <a:defRPr sz="40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7124691" y="587975"/>
            <a:ext cx="2469753" cy="4642377"/>
          </a:xfrm>
        </p:spPr>
        <p:txBody>
          <a:bodyPr lIns="100794"/>
          <a:lstStyle>
            <a:lvl1pPr marL="50397" indent="0" algn="l">
              <a:spcBef>
                <a:spcPts val="0"/>
              </a:spcBef>
              <a:buNone/>
              <a:defRPr sz="1500">
                <a:solidFill>
                  <a:srgbClr val="FFFFFF"/>
                </a:solidFill>
              </a:defRPr>
            </a:lvl1pPr>
            <a:lvl2pPr>
              <a:defRPr sz="1300">
                <a:solidFill>
                  <a:srgbClr val="FFFFFF"/>
                </a:solidFill>
              </a:defRPr>
            </a:lvl2pPr>
            <a:lvl3pPr>
              <a:defRPr sz="1100">
                <a:solidFill>
                  <a:srgbClr val="FFFFFF"/>
                </a:solidFill>
              </a:defRPr>
            </a:lvl3pPr>
            <a:lvl4pPr>
              <a:defRPr sz="1000">
                <a:solidFill>
                  <a:srgbClr val="FFFFFF"/>
                </a:solidFill>
              </a:defRPr>
            </a:lvl4pPr>
            <a:lvl5pPr>
              <a:defRPr sz="10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64652" y="480354"/>
            <a:ext cx="6532245" cy="4787794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5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BBB5DB-BB4F-4FC0-82FA-C8E109856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435" y="5493364"/>
            <a:ext cx="9022159" cy="115915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435" y="584615"/>
            <a:ext cx="9022159" cy="461644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04D61-A2F7-4B59-BCB2-C32C97ED3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587980"/>
            <a:ext cx="2184135" cy="5795750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88037" y="587977"/>
            <a:ext cx="6552406" cy="57957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34AEE-23B1-4FF2-B029-8DDF33AAB6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6550" y="363538"/>
            <a:ext cx="9405938" cy="682942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61474" y="478583"/>
            <a:ext cx="9157680" cy="604774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54038" y="5495925"/>
            <a:ext cx="9023350" cy="1158875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54038" y="584200"/>
            <a:ext cx="9023350" cy="461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201589" tIns="100794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4162425" y="6737350"/>
            <a:ext cx="2520950" cy="401638"/>
          </a:xfrm>
          <a:prstGeom prst="rect">
            <a:avLst/>
          </a:prstGeom>
        </p:spPr>
        <p:txBody>
          <a:bodyPr vert="horz" lIns="100794" tIns="50397" rIns="100794" bIns="50397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683375" y="6737350"/>
            <a:ext cx="2519363" cy="401638"/>
          </a:xfrm>
          <a:prstGeom prst="rect">
            <a:avLst/>
          </a:prstGeom>
        </p:spPr>
        <p:txBody>
          <a:bodyPr vert="horz" lIns="100794" tIns="50397" rIns="100794" bIns="50397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9202738" y="6737350"/>
            <a:ext cx="504825" cy="401638"/>
          </a:xfrm>
          <a:prstGeom prst="rect">
            <a:avLst/>
          </a:prstGeom>
        </p:spPr>
        <p:txBody>
          <a:bodyPr vert="horz" lIns="100794" tIns="50397" rIns="100794" bIns="50397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0E3EBED-DEEE-48C8-B606-E67F9440F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92100" indent="-292100" algn="l" rtl="0" eaLnBrk="0" fontAlgn="base" hangingPunct="0">
        <a:spcBef>
          <a:spcPts val="275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100" kern="1200">
          <a:solidFill>
            <a:schemeClr val="tx1"/>
          </a:solidFill>
          <a:latin typeface="+mn-lt"/>
          <a:ea typeface="+mn-ea"/>
          <a:cs typeface="+mn-cs"/>
        </a:defRPr>
      </a:lvl1pPr>
      <a:lvl2pPr marL="603250" indent="-220663" algn="l" rtl="0" eaLnBrk="0" fontAlgn="base" hangingPunct="0">
        <a:spcBef>
          <a:spcPts val="275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66775" indent="-200025" algn="l" rtl="0" eaLnBrk="0" fontAlgn="base" hangingPunct="0">
        <a:spcBef>
          <a:spcPts val="275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28713" indent="-200025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409700" indent="-200025" algn="l" rtl="0" eaLnBrk="0" fontAlgn="base" hangingPunct="0">
        <a:spcBef>
          <a:spcPts val="275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2947" indent="-201589" algn="l" rtl="0" eaLnBrk="1" latinLnBrk="0" hangingPunct="1">
        <a:spcBef>
          <a:spcPts val="276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874774" indent="-201589" algn="l" rtl="0" eaLnBrk="1" latinLnBrk="0" hangingPunct="1">
        <a:spcBef>
          <a:spcPts val="281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2116681" indent="-201589" algn="l" rtl="0" eaLnBrk="1" latinLnBrk="0" hangingPunct="1">
        <a:spcBef>
          <a:spcPts val="283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368666" indent="-201589" algn="l" rtl="0" eaLnBrk="1" latinLnBrk="0" hangingPunct="1">
        <a:spcBef>
          <a:spcPts val="281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54038" y="5492750"/>
            <a:ext cx="9023350" cy="1160463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4038" y="2051050"/>
            <a:ext cx="9023350" cy="4608513"/>
          </a:xfrm>
        </p:spPr>
        <p:txBody>
          <a:bodyPr>
            <a:normAutofit fontScale="55000" lnSpcReduction="2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eaLnBrk="1" hangingPunct="1"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 eaLnBrk="1" hangingPunct="1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 eaLnBrk="1" hangingPunct="1"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III/2</a:t>
            </a:r>
          </a:p>
          <a:p>
            <a:pPr algn="ctr" eaLnBrk="1" hangingPunct="1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 eaLnBrk="1" hangingPunct="1"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PŘÍRODOVĚDA</a:t>
            </a:r>
          </a:p>
          <a:p>
            <a:pPr eaLnBrk="1" hangingPunct="1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IV.</a:t>
            </a:r>
          </a:p>
          <a:p>
            <a:pPr eaLnBrk="1" hangingPunct="1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PLAZI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KOLÁČKOVÁ</a:t>
            </a:r>
          </a:p>
          <a:p>
            <a:pPr eaLnBrk="1" hangingPunct="1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19.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10. 2011</a:t>
            </a:r>
          </a:p>
          <a:p>
            <a:pPr eaLnBrk="1" hangingPunct="1">
              <a:defRPr/>
            </a:pPr>
            <a:endParaRPr lang="cs-CZ" dirty="0"/>
          </a:p>
          <a:p>
            <a:pPr algn="ctr" eaLnBrk="1" hangingPunct="1">
              <a:defRPr/>
            </a:pPr>
            <a:r>
              <a:rPr lang="cs-CZ" sz="4400" b="1" dirty="0">
                <a:solidFill>
                  <a:srgbClr val="C00000"/>
                </a:solidFill>
              </a:rPr>
              <a:t> </a:t>
            </a:r>
            <a:r>
              <a:rPr lang="cs-CZ" sz="4400" b="1" dirty="0" smtClean="0">
                <a:solidFill>
                  <a:srgbClr val="C00000"/>
                </a:solidFill>
              </a:rPr>
              <a:t>VY_32_INOVACE_12_HK</a:t>
            </a:r>
            <a:endParaRPr lang="cs-CZ" sz="4400" b="1" dirty="0">
              <a:solidFill>
                <a:srgbClr val="C00000"/>
              </a:solidFill>
            </a:endParaRPr>
          </a:p>
        </p:txBody>
      </p:sp>
      <p:pic>
        <p:nvPicPr>
          <p:cNvPr id="15365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40088" y="900113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038" y="5492750"/>
            <a:ext cx="9023350" cy="1160463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4038" y="584200"/>
            <a:ext cx="9023350" cy="4616450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4. ročníku přírodovědy. </a:t>
            </a:r>
            <a:r>
              <a:rPr lang="cs-CZ" sz="19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   Doplňuje učivo </a:t>
            </a:r>
            <a:r>
              <a:rPr lang="cs-CZ" sz="19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PŘÍRODY, ŽIVÁ PŘÍRODA</a:t>
            </a:r>
            <a:r>
              <a:rPr lang="cs-CZ" sz="19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POZNÁVÁNÍ  ŽIVOČICHŮ A ROSTLIN.</a:t>
            </a:r>
          </a:p>
          <a:p>
            <a:pPr>
              <a:defRPr/>
            </a:pPr>
            <a:r>
              <a:rPr lang="cs-CZ" sz="1900" u="sng" dirty="0" smtClean="0">
                <a:solidFill>
                  <a:schemeClr val="accent1">
                    <a:lumMod val="50000"/>
                  </a:schemeClr>
                </a:solidFill>
              </a:rPr>
              <a:t>V rámci prezentace se žáci seznámí:</a:t>
            </a:r>
            <a:endParaRPr lang="cs-CZ" sz="1900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450889" indent="-342900">
              <a:buFontTx/>
              <a:buChar char="-"/>
              <a:defRPr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S NAŠIMI NEJBĚŽNĚJŠÍMI PLAZI: JEŠTĚRKOU, UŽOVKOU, ZMIJÍ, SLEPÝŠEM                              SE ZPŮSOBEM JEJICH ŽIVOTA</a:t>
            </a:r>
            <a:endParaRPr lang="cs-CZ" sz="16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Font typeface="Wingdings 2" pitchFamily="18" charset="2"/>
              <a:buNone/>
              <a:defRPr/>
            </a:pP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1800" u="sng" dirty="0" smtClean="0"/>
              <a:t>Zkušenosti z pilotování:</a:t>
            </a:r>
            <a:endParaRPr lang="cs-CZ" sz="1800" dirty="0" smtClean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1800" dirty="0"/>
              <a:t> </a:t>
            </a:r>
            <a:r>
              <a:rPr lang="cs-CZ" sz="1800" dirty="0" smtClean="0"/>
              <a:t>  Prezentace žáky velmi zaujala -hadi vzbuzovali respekt. Nejvíce znalostí měli žáci o životě ještěrky. Prezentace byla doplněna ukázkami z různých časopisů a přírodovědných knih. Na závěr žáci odpověděli na shrnující otázky. </a:t>
            </a:r>
            <a:endParaRPr lang="cs-CZ" sz="1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863600" y="846138"/>
            <a:ext cx="8208963" cy="717550"/>
          </a:xfrm>
        </p:spPr>
        <p:txBody>
          <a:bodyPr wrap="square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NAŠI  NEJBĚŽNĚJŠÍ  PLAZI</a:t>
            </a:r>
          </a:p>
        </p:txBody>
      </p:sp>
      <p:pic>
        <p:nvPicPr>
          <p:cNvPr id="7171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800225"/>
            <a:ext cx="8999538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    JEŠTĚŘI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647700" y="1768475"/>
            <a:ext cx="8856663" cy="5592763"/>
          </a:xfrm>
        </p:spPr>
        <p:txBody>
          <a:bodyPr>
            <a:normAutofit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eaLnBrk="1" fontAlgn="auto" hangingPunct="1">
              <a:defRPr/>
            </a:pPr>
            <a:r>
              <a:rPr sz="2600" dirty="0"/>
              <a:t>Dnešní ještěrky vypadají jako nějací maličcí předvěcí ještěři. Mají štíhlé tělo třpytivě zelené barvy s hnědým podélným pruhem na hřbetě, krátké silné nohy a válcovitý ocas. Na vztyčené hlavě se mezi pohyby víček blýskají černá očka.</a:t>
            </a:r>
          </a:p>
          <a:p>
            <a:pPr eaLnBrk="1" fontAlgn="auto" hangingPunct="1">
              <a:defRPr/>
            </a:pPr>
            <a:r>
              <a:rPr sz="2600" dirty="0"/>
              <a:t>Jejich šupinatá kůže vytváří na hlavě štítkovanou helmici.</a:t>
            </a:r>
          </a:p>
          <a:p>
            <a:pPr eaLnBrk="1" fontAlgn="auto" hangingPunct="1">
              <a:defRPr/>
            </a:pPr>
            <a:r>
              <a:rPr sz="2600" dirty="0"/>
              <a:t>Nohy mají příliš na boku těla, takže se musí plazit po břiše a nohama se jen odstrkují.</a:t>
            </a:r>
          </a:p>
          <a:p>
            <a:pPr eaLnBrk="1" fontAlgn="auto" hangingPunct="1">
              <a:defRPr/>
            </a:pPr>
            <a:r>
              <a:rPr sz="2600" dirty="0"/>
              <a:t>Samičky bývají vybarveny mnohem nenápadněji.</a:t>
            </a:r>
          </a:p>
          <a:p>
            <a:pPr eaLnBrk="1" fontAlgn="auto" hangingPunct="1">
              <a:defRPr/>
            </a:pPr>
            <a:r>
              <a:rPr sz="2600" dirty="0"/>
              <a:t>Rozeklaným jazykem chytají mouchy.</a:t>
            </a:r>
          </a:p>
          <a:p>
            <a:pPr eaLnBrk="1" fontAlgn="auto" hangingPunct="1">
              <a:defRPr/>
            </a:pPr>
            <a:r>
              <a:rPr sz="2600" dirty="0"/>
              <a:t>Ocásek jim v případě potřeby </a:t>
            </a:r>
            <a:r>
              <a:rPr sz="2600" dirty="0" smtClean="0"/>
              <a:t>dorůstá</a:t>
            </a:r>
            <a:r>
              <a:rPr sz="2600" dirty="0"/>
              <a:t>.</a:t>
            </a:r>
          </a:p>
          <a:p>
            <a:pPr eaLnBrk="1" fontAlgn="auto" hangingPunct="1">
              <a:defRPr/>
            </a:pPr>
            <a:endParaRPr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152525" y="301625"/>
            <a:ext cx="7920038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JEŠTĚRKA  ZELENÁ</a:t>
            </a:r>
          </a:p>
        </p:txBody>
      </p:sp>
      <p:pic>
        <p:nvPicPr>
          <p:cNvPr id="9219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3238" y="1800225"/>
            <a:ext cx="9036050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39863" y="301625"/>
            <a:ext cx="7632700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UŽOVKA  HLADKÁ</a:t>
            </a:r>
          </a:p>
        </p:txBody>
      </p:sp>
      <p:pic>
        <p:nvPicPr>
          <p:cNvPr id="2355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3238" y="1800225"/>
            <a:ext cx="9074150" cy="485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92163" y="301625"/>
            <a:ext cx="8280400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NEJEDOVATÝ  HAD</a:t>
            </a:r>
          </a:p>
        </p:txBody>
      </p:sp>
      <p:sp>
        <p:nvSpPr>
          <p:cNvPr id="11267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/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600" smtClean="0">
                <a:latin typeface="Arial" charset="0"/>
                <a:ea typeface="Lucida Sans Unicode" pitchFamily="34" charset="0"/>
                <a:cs typeface="Mangal" pitchFamily="2"/>
              </a:rPr>
              <a:t>Užovka má štíhlou hlavu a na světlém hřbetě dvě řady tmavých skvrn.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600" smtClean="0">
                <a:latin typeface="Arial" charset="0"/>
                <a:ea typeface="Lucida Sans Unicode" pitchFamily="34" charset="0"/>
                <a:cs typeface="Mangal" pitchFamily="2"/>
              </a:rPr>
              <a:t>Je široce rozšířena ve slunných a kamenitých křovinatých stráních a ve skalách.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600" smtClean="0">
                <a:latin typeface="Arial" charset="0"/>
                <a:ea typeface="Lucida Sans Unicode" pitchFamily="34" charset="0"/>
                <a:cs typeface="Mangal" pitchFamily="2"/>
              </a:rPr>
              <a:t>Vyhledává rovněž různé hromady sutě a další suchá a křovinatá místa.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600" smtClean="0">
                <a:latin typeface="Arial" charset="0"/>
                <a:ea typeface="Lucida Sans Unicode" pitchFamily="34" charset="0"/>
                <a:cs typeface="Mangal" pitchFamily="2"/>
              </a:rPr>
              <a:t>Loví především ještěrky, občas ale uloví i slepýše nebo hada.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600" smtClean="0">
                <a:latin typeface="Arial" charset="0"/>
                <a:ea typeface="Lucida Sans Unicode" pitchFamily="34" charset="0"/>
                <a:cs typeface="Mangal" pitchFamily="2"/>
              </a:rPr>
              <a:t>V mládí žere i kobylky a další hmyz. Je to denní živočich.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36625" y="301625"/>
            <a:ext cx="8135938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KOUSNUTÍ  UŽOVKY</a:t>
            </a:r>
          </a:p>
        </p:txBody>
      </p:sp>
      <p:pic>
        <p:nvPicPr>
          <p:cNvPr id="27650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619250"/>
            <a:ext cx="8999538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36625" y="301625"/>
            <a:ext cx="8135938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ZMIJE  OBECNÁ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15900" y="1692275"/>
            <a:ext cx="9072563" cy="5400675"/>
          </a:xfrm>
        </p:spPr>
        <p:txBody>
          <a:bodyPr/>
          <a:lstStyle/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r>
              <a:rPr lang="cs-CZ" sz="2400" smtClean="0">
                <a:latin typeface="Arial" charset="0"/>
                <a:ea typeface="Lucida Sans Unicode" pitchFamily="34" charset="0"/>
                <a:cs typeface="Mangal" pitchFamily="2"/>
              </a:rPr>
              <a:t>-Je to nejrozšířenější had na světě. Vyznačuje se extrémní odolností vůči chladnému počasí.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r>
              <a:rPr lang="cs-CZ" sz="2400" smtClean="0">
                <a:latin typeface="Arial" charset="0"/>
                <a:ea typeface="Lucida Sans Unicode" pitchFamily="34" charset="0"/>
                <a:cs typeface="Mangal" pitchFamily="2"/>
              </a:rPr>
              <a:t>-Je také naším jediným jedovatým hadem. Její jed je velmi účinný, naštěstí ho má pouze malé množství, takže za normálních okolností není její uštknutí smrtelně jedovaté.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r>
              <a:rPr lang="cs-CZ" sz="2400" smtClean="0">
                <a:latin typeface="Arial" charset="0"/>
                <a:ea typeface="Lucida Sans Unicode" pitchFamily="34" charset="0"/>
                <a:cs typeface="Mangal" pitchFamily="2"/>
              </a:rPr>
              <a:t>-Vyžaduje dostatek slunečního svitu a vlhkosti. Oblíbeným stanovištěm jsou například prosluněné horské stráně, rašeliniště nebo vlhká místa.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r>
              <a:rPr lang="cs-CZ" sz="2400" smtClean="0">
                <a:latin typeface="Arial" charset="0"/>
                <a:ea typeface="Lucida Sans Unicode" pitchFamily="34" charset="0"/>
                <a:cs typeface="Mangal" pitchFamily="2"/>
              </a:rPr>
              <a:t>-Obvykle jde o nočního tvora, který je přes den ukryt nebo se vyhřívá na sluníčku a potravu loví v noci.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r>
              <a:rPr lang="cs-CZ" sz="2400" smtClean="0">
                <a:latin typeface="Arial" charset="0"/>
                <a:ea typeface="Lucida Sans Unicode" pitchFamily="34" charset="0"/>
                <a:cs typeface="Mangal" pitchFamily="2"/>
              </a:rPr>
              <a:t>-Na první pohled je podobná užovce.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r>
              <a:rPr lang="cs-CZ" sz="2400" smtClean="0">
                <a:latin typeface="Arial" charset="0"/>
                <a:ea typeface="Lucida Sans Unicode" pitchFamily="34" charset="0"/>
                <a:cs typeface="Mangal" pitchFamily="2"/>
              </a:rPr>
              <a:t>-Má štěrbinovitý tvar oka.</a:t>
            </a: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endParaRPr lang="cs-CZ" sz="2400" smtClean="0">
              <a:latin typeface="Arial" charset="0"/>
              <a:ea typeface="Lucida Sans Unicode" pitchFamily="34" charset="0"/>
              <a:cs typeface="Mangal" pitchFamily="2"/>
            </a:endParaRP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endParaRPr lang="cs-CZ" sz="2400" smtClean="0">
              <a:latin typeface="Arial" charset="0"/>
              <a:ea typeface="Lucida Sans Unicode" pitchFamily="34" charset="0"/>
              <a:cs typeface="Mangal" pitchFamily="2"/>
            </a:endParaRPr>
          </a:p>
          <a:p>
            <a:pPr marL="431800" indent="-323850" eaLnBrk="1" hangingPunct="1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None/>
            </a:pPr>
            <a:endParaRPr lang="cs-CZ" sz="2400" smtClean="0">
              <a:latin typeface="Arial" charset="0"/>
              <a:ea typeface="Lucida Sans Unicode" pitchFamily="34" charset="0"/>
              <a:cs typeface="Mangal" pitchFamily="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511300" y="301625"/>
            <a:ext cx="75612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VYHŘÍVAJÍCÍ SE ZMIJE</a:t>
            </a:r>
          </a:p>
        </p:txBody>
      </p:sp>
      <p:pic>
        <p:nvPicPr>
          <p:cNvPr id="31746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3238" y="1800225"/>
            <a:ext cx="907415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39863" y="301625"/>
            <a:ext cx="7632700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SLEPÝŠ</a:t>
            </a:r>
          </a:p>
        </p:txBody>
      </p:sp>
      <p:pic>
        <p:nvPicPr>
          <p:cNvPr id="3379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6263" y="1800225"/>
            <a:ext cx="9072562" cy="494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92163" y="301625"/>
            <a:ext cx="8280400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SLEPÝŠ  KŘEHKÝ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>
            <a:normAutofit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eaLnBrk="1" fontAlgn="auto" hangingPunct="1">
              <a:buFont typeface="StarSymbol"/>
              <a:buNone/>
              <a:defRPr/>
            </a:pPr>
            <a:r>
              <a:rPr sz="2400" dirty="0">
                <a:latin typeface="Arial" pitchFamily="34"/>
              </a:rPr>
              <a:t>-Je to vlastně beznohá ještěrka</a:t>
            </a:r>
            <a:r>
              <a:rPr sz="2400" dirty="0" smtClean="0">
                <a:latin typeface="Arial" pitchFamily="34"/>
              </a:rPr>
              <a:t>. Dorůstá </a:t>
            </a:r>
            <a:r>
              <a:rPr sz="2400" dirty="0">
                <a:latin typeface="Arial" pitchFamily="34"/>
              </a:rPr>
              <a:t>obvykle délky 30 cm, maximálně do 45 cm.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400" dirty="0">
                <a:latin typeface="Arial" pitchFamily="34"/>
              </a:rPr>
              <a:t>-Zbarven je nenápadně hnědě, s jedním, dvěma, nebo i třemi tmavými pruhy a modročerným břichem. Může však být svým zbarvením i kresbou značně variabilní.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400" dirty="0">
                <a:latin typeface="Arial" pitchFamily="34"/>
              </a:rPr>
              <a:t>-Pohybuje se plazením jako hadi, ale není tak mrštný. Je také mnohem křehčí.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400" dirty="0">
                <a:latin typeface="Arial" pitchFamily="34"/>
              </a:rPr>
              <a:t>-Potravou slepýšů jsou žížaly, slimáci, larvy a červi.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400" dirty="0">
                <a:latin typeface="Arial" pitchFamily="34"/>
              </a:rPr>
              <a:t>-Slepýš je zcela neškodná ještěrka, která však bývá neznalými zaměňována s hadem a preventivně likvidována. Je to nejen nesmyslné, ale také nezákonné, neboť je chráněn jako silně ohrožený druh.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584325" y="301625"/>
            <a:ext cx="7488238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MLOK  SKVRNITÝ</a:t>
            </a:r>
          </a:p>
        </p:txBody>
      </p:sp>
      <p:pic>
        <p:nvPicPr>
          <p:cNvPr id="37890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619250"/>
            <a:ext cx="9109075" cy="512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871663" y="301625"/>
            <a:ext cx="7200900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cs-CZ" dirty="0">
                <a:solidFill>
                  <a:schemeClr val="accent1">
                    <a:tint val="88000"/>
                    <a:satMod val="150000"/>
                  </a:schemeClr>
                </a:solidFill>
              </a:rPr>
              <a:t>MLOCI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5500688"/>
          </a:xfrm>
        </p:spPr>
        <p:txBody>
          <a:bodyPr>
            <a:normAutofit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eaLnBrk="1" fontAlgn="auto" hangingPunct="1">
              <a:buFont typeface="StarSymbol"/>
              <a:buNone/>
              <a:defRPr/>
            </a:pPr>
            <a:r>
              <a:rPr sz="2400" dirty="0"/>
              <a:t>-Mlok skvrnitý je obojživelník s krátkými končetinami, poměrně dlouhým a silným ocasem a malou hlavou se zakulacenou tlamou a vypouklýma očima.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400" dirty="0"/>
              <a:t>- Velikost i </a:t>
            </a:r>
            <a:r>
              <a:rPr sz="2400" dirty="0" smtClean="0"/>
              <a:t>zbarvení: </a:t>
            </a:r>
            <a:r>
              <a:rPr sz="2400" dirty="0"/>
              <a:t>dospělý jedinec je dlouhý 18-28 cm. Nejčastěji se objevují mloci s černě zbarveným tělem se žlutými skvrnami nebo pruhy. V některých lokalitách se objevují i poddruhy se skvrnami pomerančově oranžovými až červenými.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400" dirty="0"/>
              <a:t>-Obývá vlhké lesní lokality nebo louky.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400" dirty="0"/>
              <a:t>-Žije nočním způsobem života, přes den se ukrývá pod listy nebo v dírách v zemi, kde je chráněn před sluncem.</a:t>
            </a:r>
          </a:p>
          <a:p>
            <a:pPr eaLnBrk="1" fontAlgn="auto" hangingPunct="1">
              <a:buFont typeface="StarSymbol"/>
              <a:buNone/>
              <a:defRPr/>
            </a:pPr>
            <a:r>
              <a:rPr sz="2400" dirty="0"/>
              <a:t>-Loví žížaly, stonožky, pavouky a červy, které usmrcuje účinným jedem.</a:t>
            </a:r>
          </a:p>
          <a:p>
            <a:pPr eaLnBrk="1" fontAlgn="auto" hangingPunct="1">
              <a:buFont typeface="StarSymbol"/>
              <a:buNone/>
              <a:defRPr/>
            </a:pPr>
            <a:endParaRPr sz="1200" dirty="0"/>
          </a:p>
          <a:p>
            <a:pPr eaLnBrk="1" fontAlgn="auto" hangingPunct="1">
              <a:buFont typeface="StarSymbol"/>
              <a:buNone/>
              <a:defRPr/>
            </a:pPr>
            <a:endParaRPr sz="1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038" y="5492750"/>
            <a:ext cx="9023350" cy="1160463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>
          <a:xfrm>
            <a:off x="554038" y="584200"/>
            <a:ext cx="9023350" cy="5356225"/>
          </a:xfrm>
        </p:spPr>
        <p:txBody>
          <a:bodyPr/>
          <a:lstStyle/>
          <a:p>
            <a:r>
              <a:rPr lang="cs-CZ" sz="2800" smtClean="0"/>
              <a:t>1. Popiš jak vypadá ještěrka.</a:t>
            </a:r>
          </a:p>
          <a:p>
            <a:r>
              <a:rPr lang="cs-CZ" sz="2800" smtClean="0"/>
              <a:t>2. Co víš o způsobu pohybu ještěrky a o jejím ocásku?</a:t>
            </a:r>
          </a:p>
          <a:p>
            <a:r>
              <a:rPr lang="cs-CZ" sz="2800" smtClean="0"/>
              <a:t>3. Čím se živí užovka hladká?</a:t>
            </a:r>
          </a:p>
          <a:p>
            <a:r>
              <a:rPr lang="cs-CZ" sz="2800" smtClean="0"/>
              <a:t>4. Jaký je rozdíl mezi užovkou a zmijí?</a:t>
            </a:r>
          </a:p>
          <a:p>
            <a:r>
              <a:rPr lang="cs-CZ" sz="2800" smtClean="0"/>
              <a:t>5. Popiš, jak vypadá náš jediný jedovatý had.</a:t>
            </a:r>
          </a:p>
          <a:p>
            <a:r>
              <a:rPr lang="cs-CZ" sz="2800" smtClean="0"/>
              <a:t>6. Jaké délky dorůstá slepýš?</a:t>
            </a:r>
          </a:p>
          <a:p>
            <a:r>
              <a:rPr lang="cs-CZ" sz="2800" smtClean="0"/>
              <a:t>7. Kam řadíme slepýše?</a:t>
            </a:r>
          </a:p>
          <a:p>
            <a:r>
              <a:rPr lang="cs-CZ" sz="2800" smtClean="0"/>
              <a:t>8. Který plaz u nás patří mezi silně ohrožené druhy?</a:t>
            </a:r>
          </a:p>
          <a:p>
            <a:r>
              <a:rPr lang="cs-CZ" sz="2800" smtClean="0"/>
              <a:t>9. Jakým způsobem života žije mlok?</a:t>
            </a:r>
          </a:p>
          <a:p>
            <a:endParaRPr lang="cs-CZ" sz="2800" smtClean="0"/>
          </a:p>
          <a:p>
            <a:endParaRPr lang="cs-CZ" sz="28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54038" y="5492750"/>
            <a:ext cx="9023350" cy="1160463"/>
          </a:xfrm>
        </p:spPr>
        <p:txBody>
          <a:bodyPr/>
          <a:lstStyle/>
          <a:p>
            <a:pPr>
              <a:defRPr/>
            </a:pPr>
            <a:r>
              <a:rPr lang="cs-CZ" dirty="0"/>
              <a:t>Citace</a:t>
            </a:r>
          </a:p>
        </p:txBody>
      </p:sp>
      <p:sp>
        <p:nvSpPr>
          <p:cNvPr id="43010" name="Zástupný symbol pro obsah 4"/>
          <p:cNvSpPr>
            <a:spLocks noGrp="1"/>
          </p:cNvSpPr>
          <p:nvPr>
            <p:ph idx="1"/>
          </p:nvPr>
        </p:nvSpPr>
        <p:spPr>
          <a:xfrm>
            <a:off x="554038" y="584200"/>
            <a:ext cx="9023350" cy="5427663"/>
          </a:xfrm>
        </p:spPr>
        <p:txBody>
          <a:bodyPr/>
          <a:lstStyle/>
          <a:p>
            <a:r>
              <a:rPr lang="cs-CZ" sz="1800" smtClean="0"/>
              <a:t>AKTRON. Http://cs.wikipedia.org/ [online].7.8. 2009 [cit. 2011-10-19]. File:Kisoroszi,_je%C5%A1t%C4%9Brka.JPG Dostupné z WWW: http://commons.wikimedia.org/wiki/File:Kisoroszi,_je%C5%A1t%C4%9Brka.JPG</a:t>
            </a:r>
          </a:p>
          <a:p>
            <a:endParaRPr lang="cs-CZ" sz="1800" smtClean="0"/>
          </a:p>
          <a:p>
            <a:r>
              <a:rPr lang="cs-CZ" sz="1800" smtClean="0"/>
              <a:t>VAVŘÍK, Martin. Http://cs.wikipedia.org/ [online].9.5. 2008 [cit. 2011-10-19]. File: JesterkaZelena.jpg. Dostupné z WWW: http://commons.wikimedia.org/wiki/File:JesterkaZelena.jpg</a:t>
            </a:r>
          </a:p>
          <a:p>
            <a:endParaRPr lang="cs-CZ" sz="1800" smtClean="0"/>
          </a:p>
          <a:p>
            <a:r>
              <a:rPr lang="cs-CZ" sz="1800" smtClean="0"/>
              <a:t>DAVINCI. Http://cs.wikipedia.org/ [online].3.4. 2008 [cit. 2011-10-19]. File:Coronella_austriaca.jpg.Dostupné z WWW: http://commons.wikimedia.org/wiki/File:Coronella_austriaca.jpg</a:t>
            </a:r>
          </a:p>
          <a:p>
            <a:endParaRPr lang="cs-CZ" sz="1800" smtClean="0"/>
          </a:p>
          <a:p>
            <a:r>
              <a:rPr lang="cs-CZ" sz="1800" smtClean="0"/>
              <a:t>DILLSOSE. Http://cs.wikipedia.org/ [online].15.9. 2009 [cit. 2011-10-19]. File:Coronella-biss.JPG. Dostupné z WWW: http://commons.wikimedia.org/wiki/File:Coronella-biss.JPG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038" y="5492750"/>
            <a:ext cx="9023350" cy="1160463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4034" name="Zástupný symbol pro obsah 2"/>
          <p:cNvSpPr>
            <a:spLocks noGrp="1"/>
          </p:cNvSpPr>
          <p:nvPr>
            <p:ph idx="1"/>
          </p:nvPr>
        </p:nvSpPr>
        <p:spPr>
          <a:xfrm>
            <a:off x="554038" y="584200"/>
            <a:ext cx="9023350" cy="4616450"/>
          </a:xfrm>
        </p:spPr>
        <p:txBody>
          <a:bodyPr/>
          <a:lstStyle/>
          <a:p>
            <a:r>
              <a:rPr lang="cs-CZ" sz="1800" smtClean="0"/>
              <a:t>TRACHEMYS. Http://cs.wikipedia.org/ [online].19.9. 2010 [cit. 2011-10-19]. File:Anguis_fragilis_(1).jpg. Dostupné z WWW: http://commons.wikimedia.org/wiki/File:Anguis_fragilis_(1).jpg</a:t>
            </a:r>
          </a:p>
          <a:p>
            <a:endParaRPr lang="cs-CZ" sz="1800" smtClean="0"/>
          </a:p>
          <a:p>
            <a:r>
              <a:rPr lang="cs-CZ" sz="1800" smtClean="0"/>
              <a:t>FILIP, Martin. Http://cs.wikipedia.org/ [online].29.3. 2009 [cit. 2011-10-19]. File: Mlok.JPG. Dostupné z WWW: http://commons.wikimedia.org/wiki/File:Mlok.JPG</a:t>
            </a:r>
          </a:p>
          <a:p>
            <a:endParaRPr lang="cs-CZ" sz="1800" smtClean="0"/>
          </a:p>
          <a:p>
            <a:r>
              <a:rPr lang="cs-CZ" sz="1800" smtClean="0"/>
              <a:t>ŠEVELA. Http://cs.wikipedia.org/ [online].8.9. 2010 [cit. 2011-10-19]. File: Vipera_ammodytes,_Va%C5%88kovka,_Brno.jpg.                    Dostupné z WWW: Http://commons.wikimedia.org/wiki/File:Vipera_ammodytes,_Va%C5%88kovka,_Brno.jpg</a:t>
            </a:r>
          </a:p>
          <a:p>
            <a:endParaRPr lang="cs-CZ" sz="18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148</TotalTime>
  <Words>712</Words>
  <Application>Microsoft Office PowerPoint</Application>
  <PresentationFormat>Vlastní</PresentationFormat>
  <Paragraphs>87</Paragraphs>
  <Slides>17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17</vt:i4>
      </vt:variant>
    </vt:vector>
  </HeadingPairs>
  <TitlesOfParts>
    <vt:vector size="31" baseType="lpstr">
      <vt:lpstr>Verdana</vt:lpstr>
      <vt:lpstr>Arial</vt:lpstr>
      <vt:lpstr>Wingdings 2</vt:lpstr>
      <vt:lpstr>Mangal</vt:lpstr>
      <vt:lpstr>Calibri</vt:lpstr>
      <vt:lpstr>Times New Roman</vt:lpstr>
      <vt:lpstr>Lucida Sans Unicode</vt:lpstr>
      <vt:lpstr>Tahoma</vt:lpstr>
      <vt:lpstr>StarSymbol</vt:lpstr>
      <vt:lpstr>Aspekt</vt:lpstr>
      <vt:lpstr>Aspekt</vt:lpstr>
      <vt:lpstr>Aspekt</vt:lpstr>
      <vt:lpstr>Aspekt</vt:lpstr>
      <vt:lpstr>Aspekt</vt:lpstr>
      <vt:lpstr>Snímek 1</vt:lpstr>
      <vt:lpstr>ANOTACE</vt:lpstr>
      <vt:lpstr>NAŠI  NEJBĚŽNĚJŠÍ  PLAZI</vt:lpstr>
      <vt:lpstr>    JEŠTĚŘI</vt:lpstr>
      <vt:lpstr>JEŠTĚRKA  ZELENÁ</vt:lpstr>
      <vt:lpstr>UŽOVKA  HLADKÁ</vt:lpstr>
      <vt:lpstr>NEJEDOVATÝ  HAD</vt:lpstr>
      <vt:lpstr>KOUSNUTÍ  UŽOVKY</vt:lpstr>
      <vt:lpstr>ZMIJE  OBECNÁ</vt:lpstr>
      <vt:lpstr>VYHŘÍVAJÍCÍ SE ZMIJE</vt:lpstr>
      <vt:lpstr>SLEPÝŠ</vt:lpstr>
      <vt:lpstr>SLEPÝŠ  KŘEHKÝ</vt:lpstr>
      <vt:lpstr>MLOK  SKVRNITÝ</vt:lpstr>
      <vt:lpstr>MLOCI</vt:lpstr>
      <vt:lpstr>ÚKOLY</vt:lpstr>
      <vt:lpstr>Citace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NAŠI  NEJBĚŽNĚJŠÍ  PLAZI</dc:title>
  <dc:creator>Michal Koláček</dc:creator>
  <cp:lastModifiedBy>Maminka</cp:lastModifiedBy>
  <cp:revision>26</cp:revision>
  <dcterms:created xsi:type="dcterms:W3CDTF">2011-10-19T16:23:39Z</dcterms:created>
  <dcterms:modified xsi:type="dcterms:W3CDTF">2013-09-20T07:33:59Z</dcterms:modified>
</cp:coreProperties>
</file>