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76" r:id="rId1"/>
  </p:sldMasterIdLst>
  <p:notesMasterIdLst>
    <p:notesMasterId r:id="rId17"/>
  </p:notesMasterIdLst>
  <p:handoutMasterIdLst>
    <p:handoutMasterId r:id="rId18"/>
  </p:handoutMasterIdLst>
  <p:sldIdLst>
    <p:sldId id="270" r:id="rId2"/>
    <p:sldId id="274" r:id="rId3"/>
    <p:sldId id="272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75" r:id="rId16"/>
  </p:sldIdLst>
  <p:sldSz cx="10080625" cy="7559675"/>
  <p:notesSz cx="7559675" cy="10691813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1pPr>
    <a:lvl2pPr marL="457058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2pPr>
    <a:lvl3pPr marL="914115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3pPr>
    <a:lvl4pPr marL="1371173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4pPr>
    <a:lvl5pPr marL="1828231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pitchFamily="34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47" autoAdjust="0"/>
    <p:restoredTop sz="94660"/>
  </p:normalViewPr>
  <p:slideViewPr>
    <p:cSldViewPr>
      <p:cViewPr varScale="1">
        <p:scale>
          <a:sx n="94" d="100"/>
          <a:sy n="94" d="100"/>
        </p:scale>
        <p:origin x="-192" y="-90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>
            <a:lvl1pPr fontAlgn="auto" hangingPunct="0">
              <a:spcBef>
                <a:spcPts val="0"/>
              </a:spcBef>
              <a:spcAft>
                <a:spcPts val="0"/>
              </a:spcAft>
              <a:defRPr sz="1400">
                <a:latin typeface="Arial" pitchFamily="18"/>
                <a:ea typeface="Lucida Sans Unicode" pitchFamily="2"/>
                <a:cs typeface="Mangal" pitchFamily="2"/>
              </a:defRPr>
            </a:lvl1pPr>
          </a:lstStyle>
          <a:p>
            <a:pPr>
              <a:defRPr sz="1400"/>
            </a:pPr>
            <a:endParaRPr lang="cs-CZ"/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313" y="0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compatLnSpc="0"/>
          <a:lstStyle>
            <a:lvl1pPr algn="r" fontAlgn="auto" hangingPunct="0">
              <a:spcBef>
                <a:spcPts val="0"/>
              </a:spcBef>
              <a:spcAft>
                <a:spcPts val="0"/>
              </a:spcAft>
              <a:defRPr sz="1400">
                <a:latin typeface="Arial" pitchFamily="18"/>
                <a:ea typeface="Lucida Sans Unicode" pitchFamily="2"/>
                <a:cs typeface="Mangal" pitchFamily="2"/>
              </a:defRPr>
            </a:lvl1pPr>
          </a:lstStyle>
          <a:p>
            <a:pPr>
              <a:defRPr sz="1400"/>
            </a:pPr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6825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0"/>
          <a:lstStyle>
            <a:lvl1pPr fontAlgn="auto" hangingPunct="0">
              <a:spcBef>
                <a:spcPts val="0"/>
              </a:spcBef>
              <a:spcAft>
                <a:spcPts val="0"/>
              </a:spcAft>
              <a:defRPr sz="1400">
                <a:latin typeface="Arial" pitchFamily="18"/>
                <a:ea typeface="Lucida Sans Unicode" pitchFamily="2"/>
                <a:cs typeface="Mangal" pitchFamily="2"/>
              </a:defRPr>
            </a:lvl1pPr>
          </a:lstStyle>
          <a:p>
            <a:pPr>
              <a:defRPr sz="1400"/>
            </a:pPr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313" y="10156825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vert="horz" lIns="90000" tIns="45000" rIns="90000" bIns="45000" anchor="b" compatLnSpc="0"/>
          <a:lstStyle>
            <a:lvl1pPr algn="r" fontAlgn="auto" hangingPunct="0">
              <a:spcBef>
                <a:spcPts val="0"/>
              </a:spcBef>
              <a:spcAft>
                <a:spcPts val="0"/>
              </a:spcAft>
              <a:defRPr sz="1400">
                <a:latin typeface="Arial" pitchFamily="18"/>
                <a:ea typeface="Lucida Sans Unicode" pitchFamily="2"/>
                <a:cs typeface="Mangal" pitchFamily="2"/>
              </a:defRPr>
            </a:lvl1pPr>
          </a:lstStyle>
          <a:p>
            <a:pPr>
              <a:defRPr sz="1400"/>
            </a:pPr>
            <a:fld id="{EA48C7FD-77AF-490C-99E6-04BBF2431B00}" type="slidenum">
              <a:rPr lang="cs-CZ"/>
              <a:pPr>
                <a:defRPr sz="1400"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184564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/>
          </p:cNvSpPr>
          <p:nvPr>
            <p:ph type="sldImg" idx="2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5650" y="5078413"/>
            <a:ext cx="6048375" cy="4811712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/>
          <a:p>
            <a:pPr lvl="0"/>
            <a:endParaRPr lang="cs-CZ" noProof="0" smtClean="0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 smtClean="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313" y="0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/>
          <a:lstStyle>
            <a:lvl1pPr lvl="0" algn="r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 smtClean="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6825"/>
            <a:ext cx="3281363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/>
          <a:lstStyle>
            <a:lvl1pPr lvl="0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 smtClean="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endParaRPr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313" y="10156825"/>
            <a:ext cx="3281362" cy="534988"/>
          </a:xfrm>
          <a:prstGeom prst="rect">
            <a:avLst/>
          </a:prstGeom>
          <a:noFill/>
          <a:ln>
            <a:noFill/>
          </a:ln>
        </p:spPr>
        <p:txBody>
          <a:bodyPr lIns="0" tIns="0" rIns="0" bIns="0" anchor="b"/>
          <a:lstStyle>
            <a:lvl1pPr lvl="0" algn="r" rtl="0" fontAlgn="auto" hangingPunct="0">
              <a:spcBef>
                <a:spcPts val="0"/>
              </a:spcBef>
              <a:spcAft>
                <a:spcPts val="0"/>
              </a:spcAft>
              <a:buNone/>
              <a:tabLst/>
              <a:defRPr lang="cs-CZ" sz="1400" kern="1200" smtClean="0">
                <a:latin typeface="Times New Roman" pitchFamily="18"/>
                <a:ea typeface="Lucida Sans Unicode" pitchFamily="2"/>
                <a:cs typeface="Tahoma" pitchFamily="2"/>
              </a:defRPr>
            </a:lvl1pPr>
          </a:lstStyle>
          <a:p>
            <a:pPr>
              <a:defRPr/>
            </a:pPr>
            <a:fld id="{F6C73DAD-AFC5-4BDB-B930-00F3424AE89B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xmlns="" val="2491308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5834" indent="-215834" algn="l" rtl="0" eaLnBrk="0" fontAlgn="base" hangingPunct="0">
      <a:spcBef>
        <a:spcPct val="30000"/>
      </a:spcBef>
      <a:spcAft>
        <a:spcPct val="0"/>
      </a:spcAft>
      <a:defRPr lang="cs-CZ" sz="2000" kern="1200">
        <a:solidFill>
          <a:schemeClr val="tx1"/>
        </a:solidFill>
        <a:latin typeface="Arial" pitchFamily="18"/>
        <a:cs typeface="Mangal" pitchFamily="2"/>
      </a:defRPr>
    </a:lvl1pPr>
    <a:lvl2pPr marL="742719" indent="-285662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Mangal" pitchFamily="18" charset="0"/>
      </a:defRPr>
    </a:lvl2pPr>
    <a:lvl3pPr marL="1142643" indent="-228529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Mangal" pitchFamily="18" charset="0"/>
      </a:defRPr>
    </a:lvl3pPr>
    <a:lvl4pPr marL="1599702" indent="-228529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Mangal" pitchFamily="18" charset="0"/>
      </a:defRPr>
    </a:lvl4pPr>
    <a:lvl5pPr marL="2056760" indent="-228529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Mangal" pitchFamily="18" charset="0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17411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numCol="1" anchor="t" anchorCtr="0" compatLnSpc="1">
            <a:prstTxWarp prst="textNoShape">
              <a:avLst/>
            </a:prstTxWarp>
            <a:spAutoFit/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18435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numCol="1" anchor="t" anchorCtr="0" compatLnSpc="1">
            <a:prstTxWarp prst="textNoShape">
              <a:avLst/>
            </a:prstTxWarp>
            <a:spAutoFit/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19459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0483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1507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numCol="1" anchor="t" anchorCtr="0" compatLnSpc="1">
            <a:prstTxWarp prst="textNoShape">
              <a:avLst/>
            </a:prstTxWarp>
            <a:spAutoFit/>
          </a:bodyPr>
          <a:lstStyle/>
          <a:p>
            <a:pPr eaLnBrk="1">
              <a:spcBef>
                <a:spcPct val="0"/>
              </a:spcBef>
            </a:pPr>
            <a:endParaRPr sz="2400" dirty="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2531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numCol="1" anchor="t" anchorCtr="0" compatLnSpc="1">
            <a:prstTxWarp prst="textNoShape">
              <a:avLst/>
            </a:prstTxWarp>
            <a:spAutoFit/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3555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4579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5603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6627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7651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312863" y="1027113"/>
            <a:ext cx="4933950" cy="3700462"/>
          </a:xfrm>
          <a:solidFill>
            <a:schemeClr val="accent1"/>
          </a:solidFill>
          <a:ln w="25400">
            <a:solidFill>
              <a:schemeClr val="accent1">
                <a:shade val="50000"/>
              </a:schemeClr>
            </a:solidFill>
          </a:ln>
        </p:spPr>
      </p:sp>
      <p:sp>
        <p:nvSpPr>
          <p:cNvPr id="28675" name="Zástupný symbol pro poznámky 2"/>
          <p:cNvSpPr txBox="1">
            <a:spLocks noGrp="1"/>
          </p:cNvSpPr>
          <p:nvPr>
            <p:ph type="body" sz="quarter" idx="1"/>
          </p:nvPr>
        </p:nvSpPr>
        <p:spPr bwMode="auto">
          <a:xfrm>
            <a:off x="1169988" y="5086350"/>
            <a:ext cx="5226050" cy="4108450"/>
          </a:xfr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numCol="1" anchor="t" anchorCtr="0" compatLnSpc="1">
            <a:prstTxWarp prst="textNoShape">
              <a:avLst/>
            </a:prstTxWarp>
          </a:bodyPr>
          <a:lstStyle/>
          <a:p>
            <a:pPr eaLnBrk="1">
              <a:spcBef>
                <a:spcPct val="0"/>
              </a:spcBef>
            </a:pPr>
            <a:endParaRPr sz="2400" smtClean="0">
              <a:solidFill>
                <a:srgbClr val="000000"/>
              </a:solidFill>
              <a:latin typeface="Thorndale"/>
              <a:cs typeface="Tahoma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6047" y="1889906"/>
            <a:ext cx="8568531" cy="1620430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89683" y="3543596"/>
            <a:ext cx="6501260" cy="1653690"/>
          </a:xfrm>
        </p:spPr>
        <p:txBody>
          <a:bodyPr/>
          <a:lstStyle>
            <a:lvl1pPr marL="0" indent="0" algn="ctr">
              <a:buNone/>
              <a:defRPr sz="3100">
                <a:solidFill>
                  <a:schemeClr val="tx1">
                    <a:tint val="75000"/>
                  </a:schemeClr>
                </a:solidFill>
              </a:defRPr>
            </a:lvl1pPr>
            <a:lvl2pPr marL="5039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91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88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8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82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8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177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6C5678-EE20-4FA5-88E2-6E0BD67A2E26}" type="datetime1">
              <a:rPr lang="en-US" smtClean="0"/>
              <a:pPr/>
              <a:t>9/20/2013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1D738E-8962-435F-8C43-147B8DD7E819}" type="datetime1">
              <a:rPr lang="en-US" smtClean="0"/>
              <a:pPr/>
              <a:t>9/20/2013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6047" y="2913621"/>
            <a:ext cx="7119461" cy="1501435"/>
          </a:xfrm>
        </p:spPr>
        <p:txBody>
          <a:bodyPr anchor="ctr"/>
          <a:lstStyle>
            <a:lvl1pPr algn="l">
              <a:defRPr sz="44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6047" y="4419603"/>
            <a:ext cx="4993065" cy="1653678"/>
          </a:xfrm>
        </p:spPr>
        <p:txBody>
          <a:bodyPr anchor="t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972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943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91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88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85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82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8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177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CAEA93-55E7-4DA9-90C2-089A26EEFEC4}" type="datetime1">
              <a:rPr lang="en-US" smtClean="0"/>
              <a:pPr/>
              <a:t>9/20/2013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04031" y="1763925"/>
            <a:ext cx="4452276" cy="4989036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4318" y="1763925"/>
            <a:ext cx="4452276" cy="4989036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CF3C7-6809-4F39-BD67-A75817BDDE0A}" type="datetime1">
              <a:rPr lang="en-US" smtClean="0"/>
              <a:pPr/>
              <a:t>9/20/2013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4031" y="1692178"/>
            <a:ext cx="4454027" cy="705219"/>
          </a:xfrm>
        </p:spPr>
        <p:txBody>
          <a:bodyPr anchor="b"/>
          <a:lstStyle>
            <a:lvl1pPr marL="0" indent="0">
              <a:buNone/>
              <a:defRPr sz="2600" b="0"/>
            </a:lvl1pPr>
            <a:lvl2pPr marL="503972" indent="0">
              <a:buNone/>
              <a:defRPr sz="2200" b="0"/>
            </a:lvl2pPr>
            <a:lvl3pPr marL="1007943" indent="0">
              <a:buNone/>
              <a:defRPr sz="2000" b="0"/>
            </a:lvl3pPr>
            <a:lvl4pPr marL="1511915" indent="0">
              <a:buNone/>
              <a:defRPr sz="1800" b="0"/>
            </a:lvl4pPr>
            <a:lvl5pPr marL="2015886" indent="0">
              <a:buNone/>
              <a:defRPr sz="1800" b="0"/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20818" y="1692178"/>
            <a:ext cx="4455776" cy="705219"/>
          </a:xfrm>
        </p:spPr>
        <p:txBody>
          <a:bodyPr anchor="b"/>
          <a:lstStyle>
            <a:lvl1pPr marL="0" indent="0">
              <a:buNone/>
              <a:defRPr sz="2600" b="0">
                <a:effectLst/>
              </a:defRPr>
            </a:lvl1pPr>
            <a:lvl2pPr marL="503972" indent="0">
              <a:buNone/>
              <a:defRPr sz="2200" b="0">
                <a:effectLst/>
              </a:defRPr>
            </a:lvl2pPr>
            <a:lvl3pPr marL="1007943" indent="0">
              <a:buNone/>
              <a:defRPr sz="2000" b="0">
                <a:effectLst/>
              </a:defRPr>
            </a:lvl3pPr>
            <a:lvl4pPr marL="1511915" indent="0">
              <a:buNone/>
              <a:defRPr sz="1800" b="0">
                <a:effectLst/>
              </a:defRPr>
            </a:lvl4pPr>
            <a:lvl5pPr marL="2015886" indent="0">
              <a:buNone/>
              <a:defRPr sz="1800" b="0">
                <a:effectLst/>
              </a:defRPr>
            </a:lvl5pPr>
            <a:lvl6pPr marL="2519858" indent="0">
              <a:buNone/>
              <a:defRPr sz="1800" b="1"/>
            </a:lvl6pPr>
            <a:lvl7pPr marL="3023829" indent="0">
              <a:buNone/>
              <a:defRPr sz="1800" b="1"/>
            </a:lvl7pPr>
            <a:lvl8pPr marL="3527801" indent="0">
              <a:buNone/>
              <a:defRPr sz="1800" b="1"/>
            </a:lvl8pPr>
            <a:lvl9pPr marL="4031772" indent="0">
              <a:buNone/>
              <a:defRPr sz="18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AEB24-CE78-465C-A726-91D0868FA48F}" type="datetime1">
              <a:rPr lang="en-US" smtClean="0"/>
              <a:pPr/>
              <a:t>9/20/2013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AADF0-1749-4E8B-9691-B44A5F8C0895}" type="datetime1">
              <a:rPr lang="en-US" smtClean="0"/>
              <a:pPr/>
              <a:t>9/20/2013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F628A-A867-4937-BBE5-207DB6F9C51A}" type="datetime1">
              <a:rPr lang="en-US" smtClean="0"/>
              <a:pPr/>
              <a:t>9/20/2013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034" y="629951"/>
            <a:ext cx="3316456" cy="1181207"/>
          </a:xfrm>
        </p:spPr>
        <p:txBody>
          <a:bodyPr anchor="t"/>
          <a:lstStyle>
            <a:lvl1pPr algn="l">
              <a:defRPr sz="22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1245" y="629952"/>
            <a:ext cx="5635349" cy="6123010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4033" y="1811160"/>
            <a:ext cx="3316456" cy="4941802"/>
          </a:xfrm>
        </p:spPr>
        <p:txBody>
          <a:bodyPr/>
          <a:lstStyle>
            <a:lvl1pPr marL="0" indent="0">
              <a:buNone/>
              <a:defRPr sz="1500"/>
            </a:lvl1pPr>
            <a:lvl2pPr marL="503972" indent="0">
              <a:buNone/>
              <a:defRPr sz="1300"/>
            </a:lvl2pPr>
            <a:lvl3pPr marL="1007943" indent="0">
              <a:buNone/>
              <a:defRPr sz="1100"/>
            </a:lvl3pPr>
            <a:lvl4pPr marL="1511915" indent="0">
              <a:buNone/>
              <a:defRPr sz="1000"/>
            </a:lvl4pPr>
            <a:lvl5pPr marL="2015886" indent="0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8BBB94-68E6-4675-A946-F1C5994EDBD7}" type="datetime1">
              <a:rPr lang="en-US" smtClean="0"/>
              <a:pPr/>
              <a:t>9/20/2013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763" y="757628"/>
            <a:ext cx="938043" cy="5148383"/>
          </a:xfrm>
        </p:spPr>
        <p:txBody>
          <a:bodyPr vert="eaVert" anchor="ctr"/>
          <a:lstStyle>
            <a:lvl1pPr algn="ctr">
              <a:defRPr sz="22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653829" y="754219"/>
            <a:ext cx="7639277" cy="515179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500"/>
            </a:lvl1pPr>
            <a:lvl2pPr marL="503972" indent="0">
              <a:buNone/>
              <a:defRPr sz="3100"/>
            </a:lvl2pPr>
            <a:lvl3pPr marL="1007943" indent="0">
              <a:buNone/>
              <a:defRPr sz="2600"/>
            </a:lvl3pPr>
            <a:lvl4pPr marL="1511915" indent="0">
              <a:buNone/>
              <a:defRPr sz="2200"/>
            </a:lvl4pPr>
            <a:lvl5pPr marL="2015886" indent="0">
              <a:buNone/>
              <a:defRPr sz="2200"/>
            </a:lvl5pPr>
            <a:lvl6pPr marL="2519858" indent="0">
              <a:buNone/>
              <a:defRPr sz="2200"/>
            </a:lvl6pPr>
            <a:lvl7pPr marL="3023829" indent="0">
              <a:buNone/>
              <a:defRPr sz="2200"/>
            </a:lvl7pPr>
            <a:lvl8pPr marL="3527801" indent="0">
              <a:buNone/>
              <a:defRPr sz="2200"/>
            </a:lvl8pPr>
            <a:lvl9pPr marL="4031772" indent="0">
              <a:buNone/>
              <a:defRPr sz="22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53829" y="6042513"/>
            <a:ext cx="7633270" cy="887211"/>
          </a:xfrm>
        </p:spPr>
        <p:txBody>
          <a:bodyPr anchor="ctr"/>
          <a:lstStyle>
            <a:lvl1pPr marL="0" indent="0" algn="ctr">
              <a:buNone/>
              <a:defRPr sz="1500"/>
            </a:lvl1pPr>
            <a:lvl2pPr marL="503972" indent="0" algn="ctr">
              <a:buNone/>
              <a:defRPr sz="1300"/>
            </a:lvl2pPr>
            <a:lvl3pPr marL="1007943" indent="0" algn="ctr">
              <a:buNone/>
              <a:defRPr sz="1100"/>
            </a:lvl3pPr>
            <a:lvl4pPr marL="1511915" indent="0" algn="ctr">
              <a:buNone/>
              <a:defRPr sz="1000"/>
            </a:lvl4pPr>
            <a:lvl5pPr marL="2015886" indent="0" algn="ctr">
              <a:buNone/>
              <a:defRPr sz="1000"/>
            </a:lvl5pPr>
            <a:lvl6pPr marL="2519858" indent="0">
              <a:buNone/>
              <a:defRPr sz="1000"/>
            </a:lvl6pPr>
            <a:lvl7pPr marL="3023829" indent="0">
              <a:buNone/>
              <a:defRPr sz="1000"/>
            </a:lvl7pPr>
            <a:lvl8pPr marL="3527801" indent="0">
              <a:buNone/>
              <a:defRPr sz="1000"/>
            </a:lvl8pPr>
            <a:lvl9pPr marL="4031772" indent="0">
              <a:buNone/>
              <a:defRPr sz="1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B8377-21E3-4835-B75D-4E2847E2750F}" type="datetime1">
              <a:rPr lang="en-US" smtClean="0"/>
              <a:pPr/>
              <a:t>9/20/2013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51B39-B140-43FE-96DB-472A2B59CE7C}" type="datetime1">
              <a:rPr lang="en-US" smtClean="0"/>
              <a:pPr/>
              <a:t>9/20/2013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75508" y="708698"/>
            <a:ext cx="1701086" cy="60442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04031" y="708698"/>
            <a:ext cx="7292721" cy="60442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600BB2-27C5-458B-ABCE-839C88CF47CE}" type="datetime1">
              <a:rPr lang="en-US" smtClean="0"/>
              <a:pPr/>
              <a:t>9/20/2013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Footer Text</a:t>
            </a: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9B540C-44DA-4F69-89C9-7C84606640D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94" tIns="50397" rIns="100794" bIns="50397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04031" y="1763925"/>
            <a:ext cx="9072563" cy="4989036"/>
          </a:xfrm>
          <a:prstGeom prst="rect">
            <a:avLst/>
          </a:prstGeom>
        </p:spPr>
        <p:txBody>
          <a:bodyPr vert="horz" lIns="100794" tIns="50397" rIns="100794" bIns="50397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728479" y="7006699"/>
            <a:ext cx="2352146" cy="402483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r" eaLnBrk="1" latinLnBrk="0" hangingPunct="1">
              <a:defRPr kumimoji="0"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7006699"/>
            <a:ext cx="3192198" cy="402483"/>
          </a:xfrm>
          <a:prstGeom prst="rect">
            <a:avLst/>
          </a:prstGeom>
        </p:spPr>
        <p:txBody>
          <a:bodyPr vert="horz" lIns="100794" tIns="50397" rIns="100794" bIns="50397" rtlCol="0" anchor="ctr"/>
          <a:lstStyle>
            <a:lvl1pPr algn="l" eaLnBrk="1" latinLnBrk="0" hangingPunct="1">
              <a:defRPr kumimoji="0"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71861" y="0"/>
            <a:ext cx="708764" cy="629951"/>
          </a:xfrm>
          <a:prstGeom prst="roundRect">
            <a:avLst>
              <a:gd name="adj" fmla="val 16667"/>
            </a:avLst>
          </a:prstGeom>
        </p:spPr>
        <p:txBody>
          <a:bodyPr vert="horz" lIns="100794" tIns="50397" rIns="100794" bIns="50397" rtlCol="0" anchor="ctr"/>
          <a:lstStyle>
            <a:lvl1pPr algn="ctr" eaLnBrk="1" latinLnBrk="0" hangingPunct="1">
              <a:defRPr kumimoji="0"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C45154F-6359-4BCC-B012-1B0497D36F2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77" r:id="rId1"/>
    <p:sldLayoutId id="2147483978" r:id="rId2"/>
    <p:sldLayoutId id="2147483979" r:id="rId3"/>
    <p:sldLayoutId id="2147483980" r:id="rId4"/>
    <p:sldLayoutId id="2147483981" r:id="rId5"/>
    <p:sldLayoutId id="2147483982" r:id="rId6"/>
    <p:sldLayoutId id="2147483983" r:id="rId7"/>
    <p:sldLayoutId id="2147483984" r:id="rId8"/>
    <p:sldLayoutId id="2147483985" r:id="rId9"/>
    <p:sldLayoutId id="2147483986" r:id="rId10"/>
    <p:sldLayoutId id="2147483987" r:id="rId11"/>
  </p:sldLayoutIdLst>
  <p:txStyles>
    <p:titleStyle>
      <a:lvl1pPr algn="ctr" rtl="0" eaLnBrk="1" latinLnBrk="0" hangingPunct="1">
        <a:spcBef>
          <a:spcPct val="0"/>
        </a:spcBef>
        <a:buNone/>
        <a:defRPr kumimoji="0" sz="49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77979" indent="-377979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954" indent="-314982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929" indent="-251986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900" indent="-251986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7872" indent="-251986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1844" indent="-251986" algn="l" rtl="0" eaLnBrk="1" latinLnBrk="0" hangingPunct="1">
        <a:spcBef>
          <a:spcPct val="20000"/>
        </a:spcBef>
        <a:buFont typeface="Arial"/>
        <a:buChar char="•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5815" indent="-251986" algn="l" rtl="0" eaLnBrk="1" latinLnBrk="0" hangingPunct="1">
        <a:spcBef>
          <a:spcPct val="20000"/>
        </a:spcBef>
        <a:buFont typeface="Arial"/>
        <a:buChar char="•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9787" indent="-251986" algn="l" rtl="0" eaLnBrk="1" latinLnBrk="0" hangingPunct="1">
        <a:spcBef>
          <a:spcPct val="20000"/>
        </a:spcBef>
        <a:buFont typeface="Arial"/>
        <a:buChar char="•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3758" indent="-251986" algn="l" rtl="0" eaLnBrk="1" latinLnBrk="0" hangingPunct="1">
        <a:spcBef>
          <a:spcPct val="20000"/>
        </a:spcBef>
        <a:buFont typeface="Arial"/>
        <a:buChar char="•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algn="ctr"/>
            <a:r>
              <a:rPr lang="cs-CZ" b="1" dirty="0">
                <a:latin typeface="Arial Black" pitchFamily="34" charset="0"/>
              </a:rPr>
              <a:t>ZEYEROVA 3354, 767 01 KROMĚŘÍŽ</a:t>
            </a:r>
          </a:p>
          <a:p>
            <a:endParaRPr lang="cs-CZ" dirty="0">
              <a:latin typeface="Arial Black" pitchFamily="34" charset="0"/>
            </a:endParaRPr>
          </a:p>
          <a:p>
            <a:pPr algn="ctr"/>
            <a:r>
              <a:rPr lang="cs-CZ" b="1" dirty="0">
                <a:latin typeface="Arial Black" pitchFamily="34" charset="0"/>
              </a:rPr>
              <a:t>projekt v rámci vzdělávacího programu</a:t>
            </a:r>
          </a:p>
          <a:p>
            <a:pPr algn="ctr"/>
            <a:r>
              <a:rPr lang="cs-CZ" b="1" dirty="0">
                <a:latin typeface="Arial Black" pitchFamily="34" charset="0"/>
              </a:rPr>
              <a:t>VZDĚLÁNÍ PRO KONKURENCESCHOPNOST</a:t>
            </a:r>
          </a:p>
          <a:p>
            <a:pPr algn="ctr"/>
            <a:endParaRPr lang="cs-CZ" b="1" dirty="0">
              <a:latin typeface="Arial Black" pitchFamily="34" charset="0"/>
            </a:endParaRPr>
          </a:p>
          <a:p>
            <a:pPr algn="ctr"/>
            <a:r>
              <a:rPr lang="cs-CZ" b="1" dirty="0" smtClean="0">
                <a:latin typeface="Arial Black" pitchFamily="34" charset="0"/>
              </a:rPr>
              <a:t>ŠABLONA </a:t>
            </a:r>
            <a:r>
              <a:rPr lang="cs-CZ" b="1" dirty="0">
                <a:latin typeface="Arial Black" pitchFamily="34" charset="0"/>
              </a:rPr>
              <a:t>ČÍSLO: III/2</a:t>
            </a:r>
          </a:p>
          <a:p>
            <a:pPr algn="ctr"/>
            <a:r>
              <a:rPr lang="cs-CZ" b="1" dirty="0">
                <a:latin typeface="Arial Black" pitchFamily="34" charset="0"/>
              </a:rPr>
              <a:t>NÁZEV:  INOVACE A ZKVALITNĚNÍ VÝUKY PROSTŘEDNICTVÍM ICT</a:t>
            </a:r>
          </a:p>
          <a:p>
            <a:pPr algn="ctr"/>
            <a:endParaRPr lang="cs-CZ" b="1" dirty="0">
              <a:latin typeface="Arial Black" pitchFamily="34" charset="0"/>
            </a:endParaRPr>
          </a:p>
          <a:p>
            <a:endParaRPr lang="cs-CZ" dirty="0">
              <a:latin typeface="Arial Black" pitchFamily="34" charset="0"/>
            </a:endParaRPr>
          </a:p>
          <a:p>
            <a:r>
              <a:rPr lang="cs-CZ" b="1" dirty="0">
                <a:latin typeface="Arial Black" pitchFamily="34" charset="0"/>
              </a:rPr>
              <a:t>PŘEDMĚT: PŘÍRODOVĚDA</a:t>
            </a:r>
          </a:p>
          <a:p>
            <a:r>
              <a:rPr lang="cs-CZ" b="1" dirty="0">
                <a:latin typeface="Arial Black" pitchFamily="34" charset="0"/>
              </a:rPr>
              <a:t>ROČNÍK: IV.</a:t>
            </a:r>
          </a:p>
          <a:p>
            <a:r>
              <a:rPr lang="cs-CZ" b="1" dirty="0">
                <a:latin typeface="Arial Black" pitchFamily="34" charset="0"/>
              </a:rPr>
              <a:t>TÉMA: </a:t>
            </a:r>
            <a:r>
              <a:rPr lang="cs-CZ" b="1" dirty="0" smtClean="0">
                <a:latin typeface="Arial Black" pitchFamily="34" charset="0"/>
              </a:rPr>
              <a:t>NA  MEZI</a:t>
            </a:r>
            <a:endParaRPr lang="cs-CZ" b="1" dirty="0">
              <a:latin typeface="Arial Black" pitchFamily="34" charset="0"/>
            </a:endParaRPr>
          </a:p>
          <a:p>
            <a:r>
              <a:rPr lang="cs-CZ" b="1" dirty="0">
                <a:latin typeface="Arial Black" pitchFamily="34" charset="0"/>
              </a:rPr>
              <a:t>AUTOR: MGR. HANA KOLÁČKOVÁ</a:t>
            </a:r>
          </a:p>
          <a:p>
            <a:r>
              <a:rPr lang="cs-CZ" b="1" dirty="0">
                <a:latin typeface="Arial Black" pitchFamily="34" charset="0"/>
              </a:rPr>
              <a:t>DATUM VYTVOŘENÍ: </a:t>
            </a:r>
            <a:r>
              <a:rPr lang="cs-CZ" b="1" dirty="0" smtClean="0">
                <a:latin typeface="Arial Black" pitchFamily="34" charset="0"/>
              </a:rPr>
              <a:t>17. </a:t>
            </a:r>
            <a:r>
              <a:rPr lang="cs-CZ" b="1" dirty="0">
                <a:latin typeface="Arial Black" pitchFamily="34" charset="0"/>
              </a:rPr>
              <a:t>10. 2011</a:t>
            </a:r>
          </a:p>
          <a:p>
            <a:endParaRPr lang="cs-CZ" dirty="0">
              <a:latin typeface="Arial Black" pitchFamily="34" charset="0"/>
            </a:endParaRPr>
          </a:p>
          <a:p>
            <a:pPr algn="ctr"/>
            <a:r>
              <a:rPr lang="cs-CZ" sz="4400" b="1" dirty="0">
                <a:latin typeface="Arial Black" pitchFamily="34" charset="0"/>
              </a:rPr>
              <a:t> VY_32_INOVACE_13_HK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1007864" y="251445"/>
            <a:ext cx="8165709" cy="1296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61992157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je vytvořena jako doplněk k učivu 4. ročníku přírodovědy. Doplňuje učivo 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ROZMANITOST PŘÍRODY, ŽIVÁ ŘÍRODA</a:t>
            </a:r>
            <a:r>
              <a:rPr lang="cs-CZ" sz="2000" b="1" dirty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, POZNÁVÁNÍ  ŽIVOČICHŮ A ROSTLIN</a:t>
            </a:r>
            <a:r>
              <a:rPr lang="cs-CZ" sz="2000" b="1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000" u="sng" dirty="0" smtClean="0">
                <a:solidFill>
                  <a:schemeClr val="accent1">
                    <a:lumMod val="50000"/>
                  </a:schemeClr>
                </a:solidFill>
              </a:rPr>
              <a:t>V rámci prezentace se žáci seznámí:</a:t>
            </a:r>
          </a:p>
          <a:p>
            <a:pPr marL="107989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- </a:t>
            </a: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S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PŘÍRODNÍM SPOLEČENSTVEM ROSTLIN A NŽIVOČICHŮ NA MEZI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107989" indent="0">
              <a:buNone/>
            </a:pPr>
            <a:r>
              <a:rPr lang="cs-CZ" sz="2000" dirty="0">
                <a:solidFill>
                  <a:schemeClr val="accent1">
                    <a:lumMod val="50000"/>
                  </a:schemeClr>
                </a:solidFill>
              </a:rPr>
              <a:t>- SE ZMĚNAMI V PŘÍRODĚ</a:t>
            </a:r>
          </a:p>
          <a:p>
            <a:pPr marL="107989" indent="0">
              <a:buNone/>
            </a:pP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- S VÝZNAMEM MEZÍ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r>
              <a:rPr lang="cs-CZ" sz="2200" u="sng" dirty="0" smtClean="0">
                <a:solidFill>
                  <a:schemeClr val="accent1">
                    <a:lumMod val="50000"/>
                  </a:schemeClr>
                </a:solidFill>
              </a:rPr>
              <a:t>Zkušenosti z pilotování:</a:t>
            </a:r>
          </a:p>
          <a:p>
            <a:pPr marL="0" indent="0">
              <a:buNone/>
            </a:pP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</a:rPr>
              <a:t>Učivo bylo zařazeno k tematickému celku </a:t>
            </a:r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na poli.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</a:rPr>
              <a:t>Žáci si uvědomili význam mezí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</a:rPr>
              <a:t> </a:t>
            </a:r>
            <a:r>
              <a:rPr lang="cs-CZ" sz="2000" dirty="0" smtClean="0">
                <a:solidFill>
                  <a:schemeClr val="tx2">
                    <a:lumMod val="50000"/>
                  </a:schemeClr>
                </a:solidFill>
              </a:rPr>
              <a:t>v přírodě a poznali typické živočichy a rostliny, pro které jsou meze domovem. Na závěr dostali žáci zajímavý úkol: vybrat z daného textu všechny názvy rostlin nebo jejich částí. Problémovými pojmy byly oddenky a úbory.</a:t>
            </a:r>
            <a:endParaRPr lang="cs-CZ" sz="2000" dirty="0">
              <a:solidFill>
                <a:schemeClr val="tx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96201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0" y="339725"/>
            <a:ext cx="8607425" cy="1204913"/>
          </a:xfrm>
        </p:spPr>
        <p:txBody>
          <a:bodyPr>
            <a:spAutoFit/>
          </a:bodyPr>
          <a:lstStyle/>
          <a:p>
            <a:pPr eaLnBrk="1">
              <a:buClr>
                <a:srgbClr val="000000"/>
              </a:buClr>
              <a:buSzPct val="45000"/>
              <a:buFont typeface="StarSymbol"/>
              <a:buNone/>
            </a:pPr>
            <a:r>
              <a:rPr sz="7200" dirty="0">
                <a:latin typeface="Albany"/>
                <a:cs typeface="Tahoma" pitchFamily="34" charset="0"/>
              </a:rPr>
              <a:t>NA  MEZI</a:t>
            </a:r>
          </a:p>
        </p:txBody>
      </p:sp>
      <p:sp>
        <p:nvSpPr>
          <p:cNvPr id="3075" name="Podnadpis 2"/>
          <p:cNvSpPr txBox="1">
            <a:spLocks noGrp="1"/>
          </p:cNvSpPr>
          <p:nvPr>
            <p:ph type="subTitle" idx="4294967295"/>
          </p:nvPr>
        </p:nvSpPr>
        <p:spPr>
          <a:xfrm>
            <a:off x="503808" y="3851845"/>
            <a:ext cx="8772525" cy="711200"/>
          </a:xfrm>
        </p:spPr>
        <p:txBody>
          <a:bodyPr anchor="ctr">
            <a:spAutoFit/>
          </a:bodyPr>
          <a:lstStyle>
            <a:lvl1pPr indent="-215900" algn="ctr">
              <a:defRPr sz="2400">
                <a:solidFill>
                  <a:srgbClr val="E6E6E6"/>
                </a:solidFill>
                <a:latin typeface="Thorndale"/>
                <a:cs typeface="Tahoma" pitchFamily="34" charset="0"/>
              </a:defRPr>
            </a:lvl1pPr>
            <a:lvl2pPr algn="ctr"/>
            <a:lvl3pPr algn="ctr"/>
            <a:lvl4pPr algn="ctr"/>
            <a:lvl5pPr algn="ctr"/>
            <a:lvl6pPr algn="ctr"/>
            <a:lvl7pPr algn="ctr"/>
            <a:lvl8pPr algn="ctr"/>
            <a:lvl9pPr algn="ctr"/>
          </a:lstStyle>
          <a:p>
            <a:pPr eaLnBrk="1">
              <a:buClr>
                <a:srgbClr val="000000"/>
              </a:buClr>
              <a:buSzPct val="45000"/>
              <a:buFont typeface="StarSymbol"/>
              <a:buNone/>
            </a:pPr>
            <a:r>
              <a:rPr sz="4000" dirty="0" err="1">
                <a:solidFill>
                  <a:schemeClr val="accent6">
                    <a:lumMod val="60000"/>
                    <a:lumOff val="40000"/>
                  </a:schemeClr>
                </a:solidFill>
                <a:cs typeface="Lucida Sans Unicode" pitchFamily="34" charset="0"/>
              </a:rPr>
              <a:t>Mez</a:t>
            </a:r>
            <a:r>
              <a:rPr sz="4000" dirty="0">
                <a:solidFill>
                  <a:schemeClr val="accent6">
                    <a:lumMod val="60000"/>
                    <a:lumOff val="40000"/>
                  </a:schemeClr>
                </a:solidFill>
                <a:cs typeface="Lucida Sans Unicode" pitchFamily="34" charset="0"/>
              </a:rPr>
              <a:t> – </a:t>
            </a:r>
            <a:r>
              <a:rPr sz="4000" dirty="0" err="1" smtClean="0">
                <a:solidFill>
                  <a:schemeClr val="accent6">
                    <a:lumMod val="60000"/>
                    <a:lumOff val="40000"/>
                  </a:schemeClr>
                </a:solidFill>
                <a:cs typeface="Lucida Sans Unicode" pitchFamily="34" charset="0"/>
              </a:rPr>
              <a:t>domov</a:t>
            </a:r>
            <a:r>
              <a:rPr sz="4000" dirty="0" smtClean="0">
                <a:solidFill>
                  <a:schemeClr val="accent6">
                    <a:lumMod val="60000"/>
                    <a:lumOff val="40000"/>
                  </a:schemeClr>
                </a:solidFill>
                <a:cs typeface="Lucida Sans Unicode" pitchFamily="34" charset="0"/>
              </a:rPr>
              <a:t> </a:t>
            </a:r>
            <a:r>
              <a:rPr sz="4000" dirty="0" err="1">
                <a:solidFill>
                  <a:schemeClr val="accent6">
                    <a:lumMod val="60000"/>
                    <a:lumOff val="40000"/>
                  </a:schemeClr>
                </a:solidFill>
                <a:cs typeface="Lucida Sans Unicode" pitchFamily="34" charset="0"/>
              </a:rPr>
              <a:t>mnoha</a:t>
            </a:r>
            <a:r>
              <a:rPr sz="4000" dirty="0">
                <a:solidFill>
                  <a:schemeClr val="accent6">
                    <a:lumMod val="60000"/>
                    <a:lumOff val="40000"/>
                  </a:schemeClr>
                </a:solidFill>
                <a:cs typeface="Lucida Sans Unicode" pitchFamily="34" charset="0"/>
              </a:rPr>
              <a:t> </a:t>
            </a:r>
            <a:r>
              <a:rPr sz="4000" dirty="0" err="1">
                <a:solidFill>
                  <a:schemeClr val="accent6">
                    <a:lumMod val="60000"/>
                    <a:lumOff val="40000"/>
                  </a:schemeClr>
                </a:solidFill>
                <a:cs typeface="Lucida Sans Unicode" pitchFamily="34" charset="0"/>
              </a:rPr>
              <a:t>nájemníků</a:t>
            </a:r>
            <a:endParaRPr sz="4000" dirty="0">
              <a:solidFill>
                <a:schemeClr val="accent6">
                  <a:lumMod val="60000"/>
                  <a:lumOff val="40000"/>
                </a:schemeClr>
              </a:solidFill>
              <a:cs typeface="Lucida Sans Unicode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646593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0" y="798513"/>
            <a:ext cx="8607425" cy="711200"/>
          </a:xfrm>
        </p:spPr>
        <p:txBody>
          <a:bodyPr>
            <a:spAutoFit/>
          </a:bodyPr>
          <a:lstStyle/>
          <a:p>
            <a:pPr eaLnBrk="1">
              <a:buClr>
                <a:srgbClr val="000000"/>
              </a:buClr>
              <a:buSzPct val="45000"/>
              <a:buFont typeface="StarSymbol"/>
              <a:buNone/>
            </a:pPr>
            <a:r>
              <a:rPr dirty="0" smtClean="0">
                <a:latin typeface="Albany"/>
                <a:cs typeface="Tahoma" pitchFamily="34" charset="0"/>
              </a:rPr>
              <a:t>JARO NA MEZI</a:t>
            </a:r>
          </a:p>
        </p:txBody>
      </p:sp>
      <p:sp>
        <p:nvSpPr>
          <p:cNvPr id="4099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75816" y="1547590"/>
            <a:ext cx="9289032" cy="5186247"/>
          </a:xfrm>
        </p:spPr>
        <p:txBody>
          <a:bodyPr wrap="square">
            <a:spAutoFit/>
          </a:bodyPr>
          <a:lstStyle>
            <a:lvl1pPr marL="431800" indent="-323850">
              <a:defRPr sz="2400">
                <a:solidFill>
                  <a:srgbClr val="E6E6E6"/>
                </a:solidFill>
                <a:latin typeface="Thorndale"/>
                <a:cs typeface="Tahoma" pitchFamily="34" charset="0"/>
              </a:defRPr>
            </a:lvl1pPr>
            <a:lvl2pPr/>
            <a:lvl3pPr/>
            <a:lvl4pPr/>
            <a:lvl5pPr/>
            <a:lvl6pPr/>
            <a:lvl7pPr/>
            <a:lvl8pPr/>
            <a:lvl9pPr/>
          </a:lstStyle>
          <a:p>
            <a:pPr eaLnBrk="1">
              <a:buClr>
                <a:srgbClr val="E6E6E6"/>
              </a:buClr>
              <a:buSzPct val="45000"/>
              <a:buFont typeface="StarSymbol"/>
              <a:buChar char="●"/>
            </a:pP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V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trnkové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houštině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se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usadil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sz="2800" u="sng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zajíc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a den co den tam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přes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poledne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vyspával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.</a:t>
            </a:r>
          </a:p>
          <a:p>
            <a:pPr eaLnBrk="1">
              <a:buClr>
                <a:srgbClr val="E6E6E6"/>
              </a:buClr>
              <a:buSzPct val="45000"/>
              <a:buFont typeface="StarSymbol"/>
              <a:buChar char="●"/>
            </a:pP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V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hromádce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kamení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se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zabydlel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sz="2800" u="sng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ježek</a:t>
            </a:r>
            <a:r>
              <a:rPr sz="2800" u="sng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.</a:t>
            </a:r>
          </a:p>
          <a:p>
            <a:pPr eaLnBrk="1">
              <a:buClr>
                <a:srgbClr val="E6E6E6"/>
              </a:buClr>
              <a:buSzPct val="45000"/>
              <a:buFont typeface="StarSymbol"/>
              <a:buChar char="●"/>
            </a:pP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V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kamenném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zátarasu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zahnízdil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sz="2800" u="sng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strnad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a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hnízdo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si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přikryl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listím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,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aby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nebylo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vidět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.</a:t>
            </a:r>
          </a:p>
          <a:p>
            <a:pPr eaLnBrk="1">
              <a:buClr>
                <a:srgbClr val="E6E6E6"/>
              </a:buClr>
              <a:buSzPct val="45000"/>
              <a:buFont typeface="StarSymbol"/>
              <a:buChar char="●"/>
            </a:pP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Pod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ohnutými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větvemi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keřů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si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našli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nocleh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sz="2800" u="sng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koroptve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a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jakmile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se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setmělo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,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stulily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se pod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větvemi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,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aby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je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nikdo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nenašel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.</a:t>
            </a:r>
          </a:p>
          <a:p>
            <a:pPr eaLnBrk="1">
              <a:buClr>
                <a:srgbClr val="E6E6E6"/>
              </a:buClr>
              <a:buSzPct val="45000"/>
              <a:buFont typeface="StarSymbol"/>
              <a:buChar char="●"/>
            </a:pPr>
            <a:r>
              <a:rPr sz="2800" u="sng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Konipas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bílý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se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usadil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nedaleko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, ale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na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koroptve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ani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strnada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nebyl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zvědavý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,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protože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měl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svých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starostí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s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mláďaty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až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nad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hlavu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409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0" y="282575"/>
            <a:ext cx="8607425" cy="1262063"/>
          </a:xfrm>
        </p:spPr>
        <p:txBody>
          <a:bodyPr>
            <a:normAutofit fontScale="90000"/>
          </a:bodyPr>
          <a:lstStyle/>
          <a:p>
            <a:pPr eaLnBrk="1">
              <a:buClr>
                <a:srgbClr val="000000"/>
              </a:buClr>
              <a:buSzPct val="45000"/>
              <a:buFont typeface="StarSymbol"/>
              <a:buNone/>
            </a:pPr>
            <a:r>
              <a:rPr dirty="0" smtClean="0">
                <a:latin typeface="Albany"/>
                <a:cs typeface="Tahoma" pitchFamily="34" charset="0"/>
              </a:rPr>
              <a:t>LÁN  POLÍ  ROZDĚLENÝ MEZEMI</a:t>
            </a:r>
          </a:p>
        </p:txBody>
      </p:sp>
      <p:pic>
        <p:nvPicPr>
          <p:cNvPr id="512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0727" y="1979616"/>
            <a:ext cx="8818563" cy="4860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 txBox="1">
            <a:spLocks noGrp="1"/>
          </p:cNvSpPr>
          <p:nvPr>
            <p:ph type="title" idx="4294967295"/>
          </p:nvPr>
        </p:nvSpPr>
        <p:spPr>
          <a:xfrm>
            <a:off x="719832" y="282576"/>
            <a:ext cx="7848873" cy="1048990"/>
          </a:xfrm>
        </p:spPr>
        <p:txBody>
          <a:bodyPr/>
          <a:lstStyle/>
          <a:p>
            <a:pPr eaLnBrk="1">
              <a:buClr>
                <a:srgbClr val="000000"/>
              </a:buClr>
              <a:buSzPct val="45000"/>
              <a:buFont typeface="StarSymbol"/>
              <a:buNone/>
            </a:pPr>
            <a:r>
              <a:rPr sz="3600" dirty="0">
                <a:latin typeface="Albany"/>
                <a:cs typeface="Tahoma" pitchFamily="34" charset="0"/>
              </a:rPr>
              <a:t>VÝZNAM  MEZÍ</a:t>
            </a:r>
          </a:p>
        </p:txBody>
      </p:sp>
      <p:sp>
        <p:nvSpPr>
          <p:cNvPr id="6147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503808" y="1331565"/>
            <a:ext cx="9289032" cy="5832647"/>
          </a:xfrm>
        </p:spPr>
        <p:txBody>
          <a:bodyPr>
            <a:noAutofit/>
          </a:bodyPr>
          <a:lstStyle>
            <a:lvl1pPr marL="431800" indent="-323850">
              <a:defRPr sz="2400">
                <a:solidFill>
                  <a:srgbClr val="E6E6E6"/>
                </a:solidFill>
                <a:latin typeface="Thorndale"/>
                <a:cs typeface="Tahoma" pitchFamily="34" charset="0"/>
              </a:defRPr>
            </a:lvl1pPr>
            <a:lvl2pPr/>
            <a:lvl3pPr/>
            <a:lvl4pPr/>
            <a:lvl5pPr/>
            <a:lvl6pPr/>
            <a:lvl7pPr/>
            <a:lvl8pPr/>
            <a:lvl9pPr/>
          </a:lstStyle>
          <a:p>
            <a:pPr eaLnBrk="1">
              <a:buClr>
                <a:srgbClr val="E6E6E6"/>
              </a:buClr>
              <a:buSzPct val="45000"/>
              <a:buFont typeface="StarSymbol"/>
              <a:buChar char="●"/>
            </a:pP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Mezi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poli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se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táhnou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zelené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pásy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mezí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.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Jsou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zde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proto,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aby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od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sebe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u="sng"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oddělovaly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jednotlivé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pozemky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.</a:t>
            </a:r>
          </a:p>
          <a:p>
            <a:pPr eaLnBrk="1">
              <a:buClr>
                <a:srgbClr val="E6E6E6"/>
              </a:buClr>
              <a:buSzPct val="45000"/>
              <a:buFont typeface="StarSymbol"/>
              <a:buChar char="●"/>
            </a:pP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Mez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vypadá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,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jakoby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ležela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ladem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, ale je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plná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života.Je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to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vlastně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veliký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dům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plný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nájemníků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,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svět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sám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pro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sebe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.</a:t>
            </a:r>
          </a:p>
          <a:p>
            <a:pPr eaLnBrk="1">
              <a:buClr>
                <a:srgbClr val="E6E6E6"/>
              </a:buClr>
              <a:buSzPct val="45000"/>
              <a:buFont typeface="StarSymbol"/>
              <a:buChar char="●"/>
            </a:pP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Meze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také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dělí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napříč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svahy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kopců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a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vytvářejí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na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nich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užitečné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terasy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.</a:t>
            </a:r>
          </a:p>
          <a:p>
            <a:pPr eaLnBrk="1">
              <a:buClr>
                <a:srgbClr val="E6E6E6"/>
              </a:buClr>
              <a:buSzPct val="45000"/>
              <a:buFont typeface="StarSymbol"/>
              <a:buChar char="●"/>
            </a:pP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Především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jsou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však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u="sng"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domovem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pro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desítky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živočichů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.</a:t>
            </a:r>
          </a:p>
          <a:p>
            <a:pPr eaLnBrk="1">
              <a:buClr>
                <a:srgbClr val="E6E6E6"/>
              </a:buClr>
              <a:buSzPct val="45000"/>
              <a:buFont typeface="StarSymbol"/>
              <a:buChar char="●"/>
            </a:pP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Pod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každým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kamenem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je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obydlí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nějakého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tvora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.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Nad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květy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bzučí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včely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a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čmeláci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,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hemží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se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tu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slunéčka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,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lumci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a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lumčíci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,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jako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z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kovu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vytepané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zlatěnky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,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maličké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vosičky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,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brouci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 a </a:t>
            </a:r>
            <a:r>
              <a:rPr dirty="0" err="1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mravenci</a:t>
            </a:r>
            <a:r>
              <a:rPr dirty="0" smtClean="0">
                <a:solidFill>
                  <a:schemeClr val="tx1"/>
                </a:solidFill>
                <a:latin typeface="Arial Black" pitchFamily="34" charset="0"/>
                <a:cs typeface="Arial" pitchFamily="34" charset="0"/>
              </a:rPr>
              <a:t>.</a:t>
            </a:r>
          </a:p>
          <a:p>
            <a:pPr eaLnBrk="1">
              <a:buClr>
                <a:srgbClr val="E6E6E6"/>
              </a:buClr>
              <a:buSzPct val="45000"/>
              <a:buFont typeface="StarSymbol"/>
              <a:buChar char="●"/>
            </a:pPr>
            <a:r>
              <a:rPr dirty="0" err="1" smtClean="0">
                <a:latin typeface="Arial Black" pitchFamily="34" charset="0"/>
                <a:cs typeface="Arial" pitchFamily="34" charset="0"/>
              </a:rPr>
              <a:t>rostlin</a:t>
            </a:r>
            <a:endParaRPr dirty="0" smtClean="0">
              <a:latin typeface="Arial Black" pitchFamily="34" charset="0"/>
              <a:cs typeface="Arial" pitchFamily="34" charset="0"/>
            </a:endParaRP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14:gallery dir="l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0" y="882650"/>
            <a:ext cx="8607425" cy="661988"/>
          </a:xfrm>
        </p:spPr>
        <p:txBody>
          <a:bodyPr>
            <a:spAutoFit/>
          </a:bodyPr>
          <a:lstStyle/>
          <a:p>
            <a:pPr eaLnBrk="1">
              <a:buClr>
                <a:srgbClr val="000000"/>
              </a:buClr>
              <a:buSzPct val="45000"/>
              <a:buFont typeface="StarSymbol"/>
              <a:buNone/>
            </a:pPr>
            <a:r>
              <a:rPr sz="3600">
                <a:latin typeface="Albany"/>
                <a:cs typeface="Tahoma" pitchFamily="34" charset="0"/>
              </a:rPr>
              <a:t>ZAJÍC  POLNÍ</a:t>
            </a:r>
          </a:p>
        </p:txBody>
      </p:sp>
      <p:pic>
        <p:nvPicPr>
          <p:cNvPr id="7172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750" y="1800226"/>
            <a:ext cx="8820150" cy="4973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0" y="882650"/>
            <a:ext cx="8607425" cy="661988"/>
          </a:xfrm>
        </p:spPr>
        <p:txBody>
          <a:bodyPr>
            <a:spAutoFit/>
          </a:bodyPr>
          <a:lstStyle/>
          <a:p>
            <a:pPr eaLnBrk="1">
              <a:buClr>
                <a:srgbClr val="000000"/>
              </a:buClr>
              <a:buSzPct val="45000"/>
              <a:buFont typeface="StarSymbol"/>
              <a:buNone/>
            </a:pPr>
            <a:r>
              <a:rPr sz="3600">
                <a:latin typeface="Albany"/>
                <a:cs typeface="Tahoma" pitchFamily="34" charset="0"/>
              </a:rPr>
              <a:t>JEŽEK  ZÁPADNÍ</a:t>
            </a:r>
          </a:p>
        </p:txBody>
      </p:sp>
      <p:pic>
        <p:nvPicPr>
          <p:cNvPr id="8197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0363" y="1619253"/>
            <a:ext cx="9539288" cy="540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819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0" y="282575"/>
            <a:ext cx="8607425" cy="1262063"/>
          </a:xfrm>
        </p:spPr>
        <p:txBody>
          <a:bodyPr/>
          <a:lstStyle/>
          <a:p>
            <a:pPr eaLnBrk="1">
              <a:buClr>
                <a:srgbClr val="000000"/>
              </a:buClr>
              <a:buSzPct val="45000"/>
              <a:buFont typeface="StarSymbol"/>
              <a:buNone/>
            </a:pPr>
            <a:r>
              <a:rPr smtClean="0">
                <a:latin typeface="Albany"/>
                <a:cs typeface="Tahoma" pitchFamily="34" charset="0"/>
              </a:rPr>
              <a:t> </a:t>
            </a:r>
            <a:r>
              <a:rPr sz="3600">
                <a:latin typeface="Albany"/>
                <a:cs typeface="Tahoma" pitchFamily="34" charset="0"/>
              </a:rPr>
              <a:t>STRNAD  ZAHRADNÍ</a:t>
            </a:r>
          </a:p>
        </p:txBody>
      </p:sp>
      <p:pic>
        <p:nvPicPr>
          <p:cNvPr id="9220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0727" y="1979613"/>
            <a:ext cx="8818563" cy="5040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92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0" y="282575"/>
            <a:ext cx="8607425" cy="1262063"/>
          </a:xfrm>
        </p:spPr>
        <p:txBody>
          <a:bodyPr/>
          <a:lstStyle/>
          <a:p>
            <a:pPr eaLnBrk="1">
              <a:buClr>
                <a:srgbClr val="000000"/>
              </a:buClr>
              <a:buSzPct val="45000"/>
              <a:buFont typeface="StarSymbol"/>
              <a:buNone/>
            </a:pPr>
            <a:r>
              <a:rPr sz="3600" dirty="0">
                <a:latin typeface="Albany"/>
                <a:cs typeface="Tahoma" pitchFamily="34" charset="0"/>
              </a:rPr>
              <a:t>KOROPTEV  POLNÍ</a:t>
            </a:r>
          </a:p>
        </p:txBody>
      </p:sp>
      <p:pic>
        <p:nvPicPr>
          <p:cNvPr id="1024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0727" y="1979616"/>
            <a:ext cx="8818563" cy="4860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0" y="282575"/>
            <a:ext cx="8607425" cy="1262063"/>
          </a:xfrm>
        </p:spPr>
        <p:txBody>
          <a:bodyPr/>
          <a:lstStyle/>
          <a:p>
            <a:pPr eaLnBrk="1">
              <a:buClr>
                <a:srgbClr val="000000"/>
              </a:buClr>
              <a:buSzPct val="45000"/>
              <a:buFont typeface="StarSymbol"/>
              <a:buNone/>
            </a:pPr>
            <a:r>
              <a:rPr sz="3600" dirty="0">
                <a:latin typeface="Albany"/>
                <a:cs typeface="Tahoma" pitchFamily="34" charset="0"/>
              </a:rPr>
              <a:t>KONIPAS BÍLÝ</a:t>
            </a:r>
          </a:p>
        </p:txBody>
      </p:sp>
      <p:pic>
        <p:nvPicPr>
          <p:cNvPr id="11268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0725" y="1979616"/>
            <a:ext cx="8999538" cy="4860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Nadpis 1"/>
          <p:cNvSpPr txBox="1">
            <a:spLocks noGrp="1"/>
          </p:cNvSpPr>
          <p:nvPr>
            <p:ph type="title" idx="4294967295"/>
          </p:nvPr>
        </p:nvSpPr>
        <p:spPr>
          <a:xfrm>
            <a:off x="647824" y="282575"/>
            <a:ext cx="8891467" cy="1262063"/>
          </a:xfrm>
        </p:spPr>
        <p:txBody>
          <a:bodyPr>
            <a:normAutofit/>
          </a:bodyPr>
          <a:lstStyle/>
          <a:p>
            <a:pPr eaLnBrk="1">
              <a:buClr>
                <a:srgbClr val="000000"/>
              </a:buClr>
              <a:buSzPct val="45000"/>
              <a:buFont typeface="StarSymbol"/>
              <a:buNone/>
            </a:pPr>
            <a:r>
              <a:rPr sz="3200" dirty="0" smtClean="0">
                <a:latin typeface="Albany"/>
                <a:cs typeface="Tahoma" pitchFamily="34" charset="0"/>
              </a:rPr>
              <a:t>PÁREK KOROPTVIČEK VYBÍRAJÍCÍ SI MÍSTO PRO HNÍZDO</a:t>
            </a:r>
          </a:p>
        </p:txBody>
      </p:sp>
      <p:pic>
        <p:nvPicPr>
          <p:cNvPr id="12292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0116" y="1979616"/>
            <a:ext cx="8639175" cy="4860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229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Nadpis 1"/>
          <p:cNvSpPr txBox="1">
            <a:spLocks noGrp="1"/>
          </p:cNvSpPr>
          <p:nvPr>
            <p:ph type="title" idx="4294967295"/>
          </p:nvPr>
        </p:nvSpPr>
        <p:spPr>
          <a:xfrm>
            <a:off x="359792" y="179437"/>
            <a:ext cx="9433048" cy="864096"/>
          </a:xfrm>
        </p:spPr>
        <p:txBody>
          <a:bodyPr>
            <a:noAutofit/>
          </a:bodyPr>
          <a:lstStyle/>
          <a:p>
            <a:pPr eaLnBrk="1">
              <a:buClr>
                <a:srgbClr val="000000"/>
              </a:buClr>
              <a:buSzPct val="45000"/>
              <a:buFont typeface="StarSymbol"/>
              <a:buNone/>
            </a:pPr>
            <a:r>
              <a:rPr sz="2800" dirty="0" smtClean="0">
                <a:latin typeface="Albany"/>
                <a:cs typeface="Tahoma" pitchFamily="34" charset="0"/>
              </a:rPr>
              <a:t>Z UKÁZKY VYBER NÁZVY ROSTLIN A JEJICH ČÁSTÍ</a:t>
            </a:r>
          </a:p>
        </p:txBody>
      </p:sp>
      <p:sp>
        <p:nvSpPr>
          <p:cNvPr id="13315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359792" y="1331565"/>
            <a:ext cx="9433048" cy="5904656"/>
          </a:xfrm>
        </p:spPr>
        <p:txBody>
          <a:bodyPr>
            <a:normAutofit lnSpcReduction="10000"/>
          </a:bodyPr>
          <a:lstStyle>
            <a:lvl1pPr marL="431800" indent="-323850">
              <a:defRPr sz="2400">
                <a:solidFill>
                  <a:srgbClr val="E6E6E6"/>
                </a:solidFill>
                <a:latin typeface="Thorndale"/>
                <a:cs typeface="Tahoma" pitchFamily="34" charset="0"/>
              </a:defRPr>
            </a:lvl1pPr>
            <a:lvl2pPr/>
            <a:lvl3pPr/>
            <a:lvl4pPr/>
            <a:lvl5pPr/>
            <a:lvl6pPr/>
            <a:lvl7pPr/>
            <a:lvl8pPr/>
            <a:lvl9pPr/>
          </a:lstStyle>
          <a:p>
            <a:pPr eaLnBrk="1">
              <a:buClr>
                <a:srgbClr val="E6E6E6"/>
              </a:buClr>
              <a:buSzPct val="45000"/>
              <a:buFont typeface="StarSymbol"/>
              <a:buNone/>
            </a:pPr>
            <a:r>
              <a:rPr lang="cs-CZ" sz="2800" dirty="0" smtClean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  </a:t>
            </a:r>
            <a:r>
              <a:rPr sz="2800" dirty="0" smtClean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Na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mezi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rostou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různé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porosty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trav.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Trnkový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 smtClean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keř</a:t>
            </a:r>
            <a:r>
              <a:rPr sz="2800" dirty="0" smtClean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 smtClean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obklopila</a:t>
            </a:r>
            <a:r>
              <a:rPr sz="2800" dirty="0" smtClean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houština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pálivých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kopřiv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. Do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hustých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 </a:t>
            </a:r>
            <a:r>
              <a:rPr sz="2800" dirty="0" smtClean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a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nízkých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polštářků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se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natěsnala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mateřídouška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.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Bodláky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se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vytáhly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do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výše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,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aby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se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dostaly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ke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světlu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.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Oddenky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pýru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pronikaly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půdou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a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na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nejméně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očekávaných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místech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vyhnaly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na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povrch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nové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trsy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stébel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.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Mochny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vyslaly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na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všechny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strany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až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metr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dlouhé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plazivé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šlahouny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. 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Zlatožluté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úbory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podbělu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obecného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si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pospíšily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rozkvést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navzdory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počasí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.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Květy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nejrůznějších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barev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,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tvarů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a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velikostí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se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otevřely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,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aby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přilákaly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hmyz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. Pak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uzrály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plody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a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semena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a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klíčky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nových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rostlin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vyrazily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ke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světlu</a:t>
            </a:r>
            <a:r>
              <a:rPr sz="2800" dirty="0">
                <a:solidFill>
                  <a:schemeClr val="tx1"/>
                </a:solidFill>
                <a:latin typeface="Arial Black" pitchFamily="34" charset="0"/>
                <a:cs typeface="Lucida Sans Unicode" pitchFamily="34" charset="0"/>
              </a:rPr>
              <a:t>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 txBox="1">
            <a:spLocks noGrp="1"/>
          </p:cNvSpPr>
          <p:nvPr>
            <p:ph type="title" idx="4294967295"/>
          </p:nvPr>
        </p:nvSpPr>
        <p:spPr>
          <a:xfrm>
            <a:off x="1473201" y="282576"/>
            <a:ext cx="6375423" cy="688949"/>
          </a:xfrm>
        </p:spPr>
        <p:txBody>
          <a:bodyPr>
            <a:normAutofit/>
          </a:bodyPr>
          <a:lstStyle/>
          <a:p>
            <a:pPr eaLnBrk="1">
              <a:buClr>
                <a:srgbClr val="000000"/>
              </a:buClr>
              <a:buSzPct val="45000"/>
              <a:buFont typeface="StarSymbol"/>
              <a:buNone/>
            </a:pPr>
            <a:r>
              <a:rPr sz="2800" dirty="0" smtClean="0">
                <a:latin typeface="Albany"/>
                <a:cs typeface="Tahoma" pitchFamily="34" charset="0"/>
              </a:rPr>
              <a:t>ŘEŠENÍ</a:t>
            </a:r>
          </a:p>
        </p:txBody>
      </p:sp>
      <p:sp>
        <p:nvSpPr>
          <p:cNvPr id="14339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215776" y="1187549"/>
            <a:ext cx="9649073" cy="6048672"/>
          </a:xfrm>
        </p:spPr>
        <p:txBody>
          <a:bodyPr>
            <a:normAutofit lnSpcReduction="10000"/>
          </a:bodyPr>
          <a:lstStyle>
            <a:lvl1pPr marL="431800" indent="-323850">
              <a:defRPr sz="2400">
                <a:solidFill>
                  <a:srgbClr val="E6E6E6"/>
                </a:solidFill>
                <a:latin typeface="Thorndale"/>
                <a:cs typeface="Tahoma" pitchFamily="34" charset="0"/>
              </a:defRPr>
            </a:lvl1pPr>
            <a:lvl2pPr/>
            <a:lvl3pPr/>
            <a:lvl4pPr/>
            <a:lvl5pPr/>
            <a:lvl6pPr/>
            <a:lvl7pPr/>
            <a:lvl8pPr/>
            <a:lvl9pPr/>
          </a:lstStyle>
          <a:p>
            <a:pPr eaLnBrk="1">
              <a:buClr>
                <a:srgbClr val="E6E6E6"/>
              </a:buClr>
              <a:buSzPct val="45000"/>
              <a:buFont typeface="StarSymbol"/>
              <a:buNone/>
            </a:pPr>
            <a:r>
              <a:rPr lang="cs-CZ" sz="2800" dirty="0" smtClean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  </a:t>
            </a:r>
            <a:r>
              <a:rPr sz="2800" dirty="0" smtClean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Na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mezi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rostou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různé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porosty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b="1" u="sng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  <a:cs typeface="Lucida Sans Unicode" pitchFamily="34" charset="0"/>
              </a:rPr>
              <a:t>trav</a:t>
            </a:r>
            <a:r>
              <a:rPr sz="2800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  <a:cs typeface="Lucida Sans Unicode" pitchFamily="34" charset="0"/>
              </a:rPr>
              <a:t>. </a:t>
            </a:r>
            <a:r>
              <a:rPr sz="2800" u="sng" dirty="0" err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  <a:cs typeface="Lucida Sans Unicode" pitchFamily="34" charset="0"/>
              </a:rPr>
              <a:t>Trnkový</a:t>
            </a:r>
            <a:r>
              <a:rPr sz="2800" u="sng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u="sng" dirty="0" err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  <a:cs typeface="Lucida Sans Unicode" pitchFamily="34" charset="0"/>
              </a:rPr>
              <a:t>keř</a:t>
            </a:r>
            <a:r>
              <a:rPr sz="2800" dirty="0"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obklopila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houština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pálivých</a:t>
            </a:r>
            <a:r>
              <a:rPr sz="2800" u="sng" dirty="0"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u="sng" dirty="0" err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  <a:cs typeface="Lucida Sans Unicode" pitchFamily="34" charset="0"/>
              </a:rPr>
              <a:t>kopřiv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. Do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hustých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>
                <a:latin typeface="Arial Black" pitchFamily="34" charset="0"/>
                <a:cs typeface="Lucida Sans Unicode" pitchFamily="34" charset="0"/>
              </a:rPr>
              <a:t>a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nízkých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polštářků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se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natěsnala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u="sng" dirty="0" err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  <a:cs typeface="Lucida Sans Unicode" pitchFamily="34" charset="0"/>
              </a:rPr>
              <a:t>mateřídouška</a:t>
            </a:r>
            <a:r>
              <a:rPr sz="2800" dirty="0">
                <a:solidFill>
                  <a:srgbClr val="E6FF00"/>
                </a:solidFill>
                <a:latin typeface="Arial Black" pitchFamily="34" charset="0"/>
                <a:cs typeface="Lucida Sans Unicode" pitchFamily="34" charset="0"/>
              </a:rPr>
              <a:t>.</a:t>
            </a:r>
            <a:r>
              <a:rPr sz="2800" dirty="0"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u="sng" dirty="0" err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  <a:cs typeface="Lucida Sans Unicode" pitchFamily="34" charset="0"/>
              </a:rPr>
              <a:t>Bodláky</a:t>
            </a:r>
            <a:r>
              <a:rPr sz="2800" dirty="0"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se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vytáhly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do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výše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,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aby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se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dostaly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ke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světlu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.</a:t>
            </a:r>
            <a:r>
              <a:rPr sz="2800" dirty="0"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FF00FF"/>
                </a:solidFill>
                <a:latin typeface="Arial Black" pitchFamily="34" charset="0"/>
                <a:cs typeface="Lucida Sans Unicode" pitchFamily="34" charset="0"/>
              </a:rPr>
              <a:t>Oddenky</a:t>
            </a:r>
            <a:r>
              <a:rPr sz="2800" dirty="0"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u="sng" dirty="0" err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  <a:cs typeface="Lucida Sans Unicode" pitchFamily="34" charset="0"/>
              </a:rPr>
              <a:t>pýru</a:t>
            </a:r>
            <a:r>
              <a:rPr sz="2800" u="sng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pronikaly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půdou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a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na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nejméně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očekávaných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místech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vyhnaly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na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povrch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nové</a:t>
            </a:r>
            <a:r>
              <a:rPr sz="2800" dirty="0"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FF00FF"/>
                </a:solidFill>
                <a:latin typeface="Arial Black" pitchFamily="34" charset="0"/>
                <a:cs typeface="Lucida Sans Unicode" pitchFamily="34" charset="0"/>
              </a:rPr>
              <a:t>trsy</a:t>
            </a:r>
            <a:r>
              <a:rPr sz="2800" dirty="0">
                <a:solidFill>
                  <a:srgbClr val="FF00FF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FF00FF"/>
                </a:solidFill>
                <a:latin typeface="Arial Black" pitchFamily="34" charset="0"/>
                <a:cs typeface="Lucida Sans Unicode" pitchFamily="34" charset="0"/>
              </a:rPr>
              <a:t>stébel</a:t>
            </a:r>
            <a:r>
              <a:rPr sz="2800" dirty="0">
                <a:solidFill>
                  <a:srgbClr val="FF00FF"/>
                </a:solidFill>
                <a:latin typeface="Arial Black" pitchFamily="34" charset="0"/>
                <a:cs typeface="Lucida Sans Unicode" pitchFamily="34" charset="0"/>
              </a:rPr>
              <a:t>.</a:t>
            </a:r>
            <a:r>
              <a:rPr sz="2800" dirty="0"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u="sng" dirty="0" err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  <a:cs typeface="Lucida Sans Unicode" pitchFamily="34" charset="0"/>
              </a:rPr>
              <a:t>Mochny</a:t>
            </a:r>
            <a:r>
              <a:rPr sz="2800" dirty="0"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vyslaly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na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všechny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strany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až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metr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dlouhé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plazivé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FF00FF"/>
                </a:solidFill>
                <a:latin typeface="Arial Black" pitchFamily="34" charset="0"/>
                <a:cs typeface="Lucida Sans Unicode" pitchFamily="34" charset="0"/>
              </a:rPr>
              <a:t>šlahouny</a:t>
            </a:r>
            <a:r>
              <a:rPr sz="2800" dirty="0">
                <a:latin typeface="Arial Black" pitchFamily="34" charset="0"/>
                <a:cs typeface="Lucida Sans Unicode" pitchFamily="34" charset="0"/>
              </a:rPr>
              <a:t>. 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Zlatožluté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FF00FF"/>
                </a:solidFill>
                <a:latin typeface="Arial Black" pitchFamily="34" charset="0"/>
                <a:cs typeface="Lucida Sans Unicode" pitchFamily="34" charset="0"/>
              </a:rPr>
              <a:t>úbory</a:t>
            </a:r>
            <a:r>
              <a:rPr sz="2800" dirty="0"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u="sng" dirty="0" err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  <a:cs typeface="Lucida Sans Unicode" pitchFamily="34" charset="0"/>
              </a:rPr>
              <a:t>podbělu</a:t>
            </a:r>
            <a:r>
              <a:rPr sz="2800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u="sng" dirty="0" err="1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  <a:cs typeface="Lucida Sans Unicode" pitchFamily="34" charset="0"/>
              </a:rPr>
              <a:t>obecného</a:t>
            </a:r>
            <a:r>
              <a:rPr sz="2800" dirty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si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pospíšily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rozkvést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navzdory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počasí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.</a:t>
            </a:r>
            <a:r>
              <a:rPr sz="2800" dirty="0"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FF00FF"/>
                </a:solidFill>
                <a:latin typeface="Arial Black" pitchFamily="34" charset="0"/>
                <a:cs typeface="Lucida Sans Unicode" pitchFamily="34" charset="0"/>
              </a:rPr>
              <a:t>Květy</a:t>
            </a:r>
            <a:r>
              <a:rPr sz="2800" dirty="0"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nejrůznějších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barev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,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tvarů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a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velikostí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se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otevřely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,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aby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přilákaly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hmyz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. Pak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uzrály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FF00FF"/>
                </a:solidFill>
                <a:latin typeface="Arial Black" pitchFamily="34" charset="0"/>
                <a:cs typeface="Lucida Sans Unicode" pitchFamily="34" charset="0"/>
              </a:rPr>
              <a:t>plody</a:t>
            </a:r>
            <a:r>
              <a:rPr sz="2800" dirty="0">
                <a:solidFill>
                  <a:srgbClr val="FF00FF"/>
                </a:solidFill>
                <a:latin typeface="Arial Black" pitchFamily="34" charset="0"/>
                <a:cs typeface="Lucida Sans Unicode" pitchFamily="34" charset="0"/>
              </a:rPr>
              <a:t> a </a:t>
            </a:r>
            <a:r>
              <a:rPr sz="2800" dirty="0" err="1">
                <a:solidFill>
                  <a:srgbClr val="FF00FF"/>
                </a:solidFill>
                <a:latin typeface="Arial Black" pitchFamily="34" charset="0"/>
                <a:cs typeface="Lucida Sans Unicode" pitchFamily="34" charset="0"/>
              </a:rPr>
              <a:t>semena</a:t>
            </a:r>
            <a:r>
              <a:rPr sz="2800" dirty="0">
                <a:solidFill>
                  <a:srgbClr val="FF00FF"/>
                </a:solidFill>
                <a:latin typeface="Arial Black" pitchFamily="34" charset="0"/>
                <a:cs typeface="Lucida Sans Unicode" pitchFamily="34" charset="0"/>
              </a:rPr>
              <a:t> a </a:t>
            </a:r>
            <a:r>
              <a:rPr sz="2800" dirty="0" err="1">
                <a:solidFill>
                  <a:srgbClr val="FF00FF"/>
                </a:solidFill>
                <a:latin typeface="Arial Black" pitchFamily="34" charset="0"/>
                <a:cs typeface="Lucida Sans Unicode" pitchFamily="34" charset="0"/>
              </a:rPr>
              <a:t>klíčky</a:t>
            </a:r>
            <a:r>
              <a:rPr sz="2800" dirty="0"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nových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rostlin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vyrazily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ke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 </a:t>
            </a:r>
            <a:r>
              <a:rPr sz="2800" dirty="0" err="1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světlu</a:t>
            </a:r>
            <a:r>
              <a:rPr sz="2800" dirty="0">
                <a:solidFill>
                  <a:srgbClr val="00B0F0"/>
                </a:solidFill>
                <a:latin typeface="Arial Black" pitchFamily="34" charset="0"/>
                <a:cs typeface="Lucida Sans Unicode" pitchFamily="34" charset="0"/>
              </a:rPr>
              <a:t>.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9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4031" y="1403573"/>
            <a:ext cx="9288809" cy="604867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FENOLOG. Http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://cs.wikipedia.org/ [online].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19.6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2009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[cit.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2011-10-12]. File: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Hortol%C3%A0_01_Emberiza_hortulana).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jpg.Dostupné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z WWW: http://commons.wikimedia.org/wiki/File:Hortol%C3%A0_01_Emberiza_hortulana).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jpg</a:t>
            </a:r>
          </a:p>
          <a:p>
            <a:pPr marL="0" indent="0"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HEMPEL, </a:t>
            </a:r>
            <a:r>
              <a:rPr lang="cs-CZ" sz="1800" dirty="0" err="1">
                <a:latin typeface="Arial" pitchFamily="34" charset="0"/>
                <a:cs typeface="Arial" pitchFamily="34" charset="0"/>
              </a:rPr>
              <a:t>J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org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Http://cs.wikipedia.org/ [online].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13.10. 2007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[cit. 2011-10-12]. File: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Erinaceus_europaeus_LC0119.jp.Dostupné z WWW: http://commons.wikimedia.org/wiki/File:Erinaceus_europaeus_LC0119.jpg</a:t>
            </a:r>
          </a:p>
          <a:p>
            <a:pPr marL="0" indent="0">
              <a:buNone/>
            </a:pP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HUHU, </a:t>
            </a:r>
            <a:r>
              <a:rPr lang="cs-CZ" sz="1800" dirty="0" err="1" smtClean="0">
                <a:latin typeface="Arial" pitchFamily="34" charset="0"/>
                <a:cs typeface="Arial" pitchFamily="34" charset="0"/>
              </a:rPr>
              <a:t>Uet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.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. Http://cs.wikipedia.org/ [online].13.10. 2007 [cit. 2011-10-12]. File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: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: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Perdix_perdix_01.JPG. Dostupné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z WWW: http://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commons.wikimedia.org/wiki/File:Perdix_perdix_01.JPG</a:t>
            </a:r>
          </a:p>
          <a:p>
            <a:pPr marL="0" indent="0"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REINKE, Klaus.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Http://cs.wikipedia.org/ [online].13.10. 2007 [cit. 2011-10-12].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File:Rebhuehner.jpg. Dostupné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z WWW: http://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commons.wikimedia.org/wiki/File:Rebhuehner.jpg</a:t>
            </a:r>
          </a:p>
          <a:p>
            <a:pPr marL="0" indent="0"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CHGANS.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Http://cs.wikipedia.org/ [online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].26.3. 2010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[cit. 2011-10-12].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File:Pied_wagtail.jpe.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Dostupné z WWW: http</a:t>
            </a:r>
            <a:r>
              <a:rPr lang="cs-CZ" sz="1800">
                <a:latin typeface="Arial" pitchFamily="34" charset="0"/>
                <a:cs typeface="Arial" pitchFamily="34" charset="0"/>
              </a:rPr>
              <a:t>://</a:t>
            </a:r>
            <a:r>
              <a:rPr lang="cs-CZ" sz="1800" smtClean="0">
                <a:latin typeface="Arial" pitchFamily="34" charset="0"/>
                <a:cs typeface="Arial" pitchFamily="34" charset="0"/>
              </a:rPr>
              <a:t>cs.wikipedia.org/wiki/Soubor:Pied_wagtail.jpg</a:t>
            </a: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18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1800" dirty="0" smtClean="0">
                <a:latin typeface="Arial" pitchFamily="34" charset="0"/>
                <a:cs typeface="Arial" pitchFamily="34" charset="0"/>
              </a:rPr>
              <a:t>HELLWIG, Hans.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. Http://cs.wikipedia.org/ [online].26.3. 2010 [cit. 2011-10-12]. 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File: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:01-sfel-08-009a_-_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crop.jpg.Dostupné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z WWW: http://cs.wikipedia.org/wiki/Soubor:01-sfel-08-009a_-_crop.jpg</a:t>
            </a:r>
          </a:p>
          <a:p>
            <a:pPr marL="0" indent="0">
              <a:buNone/>
            </a:pPr>
            <a:endParaRPr lang="cs-CZ" sz="1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010307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Lucky Tie">
      <a:dk1>
        <a:sysClr val="windowText" lastClr="000000"/>
      </a:dk1>
      <a:lt1>
        <a:sysClr val="window" lastClr="FFFFFF"/>
      </a:lt1>
      <a:dk2>
        <a:srgbClr val="C80000"/>
      </a:dk2>
      <a:lt2>
        <a:srgbClr val="FFECEC"/>
      </a:lt2>
      <a:accent1>
        <a:srgbClr val="C93131"/>
      </a:accent1>
      <a:accent2>
        <a:srgbClr val="F58C5D"/>
      </a:accent2>
      <a:accent3>
        <a:srgbClr val="EABC33"/>
      </a:accent3>
      <a:accent4>
        <a:srgbClr val="698F9B"/>
      </a:accent4>
      <a:accent5>
        <a:srgbClr val="825397"/>
      </a:accent5>
      <a:accent6>
        <a:srgbClr val="814359"/>
      </a:accent6>
      <a:hlink>
        <a:srgbClr val="03AEC5"/>
      </a:hlink>
      <a:folHlink>
        <a:srgbClr val="8D9B07"/>
      </a:folHlink>
    </a:clrScheme>
    <a:fontScheme name="Lucky Tie">
      <a:majorFont>
        <a:latin typeface="Tahoma"/>
        <a:ea typeface=""/>
        <a:cs typeface=""/>
        <a:font script="Cyrl" typeface="Tahoma"/>
        <a:font script="Grek" typeface="Tahoma"/>
        <a:font script="Jpan" typeface="ＭＳ Ｐ明朝"/>
        <a:font script="Hang" typeface="굴림"/>
        <a:font script="Hans" typeface="黑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Franklin Gothic Book"/>
        <a:ea typeface=""/>
        <a:cs typeface=""/>
        <a:font script="Cyrl" typeface="Arial"/>
        <a:font script="Grek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604</TotalTime>
  <Words>769</Words>
  <Application>Microsoft Office PowerPoint</Application>
  <PresentationFormat>Vlastní</PresentationFormat>
  <Paragraphs>62</Paragraphs>
  <Slides>15</Slides>
  <Notes>12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LuckyTie</vt:lpstr>
      <vt:lpstr>Snímek 1</vt:lpstr>
      <vt:lpstr>ANOTACE</vt:lpstr>
      <vt:lpstr>NA  MEZI</vt:lpstr>
      <vt:lpstr>JARO NA MEZI</vt:lpstr>
      <vt:lpstr>LÁN  POLÍ  ROZDĚLENÝ MEZEMI</vt:lpstr>
      <vt:lpstr>VÝZNAM  MEZÍ</vt:lpstr>
      <vt:lpstr>ZAJÍC  POLNÍ</vt:lpstr>
      <vt:lpstr>JEŽEK  ZÁPADNÍ</vt:lpstr>
      <vt:lpstr> STRNAD  ZAHRADNÍ</vt:lpstr>
      <vt:lpstr>KOROPTEV  POLNÍ</vt:lpstr>
      <vt:lpstr>KONIPAS BÍLÝ</vt:lpstr>
      <vt:lpstr>PÁREK KOROPTVIČEK VYBÍRAJÍCÍ SI MÍSTO PRO HNÍZDO</vt:lpstr>
      <vt:lpstr>Z UKÁZKY VYBER NÁZVY ROSTLIN A JEJICH ČÁSTÍ</vt:lpstr>
      <vt:lpstr>ŘEŠENÍ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  MEZI</dc:title>
  <dc:creator>Hana Koláčková</dc:creator>
  <cp:lastModifiedBy>Dum</cp:lastModifiedBy>
  <cp:revision>31</cp:revision>
  <dcterms:created xsi:type="dcterms:W3CDTF">2011-10-15T22:08:25Z</dcterms:created>
  <dcterms:modified xsi:type="dcterms:W3CDTF">2013-09-20T04:25:22Z</dcterms:modified>
</cp:coreProperties>
</file>