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8"/>
  </p:notesMasterIdLst>
  <p:handoutMasterIdLst>
    <p:handoutMasterId r:id="rId19"/>
  </p:handoutMasterIdLst>
  <p:sldIdLst>
    <p:sldId id="270" r:id="rId2"/>
    <p:sldId id="274" r:id="rId3"/>
    <p:sldId id="272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5" r:id="rId16"/>
    <p:sldId id="268" r:id="rId17"/>
  </p:sldIdLst>
  <p:sldSz cx="10080625" cy="7559675"/>
  <p:notesSz cx="7559675" cy="10691813"/>
  <p:defaultTextStyle>
    <a:defPPr>
      <a:defRPr lang="cs-CZ"/>
    </a:defPPr>
    <a:lvl1pPr algn="l" defTabSz="912813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5613" indent="1588" algn="l" defTabSz="912813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2813" indent="1588" algn="l" defTabSz="912813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0013" indent="1588" algn="l" defTabSz="912813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7213" indent="1588" algn="l" defTabSz="912813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02" y="-96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defTabSz="914305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algn="r" defTabSz="914305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defTabSz="914305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algn="r" defTabSz="914305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+mn-lt"/>
              </a:defRPr>
            </a:lvl1pPr>
          </a:lstStyle>
          <a:p>
            <a:pPr>
              <a:defRPr sz="1400"/>
            </a:pPr>
            <a:fld id="{BD184831-4FC0-413D-8CBE-F6BCAD85C5D8}" type="slidenum">
              <a:rPr/>
              <a:pPr>
                <a:defRPr sz="1400"/>
              </a:pPr>
              <a:t>‹#›</a:t>
            </a:fld>
            <a:endParaRPr lang="cs-CZ">
              <a:latin typeface="Arial" pitchFamily="18"/>
              <a:ea typeface="Lucida Sans Unicode" pitchFamily="2"/>
              <a:cs typeface="Mangal" pitchFamily="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650" y="5078413"/>
            <a:ext cx="6048375" cy="4811712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endParaRPr lang="cs-CZ" noProof="0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defTabSz="914305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defTabSz="914305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defTabSz="914305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algn="r" defTabSz="914305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fld id="{E6A7E46B-0054-4F43-86DB-281D33B36B73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215900" indent="-215900" algn="l" rtl="0" eaLnBrk="0" fontAlgn="base" hangingPunct="0">
      <a:spcBef>
        <a:spcPct val="30000"/>
      </a:spcBef>
      <a:spcAft>
        <a:spcPct val="0"/>
      </a:spcAft>
      <a:defRPr lang="cs-CZ" sz="2000" kern="1200">
        <a:solidFill>
          <a:schemeClr val="tx1"/>
        </a:solidFill>
        <a:latin typeface="Arial" pitchFamily="18"/>
        <a:ea typeface="Mangal" pitchFamily="2"/>
        <a:cs typeface="Mangal" pitchFamily="2"/>
      </a:defRPr>
    </a:lvl1pPr>
    <a:lvl2pPr marL="742950" indent="-285750" algn="l" defTabSz="912813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2"/>
      </a:defRPr>
    </a:lvl2pPr>
    <a:lvl3pPr marL="1143000" indent="-228600" algn="l" defTabSz="912813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2"/>
      </a:defRPr>
    </a:lvl3pPr>
    <a:lvl4pPr marL="1600200" indent="-228600" algn="l" defTabSz="912813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2"/>
      </a:defRPr>
    </a:lvl4pPr>
    <a:lvl5pPr marL="2057400" indent="-228600" algn="l" defTabSz="912813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2"/>
      </a:defRPr>
    </a:lvl5pPr>
    <a:lvl6pPr marL="2285763" algn="l" defTabSz="91430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916" algn="l" defTabSz="91430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068" algn="l" defTabSz="91430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221" algn="l" defTabSz="91430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18434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0482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2530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4578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6626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8674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0722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2770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4818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6866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8914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0962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4034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88036" y="1511935"/>
            <a:ext cx="8655897" cy="2015913"/>
          </a:xfrm>
          <a:ln>
            <a:noFill/>
          </a:ln>
        </p:spPr>
        <p:txBody>
          <a:bodyPr tIns="0" rIns="20159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62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88036" y="3558863"/>
            <a:ext cx="8659257" cy="1931917"/>
          </a:xfrm>
        </p:spPr>
        <p:txBody>
          <a:bodyPr lIns="0" rIns="20159"/>
          <a:lstStyle>
            <a:lvl1pPr marL="0" marR="50397" indent="0" algn="r">
              <a:buNone/>
              <a:defRPr>
                <a:solidFill>
                  <a:schemeClr val="tx1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77D89B7-CF76-4A48-9D9A-0CE5CACF81FD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92E8B-1283-41D9-B579-194FE0D8D6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42944C6-F747-4EBB-A3C7-03548B6DACA3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ACF0E-8ABF-45AC-AE35-6A27BA5374C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4676" y="1451458"/>
            <a:ext cx="8568531" cy="1501855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62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4676" y="2981391"/>
            <a:ext cx="8568531" cy="1664178"/>
          </a:xfrm>
        </p:spPr>
        <p:txBody>
          <a:bodyPr lIns="50397" rIns="50397"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1704778-1B03-4387-8434-92F2312ABD7C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1016F-5DB5-4CEC-98FE-29D18E9D4CE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031" y="776127"/>
            <a:ext cx="9072563" cy="125994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4031" y="2116538"/>
            <a:ext cx="4452276" cy="4888590"/>
          </a:xfrm>
        </p:spPr>
        <p:txBody>
          <a:bodyPr/>
          <a:lstStyle>
            <a:lvl1pPr>
              <a:defRPr sz="29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4318" y="2116538"/>
            <a:ext cx="4452276" cy="4888590"/>
          </a:xfrm>
        </p:spPr>
        <p:txBody>
          <a:bodyPr/>
          <a:lstStyle>
            <a:lvl1pPr>
              <a:defRPr sz="29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786097A-7EF1-4369-B7DC-B03AC50DF74E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525EEB-6A0A-4E13-BB0A-0E64C890668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031" y="77612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2045068"/>
            <a:ext cx="4454027" cy="726813"/>
          </a:xfrm>
        </p:spPr>
        <p:txBody>
          <a:bodyPr lIns="50397" tIns="0" rIns="50397" bIns="0" anchor="ctr">
            <a:noAutofit/>
          </a:bodyPr>
          <a:lstStyle>
            <a:lvl1pPr marL="0" indent="0">
              <a:buNone/>
              <a:defRPr sz="26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5120818" y="2050038"/>
            <a:ext cx="4455776" cy="721843"/>
          </a:xfrm>
        </p:spPr>
        <p:txBody>
          <a:bodyPr lIns="50397" tIns="0" rIns="50397" bIns="0" anchor="ctr"/>
          <a:lstStyle>
            <a:lvl1pPr marL="0" indent="0">
              <a:buNone/>
              <a:defRPr sz="26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4031" y="2771881"/>
            <a:ext cx="4454027" cy="4239194"/>
          </a:xfrm>
        </p:spPr>
        <p:txBody>
          <a:bodyPr tIns="0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20818" y="2771881"/>
            <a:ext cx="4455776" cy="4239194"/>
          </a:xfrm>
        </p:spPr>
        <p:txBody>
          <a:bodyPr tIns="0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95BE160-9A63-461B-B25F-8A771D6DC756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1526CF-02E4-42DB-A6C9-D4ED5FED741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031" y="776127"/>
            <a:ext cx="9156568" cy="1259946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5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4A68939-5129-488F-A59C-F2972B921339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190DB-E6A8-471C-A12B-5E34CB8255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958DF79-5A2E-4884-A86D-23B185D7BFD7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5A94C-6E85-4383-8B55-32CCE62796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047" y="566978"/>
            <a:ext cx="3024188" cy="1280945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9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56047" y="1847921"/>
            <a:ext cx="3024188" cy="5039783"/>
          </a:xfrm>
        </p:spPr>
        <p:txBody>
          <a:bodyPr lIns="20159" rIns="20159"/>
          <a:lstStyle>
            <a:lvl1pPr marL="0" indent="0" algn="l">
              <a:buNone/>
              <a:defRPr sz="1500"/>
            </a:lvl1pPr>
            <a:lvl2pPr indent="0" algn="l">
              <a:buNone/>
              <a:defRPr sz="1300"/>
            </a:lvl2pPr>
            <a:lvl3pPr indent="0" algn="l">
              <a:buNone/>
              <a:defRPr sz="1100"/>
            </a:lvl3pPr>
            <a:lvl4pPr indent="0" algn="l">
              <a:buNone/>
              <a:defRPr sz="1000"/>
            </a:lvl4pPr>
            <a:lvl5pPr indent="0" algn="l">
              <a:buNone/>
              <a:defRPr sz="1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941245" y="1847921"/>
            <a:ext cx="5635349" cy="5039783"/>
          </a:xfrm>
        </p:spPr>
        <p:txBody>
          <a:bodyPr tIns="0"/>
          <a:lstStyle>
            <a:lvl1pPr>
              <a:defRPr sz="3100"/>
            </a:lvl1pPr>
            <a:lvl2pPr>
              <a:defRPr sz="2900"/>
            </a:lvl2pPr>
            <a:lvl3pPr>
              <a:defRPr sz="2600"/>
            </a:lvl3pPr>
            <a:lvl4pPr>
              <a:defRPr sz="22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C2DA372-A34F-415E-87E1-5BB850B3854F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212B4-2758-4C80-8754-25EDCCEE77C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489325" y="1220788"/>
            <a:ext cx="5797550" cy="4537075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defTabSz="914305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823325" y="5908675"/>
            <a:ext cx="171450" cy="171450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defTabSz="914305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11113" y="6411913"/>
            <a:ext cx="10102851" cy="11477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 defTabSz="914305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830763" y="6856413"/>
            <a:ext cx="5249862" cy="7032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 defTabSz="914305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042" y="1297420"/>
            <a:ext cx="2439511" cy="1744547"/>
          </a:xfrm>
        </p:spPr>
        <p:txBody>
          <a:bodyPr lIns="50397" rIns="50397" bIns="50397"/>
          <a:lstStyle>
            <a:lvl1pPr algn="l">
              <a:buNone/>
              <a:defRPr sz="22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2042" y="3118211"/>
            <a:ext cx="2436151" cy="2402297"/>
          </a:xfrm>
        </p:spPr>
        <p:txBody>
          <a:bodyPr lIns="70556" rIns="50397"/>
          <a:lstStyle>
            <a:lvl1pPr marL="0" indent="0" algn="l">
              <a:spcBef>
                <a:spcPts val="276"/>
              </a:spcBef>
              <a:buFontTx/>
              <a:buNone/>
              <a:defRPr sz="14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842845" y="1322245"/>
            <a:ext cx="5090716" cy="4334214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5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43379A5-9F20-4A24-A5D1-F955BB06CE67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904288" y="7007225"/>
            <a:ext cx="673100" cy="4016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7F96FE-A7EA-4C63-B743-B85FF98A57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FDA83F0-A274-4690-828C-285E3AE8C9C0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10D7BC-F3B7-46C7-B46E-D72F37169D6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453" y="1007958"/>
            <a:ext cx="2268141" cy="574500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1007958"/>
            <a:ext cx="6636411" cy="574500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719C42E-7590-41F9-9343-A7942946BE4C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78BF50-24DC-44E5-A736-FFE0E8A96E0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11113" y="-7938"/>
            <a:ext cx="10102851" cy="114776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 defTabSz="914305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830763" y="-7938"/>
            <a:ext cx="5249862" cy="70326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100794" tIns="50397" rIns="100794" bIns="50397"/>
          <a:lstStyle/>
          <a:p>
            <a:pPr defTabSz="914305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503238" y="776288"/>
            <a:ext cx="9074150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50397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503238" y="2133600"/>
            <a:ext cx="9074150" cy="483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503238" y="7007225"/>
            <a:ext cx="2352675" cy="401638"/>
          </a:xfrm>
          <a:prstGeom prst="rect">
            <a:avLst/>
          </a:prstGeom>
        </p:spPr>
        <p:txBody>
          <a:bodyPr vert="horz" lIns="0" tIns="0" rIns="0" bIns="0" anchor="b"/>
          <a:lstStyle>
            <a:lvl1pPr algn="l" defTabSz="914305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940050" y="7007225"/>
            <a:ext cx="3695700" cy="401638"/>
          </a:xfrm>
          <a:prstGeom prst="rect">
            <a:avLst/>
          </a:prstGeom>
        </p:spPr>
        <p:txBody>
          <a:bodyPr vert="horz" lIns="0" tIns="0" rIns="0" bIns="0" anchor="b"/>
          <a:lstStyle>
            <a:lvl1pPr algn="l" defTabSz="914305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736013" y="7007225"/>
            <a:ext cx="841375" cy="401638"/>
          </a:xfrm>
          <a:prstGeom prst="rect">
            <a:avLst/>
          </a:prstGeom>
        </p:spPr>
        <p:txBody>
          <a:bodyPr vert="horz" lIns="0" tIns="0" rIns="0" bIns="0" anchor="b"/>
          <a:lstStyle>
            <a:lvl1pPr algn="r" defTabSz="914305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0B5C6B6-D0D2-45A5-B521-C9B923E93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20638" y="223838"/>
            <a:ext cx="10120313" cy="714375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defTabSz="914305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defTabSz="914305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5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5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5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5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5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5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5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5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500">
          <a:solidFill>
            <a:schemeClr val="tx2"/>
          </a:solidFill>
          <a:latin typeface="Calibri" pitchFamily="34" charset="0"/>
        </a:defRPr>
      </a:lvl9pPr>
    </p:titleStyle>
    <p:bodyStyle>
      <a:lvl1pPr marL="301625" indent="-301625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704850" indent="-2714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6475" indent="-2714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09688" indent="-231775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611313" indent="-231775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31827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01589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19063" indent="-201589" algn="l" rtl="0" eaLnBrk="1" latinLnBrk="0" hangingPunct="1">
        <a:spcBef>
          <a:spcPct val="20000"/>
        </a:spcBef>
        <a:buClr>
          <a:schemeClr val="tx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721446" indent="-201589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r&#367;honice,_z&#225;meck&#253;_park,_kvetouc&#237;_ke&#345;e_a_stromy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2401888"/>
            <a:ext cx="9074150" cy="4537075"/>
          </a:xfrm>
        </p:spPr>
        <p:txBody>
          <a:bodyPr>
            <a:normAutofit fontScale="55000" lnSpcReduction="20000"/>
          </a:bodyPr>
          <a:lstStyle/>
          <a:p>
            <a:pPr marL="302383" indent="-302383" algn="ctr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>
                <a:latin typeface="Arial Black" pitchFamily="34" charset="0"/>
              </a:rPr>
              <a:t>ZEYEROVA 3354, 767 01 KROMĚŘÍŽ</a:t>
            </a:r>
          </a:p>
          <a:p>
            <a:pPr marL="302383" indent="-302383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>
              <a:latin typeface="Arial Black" pitchFamily="34" charset="0"/>
            </a:endParaRPr>
          </a:p>
          <a:p>
            <a:pPr marL="302383" indent="-302383" algn="ctr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>
                <a:latin typeface="Arial Black" pitchFamily="34" charset="0"/>
              </a:rPr>
              <a:t>projekt v rámci vzdělávacího programu</a:t>
            </a:r>
          </a:p>
          <a:p>
            <a:pPr marL="302383" indent="-302383" algn="ctr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>
                <a:latin typeface="Arial Black" pitchFamily="34" charset="0"/>
              </a:rPr>
              <a:t>VZDĚLÁNÍ PRO KONKURENCESCHOPNOST</a:t>
            </a:r>
          </a:p>
          <a:p>
            <a:pPr marL="302383" indent="-302383" algn="ctr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b="1" dirty="0">
              <a:latin typeface="Arial Black" pitchFamily="34" charset="0"/>
            </a:endParaRPr>
          </a:p>
          <a:p>
            <a:pPr marL="302383" indent="-302383" algn="ctr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 smtClean="0">
                <a:latin typeface="Arial Black" pitchFamily="34" charset="0"/>
              </a:rPr>
              <a:t>ŠABLONA </a:t>
            </a:r>
            <a:r>
              <a:rPr lang="cs-CZ" b="1" dirty="0">
                <a:latin typeface="Arial Black" pitchFamily="34" charset="0"/>
              </a:rPr>
              <a:t>ČÍSLO: III/2</a:t>
            </a:r>
          </a:p>
          <a:p>
            <a:pPr marL="302383" indent="-302383" algn="ctr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>
                <a:latin typeface="Arial Black" pitchFamily="34" charset="0"/>
              </a:rPr>
              <a:t>NÁZEV:  INOVACE A ZKVALITNĚNÍ VÝUKY PROSTŘEDNICTVÍM ICT</a:t>
            </a:r>
          </a:p>
          <a:p>
            <a:pPr marL="302383" indent="-302383" algn="ctr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b="1" dirty="0">
              <a:latin typeface="Arial Black" pitchFamily="34" charset="0"/>
            </a:endParaRPr>
          </a:p>
          <a:p>
            <a:pPr marL="302383" indent="-302383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>
              <a:latin typeface="Arial Black" pitchFamily="34" charset="0"/>
            </a:endParaRPr>
          </a:p>
          <a:p>
            <a:pPr marL="302383" indent="-302383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>
                <a:latin typeface="Arial Black" pitchFamily="34" charset="0"/>
              </a:rPr>
              <a:t>PŘEDMĚT: PŘÍRODOVĚDA</a:t>
            </a:r>
          </a:p>
          <a:p>
            <a:pPr marL="302383" indent="-302383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>
                <a:latin typeface="Arial Black" pitchFamily="34" charset="0"/>
              </a:rPr>
              <a:t>ROČNÍK: IV.</a:t>
            </a:r>
          </a:p>
          <a:p>
            <a:pPr marL="302383" indent="-302383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>
                <a:latin typeface="Arial Black" pitchFamily="34" charset="0"/>
              </a:rPr>
              <a:t>TÉMA: </a:t>
            </a:r>
            <a:r>
              <a:rPr lang="cs-CZ" b="1" dirty="0" smtClean="0">
                <a:latin typeface="Arial Black" pitchFamily="34" charset="0"/>
              </a:rPr>
              <a:t>JARO V LESE</a:t>
            </a:r>
            <a:endParaRPr lang="cs-CZ" b="1" dirty="0">
              <a:latin typeface="Arial Black" pitchFamily="34" charset="0"/>
            </a:endParaRPr>
          </a:p>
          <a:p>
            <a:pPr marL="302383" indent="-302383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>
                <a:latin typeface="Arial Black" pitchFamily="34" charset="0"/>
              </a:rPr>
              <a:t>AUTOR: MGR. HANA KOLÁČKOVÁ</a:t>
            </a:r>
          </a:p>
          <a:p>
            <a:pPr marL="302383" indent="-302383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>
                <a:latin typeface="Arial Black" pitchFamily="34" charset="0"/>
              </a:rPr>
              <a:t>DATUM VYTVOŘENÍ</a:t>
            </a:r>
            <a:r>
              <a:rPr lang="cs-CZ" b="1">
                <a:latin typeface="Arial Black" pitchFamily="34" charset="0"/>
              </a:rPr>
              <a:t>: </a:t>
            </a:r>
            <a:r>
              <a:rPr lang="cs-CZ" b="1" smtClean="0">
                <a:latin typeface="Arial Black" pitchFamily="34" charset="0"/>
              </a:rPr>
              <a:t>19. </a:t>
            </a:r>
            <a:r>
              <a:rPr lang="cs-CZ" b="1" dirty="0">
                <a:latin typeface="Arial Black" pitchFamily="34" charset="0"/>
              </a:rPr>
              <a:t>10. 2011</a:t>
            </a:r>
          </a:p>
          <a:p>
            <a:pPr marL="302383" indent="-302383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>
              <a:latin typeface="Arial Black" pitchFamily="34" charset="0"/>
            </a:endParaRPr>
          </a:p>
          <a:p>
            <a:pPr marL="302383" indent="-302383" algn="ctr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4400" b="1" dirty="0">
                <a:latin typeface="Arial Black" pitchFamily="34" charset="0"/>
              </a:rPr>
              <a:t> VY_32_INOVACE_14_HK</a:t>
            </a:r>
          </a:p>
          <a:p>
            <a:pPr marL="302383" indent="-302383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15365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68650" y="1042988"/>
            <a:ext cx="3857625" cy="8572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0938" y="207963"/>
            <a:ext cx="7854950" cy="1019175"/>
          </a:xfr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88" y="1398588"/>
            <a:ext cx="9366250" cy="5873750"/>
          </a:xfr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6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JE VYTVOŘENA JAKO DOPLNĚK K UČIVU </a:t>
            </a:r>
            <a:r>
              <a:rPr lang="cs-CZ" sz="26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4</a:t>
            </a:r>
            <a:r>
              <a:rPr lang="cs-CZ" sz="26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ROČNÍKU PŘÍRODOVĚDY.  DOPLŇUJE UČIVO </a:t>
            </a:r>
            <a:r>
              <a:rPr lang="cs-CZ" sz="26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ROZMANITOST PŘÍRODY – ŽIVÁ PŘÍRODA, POZNÁVÁNÍ  ŽIVOČICHŮ A ROSTLIN.</a:t>
            </a:r>
          </a:p>
          <a:p>
            <a:pPr marL="302383" indent="-302383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600" u="sng" dirty="0" smtClean="0">
                <a:solidFill>
                  <a:schemeClr val="accent1">
                    <a:lumMod val="50000"/>
                  </a:schemeClr>
                </a:solidFill>
              </a:rPr>
              <a:t>V </a:t>
            </a:r>
            <a:r>
              <a:rPr lang="cs-CZ" sz="2600" u="sng" dirty="0">
                <a:solidFill>
                  <a:schemeClr val="accent1">
                    <a:lumMod val="50000"/>
                  </a:schemeClr>
                </a:solidFill>
              </a:rPr>
              <a:t>RÁMCI PREZENTACE SE ŽÁCI SEZNÁMÍ:</a:t>
            </a:r>
          </a:p>
          <a:p>
            <a:pPr marL="302383" indent="-302383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S </a:t>
            </a:r>
            <a:r>
              <a:rPr lang="cs-CZ" sz="2200" dirty="0">
                <a:solidFill>
                  <a:schemeClr val="accent1">
                    <a:lumMod val="50000"/>
                  </a:schemeClr>
                </a:solidFill>
              </a:rPr>
              <a:t>PŘÍRODNÍMI  PODMÍNKAMI  NA JAŘE</a:t>
            </a:r>
          </a:p>
          <a:p>
            <a:pPr marL="302383" indent="-302383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s-CZ" sz="2200" dirty="0">
                <a:solidFill>
                  <a:schemeClr val="accent1">
                    <a:lumMod val="50000"/>
                  </a:schemeClr>
                </a:solidFill>
              </a:rPr>
              <a:t>S NEJBĚŽNĚJŠÍMI JARNÍMI BYLINAMI</a:t>
            </a:r>
          </a:p>
          <a:p>
            <a:pPr marL="302383" indent="-302383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s-CZ" sz="2200" dirty="0">
                <a:solidFill>
                  <a:schemeClr val="accent1">
                    <a:lumMod val="50000"/>
                  </a:schemeClr>
                </a:solidFill>
              </a:rPr>
              <a:t>POZNAJÍ ZPŮSOB ŽIVOTA NĚKTERÝCH ŽIVOČICHŮ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200" u="sng" dirty="0" smtClean="0">
                <a:solidFill>
                  <a:schemeClr val="accent1">
                    <a:lumMod val="50000"/>
                  </a:schemeClr>
                </a:solidFill>
              </a:rPr>
              <a:t>ZKUŠENOSTI Z PILOTOVÁNÍ:</a:t>
            </a:r>
            <a:endParaRPr lang="cs-CZ" sz="2200" u="sng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ŽÁCI SI SPECIFIKOVALI JEDNOTLIVÉ JARNÍ MĚSÍCE A POPISOVALI, KTERÉ ZMĚNY V PŘÍRODĚ POSTUPNĚ NASTÁVAJÍ. PROHLÉDLI SI OBRÁZKY PTAČÍCH HOLÁTEK A PŘIPOMNĚLI SI NAŠE NEJBĚŽNĚJŠÍ JARNÍ KVĚTINY. </a:t>
            </a:r>
            <a:r>
              <a:rPr lang="cs-CZ" sz="2200" smtClean="0">
                <a:solidFill>
                  <a:schemeClr val="accent1">
                    <a:lumMod val="50000"/>
                  </a:schemeClr>
                </a:solidFill>
              </a:rPr>
              <a:t>NA ZÁVĚR PÍSEMNĚ ODPOVĚDĚLI NA SHRNUJÍCÍ OTÁZKY.</a:t>
            </a:r>
            <a:endParaRPr lang="cs-CZ" sz="2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882650"/>
          </a:xfrm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/>
              <a:t>JARO V LESE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750" y="1619250"/>
            <a:ext cx="9672638" cy="5214938"/>
          </a:xfrm>
          <a:prstGeom prst="rect">
            <a:avLst/>
          </a:prstGeom>
          <a:noFill/>
          <a:ln>
            <a:noFill/>
          </a:ln>
        </p:spPr>
        <p:txBody>
          <a:bodyPr lIns="89991" tIns="44996" rIns="89991" bIns="44996" compatLnSpc="0"/>
          <a:lstStyle/>
          <a:p>
            <a:pPr defTabSz="914305" fontAlgn="auto" hangingPunct="0">
              <a:spcBef>
                <a:spcPts val="1190"/>
              </a:spcBef>
              <a:spcAft>
                <a:spcPts val="992"/>
              </a:spcAft>
              <a:buSzPct val="45000"/>
              <a:buFont typeface="StarSymbol"/>
              <a:buChar char="●"/>
              <a:defRPr/>
            </a:pPr>
            <a:r>
              <a:rPr lang="cs-CZ" sz="2400" b="1" dirty="0">
                <a:solidFill>
                  <a:srgbClr val="FFFFFF"/>
                </a:solidFill>
                <a:latin typeface="Arial Black" pitchFamily="34"/>
                <a:ea typeface="Lucida Sans Unicode" pitchFamily="2"/>
                <a:cs typeface="Mangal" pitchFamily="2"/>
              </a:rPr>
              <a:t> 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  <a:latin typeface="Arial Black" pitchFamily="34"/>
                <a:ea typeface="Lucida Sans Unicode" pitchFamily="2"/>
                <a:cs typeface="Mangal" pitchFamily="2"/>
              </a:rPr>
              <a:t>Jaro začíná v době jarní rovnodennosti, kdy je den            stejně dlouhý jako noc a tepla stále přibývá.</a:t>
            </a:r>
          </a:p>
          <a:p>
            <a:pPr defTabSz="914305" fontAlgn="auto" hangingPunct="0">
              <a:spcBef>
                <a:spcPts val="1190"/>
              </a:spcBef>
              <a:spcAft>
                <a:spcPts val="992"/>
              </a:spcAft>
              <a:buSzPct val="45000"/>
              <a:buFont typeface="StarSymbol"/>
              <a:buChar char="●"/>
              <a:defRPr/>
            </a:pPr>
            <a:r>
              <a:rPr lang="cs-CZ" sz="2400" b="1" dirty="0">
                <a:solidFill>
                  <a:schemeClr val="bg2">
                    <a:lumMod val="25000"/>
                  </a:schemeClr>
                </a:solidFill>
                <a:latin typeface="Arial Black" pitchFamily="34"/>
                <a:ea typeface="Lucida Sans Unicode" pitchFamily="2"/>
                <a:cs typeface="Mangal" pitchFamily="2"/>
              </a:rPr>
              <a:t>  Světlo a teplo probouzí ze zimního spánku celou               přírodu.</a:t>
            </a:r>
          </a:p>
          <a:p>
            <a:pPr defTabSz="914305" fontAlgn="auto" hangingPunct="0">
              <a:spcBef>
                <a:spcPts val="1190"/>
              </a:spcBef>
              <a:spcAft>
                <a:spcPts val="992"/>
              </a:spcAft>
              <a:buSzPct val="45000"/>
              <a:buFont typeface="StarSymbol"/>
              <a:buChar char="●"/>
              <a:defRPr/>
            </a:pPr>
            <a:r>
              <a:rPr lang="cs-CZ" sz="2400" b="1" dirty="0">
                <a:solidFill>
                  <a:schemeClr val="bg2">
                    <a:lumMod val="25000"/>
                  </a:schemeClr>
                </a:solidFill>
                <a:latin typeface="Arial Black" pitchFamily="34"/>
                <a:ea typeface="Lucida Sans Unicode" pitchFamily="2"/>
                <a:cs typeface="Mangal" pitchFamily="2"/>
              </a:rPr>
              <a:t>  Stromy začínají pučet a ukazovat nové listy a ze               země vyrážejí nové rostlinky.</a:t>
            </a:r>
          </a:p>
          <a:p>
            <a:pPr defTabSz="914305" fontAlgn="auto" hangingPunct="0">
              <a:spcBef>
                <a:spcPts val="1190"/>
              </a:spcBef>
              <a:spcAft>
                <a:spcPts val="992"/>
              </a:spcAft>
              <a:buSzPct val="45000"/>
              <a:buFont typeface="StarSymbol"/>
              <a:buChar char="●"/>
              <a:defRPr/>
            </a:pPr>
            <a:r>
              <a:rPr lang="cs-CZ" sz="2400" b="1" dirty="0">
                <a:solidFill>
                  <a:schemeClr val="bg2">
                    <a:lumMod val="25000"/>
                  </a:schemeClr>
                </a:solidFill>
                <a:latin typeface="Arial Black" pitchFamily="34"/>
                <a:ea typeface="Lucida Sans Unicode" pitchFamily="2"/>
                <a:cs typeface="Mangal" pitchFamily="2"/>
              </a:rPr>
              <a:t> Většina zvířat má na jaře mláďata a ptáci se                    vracejí domů ze svých zimovišť.</a:t>
            </a:r>
          </a:p>
          <a:p>
            <a:pPr defTabSz="914305" fontAlgn="auto" hangingPunct="0">
              <a:spcBef>
                <a:spcPts val="1190"/>
              </a:spcBef>
              <a:spcAft>
                <a:spcPts val="992"/>
              </a:spcAft>
              <a:buSzPct val="45000"/>
              <a:buFont typeface="StarSymbol"/>
              <a:buChar char="●"/>
              <a:defRPr/>
            </a:pPr>
            <a:r>
              <a:rPr lang="cs-CZ" sz="2400" b="1" dirty="0">
                <a:solidFill>
                  <a:schemeClr val="bg2">
                    <a:lumMod val="25000"/>
                  </a:schemeClr>
                </a:solidFill>
                <a:latin typeface="Arial Black" pitchFamily="34"/>
                <a:ea typeface="Lucida Sans Unicode" pitchFamily="2"/>
                <a:cs typeface="Mangal" pitchFamily="2"/>
              </a:rPr>
              <a:t> Všechno roste a rozvíjí se .</a:t>
            </a:r>
          </a:p>
          <a:p>
            <a:pPr defTabSz="914305" fontAlgn="auto" hangingPunct="0">
              <a:spcBef>
                <a:spcPts val="1190"/>
              </a:spcBef>
              <a:spcAft>
                <a:spcPts val="992"/>
              </a:spcAft>
              <a:buSzPct val="45000"/>
              <a:buFont typeface="StarSymbol"/>
              <a:buChar char="●"/>
              <a:defRPr/>
            </a:pPr>
            <a:endParaRPr lang="cs-CZ" sz="1000" dirty="0">
              <a:latin typeface="Arial" pitchFamily="18"/>
              <a:ea typeface="Lucida Sans Unicode" pitchFamily="2"/>
              <a:cs typeface="Mangal" pitchFamily="2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/>
              <a:t>LÍHNOU SE PTÁČATA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36625" y="1979613"/>
            <a:ext cx="8135938" cy="486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47700" y="282575"/>
            <a:ext cx="9432925" cy="1262063"/>
          </a:xfrm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/>
              <a:t>KACHNA UČÍ MLÁĎATA PLAVAT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0725" y="1979613"/>
            <a:ext cx="8818563" cy="486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295400" y="271463"/>
            <a:ext cx="7200900" cy="896937"/>
          </a:xfrm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/>
              <a:t>BŘEZEN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8785225" cy="4989513"/>
          </a:xfrm>
        </p:spPr>
        <p:txBody>
          <a:bodyPr>
            <a:normAutofit/>
          </a:bodyPr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fontAlgn="auto">
              <a:defRPr/>
            </a:pPr>
            <a:r>
              <a:rPr b="1"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- Je to měsíc přeměny zimy v jaro, čas tajícího </a:t>
            </a: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sněhu a probuzení života. </a:t>
            </a:r>
            <a:endParaRPr dirty="0" smtClean="0">
              <a:solidFill>
                <a:schemeClr val="bg2">
                  <a:lumMod val="25000"/>
                </a:schemeClr>
              </a:solidFill>
              <a:latin typeface="Arial Black" pitchFamily="34"/>
            </a:endParaRPr>
          </a:p>
          <a:p>
            <a:pPr fontAlgn="auto">
              <a:defRPr/>
            </a:pPr>
            <a:endParaRPr dirty="0">
              <a:solidFill>
                <a:schemeClr val="bg2">
                  <a:lumMod val="25000"/>
                </a:schemeClr>
              </a:solidFill>
              <a:latin typeface="Arial Black" pitchFamily="34"/>
            </a:endParaRPr>
          </a:p>
          <a:p>
            <a:pPr fontAlgn="auto">
              <a:defRPr/>
            </a:pP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- Stromy </a:t>
            </a: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jsou připraveny k pučení, v lese můžete najít první posly jara – bledule a sněženky</a:t>
            </a: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.</a:t>
            </a:r>
          </a:p>
          <a:p>
            <a:pPr fontAlgn="auto">
              <a:defRPr/>
            </a:pPr>
            <a:endParaRPr dirty="0">
              <a:solidFill>
                <a:schemeClr val="bg2">
                  <a:lumMod val="25000"/>
                </a:schemeClr>
              </a:solidFill>
              <a:latin typeface="Arial Black" pitchFamily="34"/>
            </a:endParaRPr>
          </a:p>
          <a:p>
            <a:pPr fontAlgn="auto">
              <a:defRPr/>
            </a:pP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- Z</a:t>
            </a: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 jihu se již vracejí některé ptačí </a:t>
            </a: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druhy.</a:t>
            </a:r>
          </a:p>
          <a:p>
            <a:pPr fontAlgn="auto">
              <a:defRPr/>
            </a:pPr>
            <a:endParaRPr dirty="0">
              <a:solidFill>
                <a:schemeClr val="bg2">
                  <a:lumMod val="25000"/>
                </a:schemeClr>
              </a:solidFill>
              <a:latin typeface="Arial Black" pitchFamily="34"/>
            </a:endParaRPr>
          </a:p>
          <a:p>
            <a:pPr fontAlgn="auto">
              <a:defRPr/>
            </a:pP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- Zajíci </a:t>
            </a: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a jezevci mají mláďata a vyletují včely a probouzejí se první motýli </a:t>
            </a: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.</a:t>
            </a:r>
          </a:p>
          <a:p>
            <a:pPr fontAlgn="auto">
              <a:defRPr/>
            </a:pPr>
            <a:endParaRPr dirty="0">
              <a:solidFill>
                <a:schemeClr val="bg2">
                  <a:lumMod val="25000"/>
                </a:schemeClr>
              </a:solidFill>
              <a:latin typeface="Arial Black" pitchFamily="34"/>
            </a:endParaRPr>
          </a:p>
          <a:p>
            <a:pPr fontAlgn="auto">
              <a:defRPr/>
            </a:pP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- Netopýři </a:t>
            </a: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se probouzejí ze zimního spánku.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/>
              <a:t>PRVNÍ SNĚŽENKY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1979613"/>
            <a:ext cx="8639175" cy="467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655763" y="282575"/>
            <a:ext cx="8424862" cy="1262063"/>
          </a:xfrm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/>
              <a:t>ZAJÍCI VYVÁDĚJÍ MLADÉ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0725" y="1931988"/>
            <a:ext cx="8999538" cy="5087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016125" y="271463"/>
            <a:ext cx="6408738" cy="896937"/>
          </a:xfrm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/>
              <a:t>DUBEN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287338" y="1331913"/>
            <a:ext cx="8785225" cy="5688012"/>
          </a:xfrm>
        </p:spPr>
        <p:txBody>
          <a:bodyPr>
            <a:normAutofit/>
          </a:bodyPr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marL="448872" indent="-179621" fontAlgn="auto">
              <a:defRPr/>
            </a:pP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-Většina </a:t>
            </a: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stromů a keřů začíná pučet. </a:t>
            </a:r>
            <a:endParaRPr dirty="0" smtClean="0">
              <a:solidFill>
                <a:schemeClr val="bg2">
                  <a:lumMod val="25000"/>
                </a:schemeClr>
              </a:solidFill>
              <a:latin typeface="Arial Black" pitchFamily="34"/>
            </a:endParaRPr>
          </a:p>
          <a:p>
            <a:pPr marL="448872" indent="-179621" fontAlgn="auto">
              <a:defRPr/>
            </a:pP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 </a:t>
            </a:r>
            <a:endParaRPr dirty="0">
              <a:solidFill>
                <a:schemeClr val="bg2">
                  <a:lumMod val="25000"/>
                </a:schemeClr>
              </a:solidFill>
              <a:latin typeface="Arial Black" pitchFamily="34"/>
            </a:endParaRPr>
          </a:p>
          <a:p>
            <a:pPr marL="448872" indent="-179621" fontAlgn="auto">
              <a:defRPr/>
            </a:pP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-Z</a:t>
            </a: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 lesních stromů kvetou modříny</a:t>
            </a: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, buky, jasany  a </a:t>
            </a: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javory</a:t>
            </a: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.</a:t>
            </a:r>
          </a:p>
          <a:p>
            <a:pPr marL="448872" indent="-179621" fontAlgn="auto">
              <a:defRPr/>
            </a:pPr>
            <a:endParaRPr dirty="0">
              <a:solidFill>
                <a:schemeClr val="bg2">
                  <a:lumMod val="25000"/>
                </a:schemeClr>
              </a:solidFill>
              <a:latin typeface="Arial Black" pitchFamily="34"/>
            </a:endParaRPr>
          </a:p>
          <a:p>
            <a:pPr marL="448872" indent="-179621" fontAlgn="auto">
              <a:defRPr/>
            </a:pP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-Začátkem </a:t>
            </a: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dubna kvetou sasanky, u cest najdeme podběl a u potoka  blatouchy</a:t>
            </a: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.</a:t>
            </a:r>
          </a:p>
          <a:p>
            <a:pPr marL="448872" indent="-179621" fontAlgn="auto">
              <a:defRPr/>
            </a:pPr>
            <a:endParaRPr dirty="0">
              <a:solidFill>
                <a:schemeClr val="bg2">
                  <a:lumMod val="25000"/>
                </a:schemeClr>
              </a:solidFill>
              <a:latin typeface="Arial Black" pitchFamily="34"/>
            </a:endParaRPr>
          </a:p>
          <a:p>
            <a:pPr marL="448872" indent="-179621" fontAlgn="auto">
              <a:defRPr/>
            </a:pP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-Přilétá </a:t>
            </a: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většina ptáků</a:t>
            </a: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. Straky</a:t>
            </a: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, káňata a jestřábi  již mívají postavená hnízda</a:t>
            </a: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.</a:t>
            </a:r>
          </a:p>
          <a:p>
            <a:pPr marL="448872" indent="-179621" fontAlgn="auto">
              <a:defRPr/>
            </a:pPr>
            <a:endParaRPr dirty="0">
              <a:solidFill>
                <a:schemeClr val="bg2">
                  <a:lumMod val="25000"/>
                </a:schemeClr>
              </a:solidFill>
              <a:latin typeface="Arial Black" pitchFamily="34"/>
            </a:endParaRPr>
          </a:p>
          <a:p>
            <a:pPr marL="448872" indent="-179621" fontAlgn="auto">
              <a:defRPr/>
            </a:pP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-Objevují </a:t>
            </a: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se první hejna hmyzu</a:t>
            </a: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.</a:t>
            </a:r>
          </a:p>
          <a:p>
            <a:pPr marL="448872" indent="-179621" fontAlgn="auto">
              <a:defRPr/>
            </a:pPr>
            <a:endParaRPr dirty="0">
              <a:solidFill>
                <a:schemeClr val="bg2">
                  <a:lumMod val="25000"/>
                </a:schemeClr>
              </a:solidFill>
              <a:latin typeface="Arial Black" pitchFamily="34"/>
            </a:endParaRPr>
          </a:p>
          <a:p>
            <a:pPr marL="448872" indent="-179621" fontAlgn="auto">
              <a:defRPr/>
            </a:pP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-Probouzejí </a:t>
            </a: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se ježci, ještěrky a hadi.</a:t>
            </a:r>
          </a:p>
          <a:p>
            <a:pPr marL="448872" indent="-179621" fontAlgn="auto">
              <a:buFont typeface="StarSymbol"/>
              <a:buNone/>
              <a:defRPr/>
            </a:pPr>
            <a:endParaRPr dirty="0">
              <a:solidFill>
                <a:schemeClr val="bg2">
                  <a:lumMod val="25000"/>
                </a:schemeClr>
              </a:solidFill>
              <a:latin typeface="Arial Black" pitchFamily="34"/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014538" y="282575"/>
            <a:ext cx="8066087" cy="1262063"/>
          </a:xfrm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/>
              <a:t>KVETOU SASANKY HAJNÍ</a:t>
            </a:r>
          </a:p>
        </p:txBody>
      </p:sp>
      <p:pic>
        <p:nvPicPr>
          <p:cNvPr id="31746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8063" y="1720850"/>
            <a:ext cx="8102600" cy="538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120900" y="282575"/>
            <a:ext cx="7959725" cy="1262063"/>
          </a:xfrm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/>
              <a:t>KÁNĚ LESNÍ</a:t>
            </a:r>
          </a:p>
        </p:txBody>
      </p:sp>
      <p:pic>
        <p:nvPicPr>
          <p:cNvPr id="33794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63600" y="1474788"/>
            <a:ext cx="8402638" cy="569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/>
              <a:t>KVĚTEN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079500" y="1543050"/>
            <a:ext cx="7993063" cy="4937125"/>
          </a:xfrm>
        </p:spPr>
        <p:txBody>
          <a:bodyPr>
            <a:normAutofit/>
          </a:bodyPr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fontAlgn="auto">
              <a:buFont typeface="StarSymbol"/>
              <a:buNone/>
              <a:defRPr/>
            </a:pP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- </a:t>
            </a:r>
            <a:r>
              <a:rPr lang="en-US" dirty="0" err="1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Květen</a:t>
            </a: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 je </a:t>
            </a:r>
            <a:r>
              <a:rPr lang="en-US" dirty="0" err="1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měsíc</a:t>
            </a: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 </a:t>
            </a:r>
            <a:r>
              <a:rPr lang="en-US" dirty="0" err="1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květů</a:t>
            </a: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 a </a:t>
            </a:r>
            <a:r>
              <a:rPr lang="en-US" dirty="0" err="1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vůně</a:t>
            </a: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, </a:t>
            </a:r>
            <a:r>
              <a:rPr lang="en-US" dirty="0" err="1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mláďat</a:t>
            </a: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 a </a:t>
            </a: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také </a:t>
            </a:r>
            <a:r>
              <a:rPr lang="en-US" dirty="0" err="1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čas</a:t>
            </a:r>
            <a:r>
              <a:rPr lang="en-US"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 </a:t>
            </a:r>
            <a:r>
              <a:rPr lang="en-US" dirty="0" err="1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prvních</a:t>
            </a: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 </a:t>
            </a:r>
            <a:r>
              <a:rPr lang="en-US" dirty="0" err="1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teplých</a:t>
            </a: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 </a:t>
            </a:r>
            <a:r>
              <a:rPr lang="en-US" dirty="0" err="1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dní</a:t>
            </a:r>
            <a:r>
              <a:rPr lang="en-US"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.</a:t>
            </a:r>
          </a:p>
          <a:p>
            <a:pPr fontAlgn="auto">
              <a:buFont typeface="StarSymbol"/>
              <a:buNone/>
              <a:defRPr/>
            </a:pP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- Kvetou duby a jeřáby, kaštany, akáty.</a:t>
            </a:r>
          </a:p>
          <a:p>
            <a:pPr fontAlgn="auto">
              <a:buFont typeface="StarSymbol"/>
              <a:buNone/>
              <a:defRPr/>
            </a:pP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- Z keřů kvetou hlohy, šípkové růže, kaliny, bezy...</a:t>
            </a:r>
          </a:p>
          <a:p>
            <a:pPr fontAlgn="auto">
              <a:buFont typeface="StarSymbol"/>
              <a:buNone/>
              <a:defRPr/>
            </a:pP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- Přilétají poslední ptáci (např. rorýsi a ťuhýci), jiní už vyvádějí mláďata (kosi, </a:t>
            </a:r>
            <a:r>
              <a:rPr dirty="0" smtClean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drozdi), </a:t>
            </a: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v budkách můžeme nalézt vajíčka sýkorek i jiných ptáků.</a:t>
            </a:r>
          </a:p>
          <a:p>
            <a:pPr fontAlgn="auto">
              <a:buFont typeface="StarSymbol"/>
              <a:buNone/>
              <a:defRPr/>
            </a:pPr>
            <a:r>
              <a:rPr dirty="0">
                <a:solidFill>
                  <a:schemeClr val="bg2">
                    <a:lumMod val="25000"/>
                  </a:schemeClr>
                </a:solidFill>
                <a:latin typeface="Arial Black" pitchFamily="34"/>
              </a:rPr>
              <a:t>- Ve stojatých vodách se vylíhli pulci obojživelníků.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368425" y="282575"/>
            <a:ext cx="7272338" cy="1481138"/>
          </a:xfrm>
        </p:spPr>
        <p:txBody>
          <a:bodyPr>
            <a:normAutofit fontScale="90000"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fontAlgn="auto">
              <a:spcAft>
                <a:spcPts val="0"/>
              </a:spcAft>
              <a:buFont typeface="StarSymbol"/>
              <a:buNone/>
              <a:defRPr/>
            </a:pPr>
            <a:r>
              <a:rPr lang="cs-CZ" dirty="0"/>
              <a:t>KVETOUCÍ STROMY A KEŘE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0725" y="1979613"/>
            <a:ext cx="8712200" cy="504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336800" y="282575"/>
            <a:ext cx="7743825" cy="1262063"/>
          </a:xfrm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mtClean="0"/>
              <a:t>VRCHOL JARA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0725" y="1506538"/>
            <a:ext cx="8856663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ODPOVĚZ  NA 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Kdy začíná jaro?</a:t>
            </a:r>
          </a:p>
          <a:p>
            <a:r>
              <a:rPr lang="cs-CZ" smtClean="0"/>
              <a:t>Co se děje v přírodě v měsíci březnu?</a:t>
            </a:r>
          </a:p>
          <a:p>
            <a:r>
              <a:rPr lang="cs-CZ" smtClean="0"/>
              <a:t>Popiš děje, které přináší měsíc duben.</a:t>
            </a:r>
          </a:p>
          <a:p>
            <a:r>
              <a:rPr lang="cs-CZ" smtClean="0"/>
              <a:t>Kdy se probouzejí ježci, ještěrky a hadi?</a:t>
            </a:r>
          </a:p>
          <a:p>
            <a:r>
              <a:rPr lang="cs-CZ" smtClean="0"/>
              <a:t>Jaké keře kvetou v květnu?</a:t>
            </a:r>
          </a:p>
          <a:p>
            <a:r>
              <a:rPr lang="cs-CZ" smtClean="0"/>
              <a:t>Kteří ptáci přilétají z teplých krajin jako poslední?</a:t>
            </a:r>
          </a:p>
          <a:p>
            <a:r>
              <a:rPr lang="cs-CZ" smtClean="0"/>
              <a:t>Kdo je to „pulec“ ?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1"/>
          <p:cNvSpPr>
            <a:spLocks noGrp="1"/>
          </p:cNvSpPr>
          <p:nvPr>
            <p:ph type="title" idx="4294967295"/>
          </p:nvPr>
        </p:nvSpPr>
        <p:spPr>
          <a:xfrm>
            <a:off x="1079500" y="282575"/>
            <a:ext cx="7056438" cy="1262063"/>
          </a:xfrm>
        </p:spPr>
        <p:txBody>
          <a:bodyPr/>
          <a:lstStyle/>
          <a:p>
            <a:pPr>
              <a:buClr>
                <a:srgbClr val="000000"/>
              </a:buClr>
              <a:buSzPct val="45000"/>
              <a:buFont typeface="StarSymbol"/>
              <a:buNone/>
            </a:pPr>
            <a:r>
              <a:rPr lang="cs-CZ" sz="2800" smtClean="0">
                <a:solidFill>
                  <a:srgbClr val="C00000"/>
                </a:solidFill>
              </a:rPr>
              <a:t>CITACE:</a:t>
            </a:r>
            <a:endParaRPr lang="cs-CZ" sz="2800" smtClean="0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647700" y="1619250"/>
            <a:ext cx="8496300" cy="5281613"/>
          </a:xfrm>
        </p:spPr>
        <p:txBody>
          <a:bodyPr>
            <a:normAutofit fontScale="92500" lnSpcReduction="10000"/>
          </a:bodyPr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fontAlgn="auto">
              <a:defRPr/>
            </a:pPr>
            <a:endParaRPr sz="1800" dirty="0" smtClean="0">
              <a:solidFill>
                <a:schemeClr val="accent4">
                  <a:lumMod val="75000"/>
                </a:schemeClr>
              </a:solidFill>
              <a:latin typeface="Arial" pitchFamily="34"/>
              <a:hlinkClick r:id="rId3"/>
            </a:endParaRPr>
          </a:p>
          <a:p>
            <a:pPr fontAlgn="auto">
              <a:defRPr/>
            </a:pP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AKTRON. </a:t>
            </a:r>
            <a:r>
              <a:rPr sz="18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cs.wikimedia.org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 [online]. 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17.5.2008 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[cit. 2011-10-13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].</a:t>
            </a:r>
          </a:p>
          <a:p>
            <a:pPr fontAlgn="auto">
              <a:defRPr/>
            </a:pP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Soubor :Průhonice, zámecký park, kvetoucí keře a stromy </a:t>
            </a:r>
            <a:r>
              <a:rPr sz="18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jpg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Dostupné z WWW: &lt;http://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cs.wikimedia.org/wiki/Soubor: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:Průhonice, zámecký park, kvetoucí keře a stromy </a:t>
            </a:r>
            <a:r>
              <a:rPr sz="18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jpg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fontAlgn="auto">
              <a:defRPr/>
            </a:pP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FIFTH-FLOOR. </a:t>
            </a:r>
            <a:r>
              <a:rPr sz="18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cs.wikimedia.org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 [online]. 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2.10.2011 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[cit. 2011-10-13].</a:t>
            </a:r>
          </a:p>
          <a:p>
            <a:pPr fontAlgn="auto">
              <a:defRPr/>
            </a:pP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8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Soubor:Kachna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divoká na Dominu.jpg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Dostupné z WWW: &lt;http://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cs.wikimedia.org/wiki/SouborKachna divoká na Dominu.jpg.</a:t>
            </a:r>
          </a:p>
          <a:p>
            <a:pPr fontAlgn="auto">
              <a:defRPr/>
            </a:pP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WEINEGG, Roland. 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sz="18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cs.wikimedia.org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 [online]. 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19.3. 2010 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[cit. 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2012-2-23].</a:t>
            </a:r>
          </a:p>
          <a:p>
            <a:pPr fontAlgn="auto">
              <a:defRPr/>
            </a:pP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sz="18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File:Botanischer_Garten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 Dostupné z WWW: 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http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://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commons.wikimedia.org/wiki/File:Botanischer_Garten_Universit%C3%A4t_Z%C3%BCrich_IMG_4733.JPG</a:t>
            </a:r>
          </a:p>
          <a:p>
            <a:pPr fontAlgn="auto">
              <a:defRPr/>
            </a:pP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LILLY, M. cs.wikipedia.org 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 [online]. 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29.4.2007 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[cit. 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201-02-23]. Soubor:Anemone_nemorosa_001.JPG.Dostupné 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 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WWW: </a:t>
            </a:r>
          </a:p>
          <a:p>
            <a:pPr fontAlgn="auto">
              <a:defRPr/>
            </a:pP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http://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cs.wikipedia.org/wiki/Soubor:Anemone_nemorosa_001.JPG</a:t>
            </a:r>
          </a:p>
          <a:p>
            <a:pPr fontAlgn="auto">
              <a:defRPr/>
            </a:pP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LUKASIK, Lukasz. </a:t>
            </a:r>
            <a:r>
              <a:rPr sz="18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cs.wikimedia.org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 [online]. 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27.5.2006 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[cit. 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2012-02-13].</a:t>
            </a:r>
          </a:p>
          <a:p>
            <a:pPr fontAlgn="auto">
              <a:defRPr/>
            </a:pP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Soubor:Buteo_buteo_1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_(Lukasz_Lukasik).</a:t>
            </a:r>
            <a:r>
              <a:rPr sz="18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jpg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Dostupné z WWW: </a:t>
            </a:r>
          </a:p>
          <a:p>
            <a:pPr fontAlgn="auto">
              <a:defRPr/>
            </a:pP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http://cs.wikipedia.org/wiki/Soubor:Buteo_buteo_1_(Lukasz_Lukasik).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jpg</a:t>
            </a:r>
          </a:p>
          <a:p>
            <a:pPr fontAlgn="auto">
              <a:defRPr/>
            </a:pP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HELLWIG, Hans. </a:t>
            </a:r>
            <a:r>
              <a:rPr sz="18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cs.wikimedia.org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 [online]. 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19.6.2010 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[cit. 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2012-02-23]. 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/Soubor:01-sfel-08-009a_-_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crop.jpg.</a:t>
            </a: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Dostupné z WWW: </a:t>
            </a:r>
            <a:r>
              <a:rPr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endParaRPr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fontAlgn="auto">
              <a:defRPr/>
            </a:pPr>
            <a:r>
              <a:rPr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http://cs.wikipedia.org/wiki/Soubor:01-sfel-08-009a_-_crop.jpg</a:t>
            </a:r>
          </a:p>
          <a:p>
            <a:pPr fontAlgn="auto">
              <a:defRPr/>
            </a:pPr>
            <a:endParaRPr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fontAlgn="auto">
              <a:defRPr/>
            </a:pPr>
            <a:endParaRPr sz="1800" dirty="0">
              <a:solidFill>
                <a:schemeClr val="accent4">
                  <a:lumMod val="75000"/>
                </a:schemeClr>
              </a:solidFill>
              <a:latin typeface="Arial" pitchFamily="34"/>
              <a:hlinkClick r:id="rId3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514</Words>
  <Application>Microsoft Office PowerPoint</Application>
  <PresentationFormat>Vlastní</PresentationFormat>
  <Paragraphs>91</Paragraphs>
  <Slides>16</Slides>
  <Notes>13</Notes>
  <HiddenSlides>0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16</vt:i4>
      </vt:variant>
    </vt:vector>
  </HeadingPairs>
  <TitlesOfParts>
    <vt:vector size="39" baseType="lpstr">
      <vt:lpstr>Constantia</vt:lpstr>
      <vt:lpstr>Arial</vt:lpstr>
      <vt:lpstr>Calibri</vt:lpstr>
      <vt:lpstr>Wingdings 2</vt:lpstr>
      <vt:lpstr>Mangal</vt:lpstr>
      <vt:lpstr>Times New Roman</vt:lpstr>
      <vt:lpstr>Lucida Sans Unicode</vt:lpstr>
      <vt:lpstr>Tahoma</vt:lpstr>
      <vt:lpstr>Arial Black</vt:lpstr>
      <vt:lpstr>StarSymbol</vt:lpstr>
      <vt:lpstr>Thorndale</vt:lpstr>
      <vt:lpstr>Tok</vt:lpstr>
      <vt:lpstr>Tok</vt:lpstr>
      <vt:lpstr>Tok</vt:lpstr>
      <vt:lpstr>Tok</vt:lpstr>
      <vt:lpstr>Tok</vt:lpstr>
      <vt:lpstr>Tok</vt:lpstr>
      <vt:lpstr>Tok</vt:lpstr>
      <vt:lpstr>Tok</vt:lpstr>
      <vt:lpstr>Tok</vt:lpstr>
      <vt:lpstr>Tok</vt:lpstr>
      <vt:lpstr>Tok</vt:lpstr>
      <vt:lpstr>Tok</vt:lpstr>
      <vt:lpstr>Snímek 1</vt:lpstr>
      <vt:lpstr>ANOTACE</vt:lpstr>
      <vt:lpstr>JARO V LESE</vt:lpstr>
      <vt:lpstr>LÍHNOU SE PTÁČATA</vt:lpstr>
      <vt:lpstr>KACHNA UČÍ MLÁĎATA PLAVAT</vt:lpstr>
      <vt:lpstr>BŘEZEN</vt:lpstr>
      <vt:lpstr>PRVNÍ SNĚŽENKY</vt:lpstr>
      <vt:lpstr>ZAJÍCI VYVÁDĚJÍ MLADÉ</vt:lpstr>
      <vt:lpstr>DUBEN</vt:lpstr>
      <vt:lpstr>KVETOU SASANKY HAJNÍ</vt:lpstr>
      <vt:lpstr>KÁNĚ LESNÍ</vt:lpstr>
      <vt:lpstr>KVĚTEN</vt:lpstr>
      <vt:lpstr>KVETOUCÍ STROMY A KEŘE</vt:lpstr>
      <vt:lpstr>VRCHOL JARA</vt:lpstr>
      <vt:lpstr>ODPOVĚZ  NA  OTÁZKY: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 V LESE</dc:title>
  <dc:creator>Hana Koláčková</dc:creator>
  <cp:lastModifiedBy>Maminka</cp:lastModifiedBy>
  <cp:revision>51</cp:revision>
  <dcterms:created xsi:type="dcterms:W3CDTF">2011-10-20T21:05:04Z</dcterms:created>
  <dcterms:modified xsi:type="dcterms:W3CDTF">2013-09-20T07:40:03Z</dcterms:modified>
</cp:coreProperties>
</file>