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18"/>
  </p:notesMasterIdLst>
  <p:handoutMasterIdLst>
    <p:handoutMasterId r:id="rId19"/>
  </p:handoutMasterIdLst>
  <p:sldIdLst>
    <p:sldId id="269" r:id="rId3"/>
    <p:sldId id="271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3" r:id="rId16"/>
    <p:sldId id="272" r:id="rId17"/>
  </p:sldIdLst>
  <p:sldSz cx="10080625" cy="7559675"/>
  <p:notesSz cx="7559675" cy="10691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02" y="-96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+mn-lt"/>
              </a:defRPr>
            </a:lvl1pPr>
          </a:lstStyle>
          <a:p>
            <a:pPr>
              <a:defRPr sz="1400"/>
            </a:pPr>
            <a:fld id="{632B5343-924E-4A4D-889B-B0EF79691830}" type="slidenum">
              <a:rPr/>
              <a:pPr>
                <a:defRPr sz="1400"/>
              </a:pPr>
              <a:t>‹#›</a:t>
            </a:fld>
            <a:endParaRPr lang="cs-CZ">
              <a:latin typeface="Arial" pitchFamily="18"/>
              <a:ea typeface="Lucida Sans Unicode" pitchFamily="2"/>
              <a:cs typeface="Mangal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endParaRPr lang="cs-CZ" noProof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fld id="{9A8B86A3-2A81-474C-A92D-5B01E212BCF5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215900" indent="-215900" algn="l" rtl="0" eaLnBrk="0" fontAlgn="base" hangingPunct="0">
      <a:spcBef>
        <a:spcPct val="30000"/>
      </a:spcBef>
      <a:spcAft>
        <a:spcPct val="0"/>
      </a:spcAft>
      <a:defRPr lang="cs-CZ" sz="2000" kern="1200">
        <a:solidFill>
          <a:schemeClr val="tx1"/>
        </a:solidFill>
        <a:latin typeface="Arial" pitchFamily="18"/>
        <a:ea typeface="Mangal" pitchFamily="2"/>
        <a:cs typeface="Mangal" pitchFamily="2"/>
      </a:defRPr>
    </a:lvl1pPr>
    <a:lvl2pPr marL="742950" indent="-28575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2pPr>
    <a:lvl3pPr marL="11430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3pPr>
    <a:lvl4pPr marL="16002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4pPr>
    <a:lvl5pPr marL="2057400" indent="-228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angal" pitchFamily="2"/>
        <a:cs typeface="Mangal" pitchFamily="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1746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379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584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7890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39938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1986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4034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6082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48130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50178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52226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581B5C-A813-4446-86C9-98C9EA812246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5E1CC5-B718-4AE2-B125-88425A78BD4C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B566A8-5AB7-40DF-A9FC-AD7CE267ACD2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9287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4925" y="1768475"/>
            <a:ext cx="4460875" cy="4989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679D37-7BAA-4882-9670-219F72942487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8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559477-97B4-44B1-92CB-20FA1F58DAE2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CF0DB-3F64-493E-ACDE-7880CCB4351E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3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E049A3-289B-4705-B7D7-0BD169D51472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16C9B8-4903-4857-928A-FB155EB34C8A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2E6960-B9BB-466D-9B52-04421E625328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86DF90-B0A8-4214-9866-0C7EC6F4B82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850" y="301625"/>
            <a:ext cx="2266950" cy="6456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3212" cy="6456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299E79-F08C-4540-8E4B-E94DDE2E5D87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1023785" y="2126149"/>
            <a:ext cx="7907016" cy="162043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512094" y="4016079"/>
            <a:ext cx="7056438" cy="141744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 dirty="0"/>
          </a:p>
        </p:txBody>
      </p:sp>
      <p:sp>
        <p:nvSpPr>
          <p:cNvPr id="4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9602447-8607-432C-B4AB-BF4C035E0D88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07303-0251-467A-BF6F-8BAC4F9F67B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0ED1FA5-8EDD-4C35-B97F-B1CC33423314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5FBDF-7349-46D4-9AC7-200FA2F841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102541" y="5197287"/>
            <a:ext cx="7954300" cy="95020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102542" y="3149860"/>
            <a:ext cx="7954299" cy="1968679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2"/>
                </a:solidFill>
              </a:defRPr>
            </a:lvl1pPr>
            <a:lvl2pPr marL="503972" indent="0">
              <a:buNone/>
              <a:defRPr sz="2000">
                <a:solidFill>
                  <a:schemeClr val="tx2"/>
                </a:solidFill>
              </a:defRPr>
            </a:lvl2pPr>
            <a:lvl3pPr marL="1007943" indent="0">
              <a:buNone/>
              <a:defRPr sz="1800">
                <a:solidFill>
                  <a:schemeClr val="tx2"/>
                </a:solidFill>
              </a:defRPr>
            </a:lvl3pPr>
            <a:lvl4pPr marL="1511915" indent="0">
              <a:buNone/>
              <a:defRPr sz="1500">
                <a:solidFill>
                  <a:schemeClr val="tx2"/>
                </a:solidFill>
              </a:defRPr>
            </a:lvl4pPr>
            <a:lvl5pPr marL="2015886" indent="0">
              <a:buNone/>
              <a:defRPr sz="1500">
                <a:solidFill>
                  <a:schemeClr val="tx2"/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4537B5E-AB6B-42D7-B34D-E6659C9AE90B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0E0E6CD-EBEE-432D-9512-A2B91EF02C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74DBB59-1C00-40D8-A34F-EC5E69EDF066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2A88B-538F-4A09-9C81-5759686AF6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504031" y="1692178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5120818" y="1692178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F600149-6F79-48AC-9AAB-2D1786C4C0FD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BB050-F8EE-4AE8-80EF-9F05076480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842874" y="5039792"/>
            <a:ext cx="7056455" cy="1023704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A323B7A-EBB7-4816-8378-CEE4940DF6A8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FD581-2DFC-412F-A203-311CFCD56E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BA48825-78B9-43AA-A8F6-2D42C3472E1B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BACEC-3EA8-4854-81AB-9C1BFA62C5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04032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941245" y="1574919"/>
            <a:ext cx="5635349" cy="517804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504032" y="1581933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B9B692B-2C2A-4291-A168-312218CD3DED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DDB7B-C17A-468E-A0C6-9FA27551DE5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975873" y="5528014"/>
            <a:ext cx="6048375" cy="456744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975873" y="818976"/>
            <a:ext cx="6048375" cy="4535805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pPr lvl="0"/>
            <a:r>
              <a:rPr lang="cs-CZ" altLang="ja-JP" noProof="0" smtClean="0"/>
              <a:t>Kliknutím na ikonu přidáte obrázek.</a:t>
            </a:r>
            <a:endParaRPr lang="ja-JP" altLang="en-US" noProof="0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75873" y="6042513"/>
            <a:ext cx="6048375" cy="887211"/>
          </a:xfrm>
        </p:spPr>
        <p:txBody>
          <a:bodyPr/>
          <a:lstStyle>
            <a:lvl1pPr marL="0" indent="0" algn="ctr">
              <a:buNone/>
              <a:defRPr sz="1500"/>
            </a:lvl1pPr>
            <a:lvl2pPr marL="503972" indent="0" algn="ctr">
              <a:buNone/>
              <a:defRPr sz="1300"/>
            </a:lvl2pPr>
            <a:lvl3pPr marL="1007943" indent="0" algn="ctr">
              <a:buNone/>
              <a:defRPr sz="1100"/>
            </a:lvl3pPr>
            <a:lvl4pPr marL="1511915" indent="0" algn="ctr">
              <a:buNone/>
              <a:defRPr sz="1000"/>
            </a:lvl4pPr>
            <a:lvl5pPr marL="2015886" indent="0" algn="ctr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E28668-562E-47B2-BAD8-96DC480C4B3D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F922D-9637-4C44-9AA2-CCBDF69C84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740297" y="302738"/>
            <a:ext cx="8631564" cy="111468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740297" y="1417423"/>
            <a:ext cx="8631564" cy="4803577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524CB4F-EEEE-4A44-8156-F63D80D18852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54EBF4-EE8E-41C9-BE09-9DC8B828C1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7324220" y="314965"/>
            <a:ext cx="1968886" cy="6135260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708764" y="302741"/>
            <a:ext cx="6431679" cy="6154502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719138" y="7007225"/>
            <a:ext cx="2352675" cy="401638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85DFAEE-B30B-444E-8B93-CFF82782B19F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931025" y="7007225"/>
            <a:ext cx="2351088" cy="4016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1348DF-323F-44F8-81C2-9C9922C2CD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6047" y="2348400"/>
            <a:ext cx="8568531" cy="162043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2094" y="4283816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318758B-E8C5-4E5D-B287-DADCF0822C1F}" type="datetimeFigureOut">
              <a:rPr lang="en-US"/>
              <a:pPr>
                <a:defRPr/>
              </a:pPr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490D-E356-429D-AA00-4E0E3EA44DC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 txBox="1">
            <a:spLocks noGrp="1"/>
          </p:cNvSpPr>
          <p:nvPr>
            <p:ph type="title"/>
          </p:nvPr>
        </p:nvSpPr>
        <p:spPr bwMode="auto">
          <a:xfrm>
            <a:off x="503238" y="301625"/>
            <a:ext cx="9072562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1027" name="Zástupný symbol pro text 2"/>
          <p:cNvSpPr txBox="1">
            <a:spLocks noGrp="1"/>
          </p:cNvSpPr>
          <p:nvPr>
            <p:ph type="body" idx="1"/>
          </p:nvPr>
        </p:nvSpPr>
        <p:spPr bwMode="auto">
          <a:xfrm>
            <a:off x="503238" y="1768475"/>
            <a:ext cx="9072562" cy="498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238" y="6886575"/>
            <a:ext cx="2349500" cy="5222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8050" y="6886575"/>
            <a:ext cx="3194050" cy="5222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ct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888" y="6886575"/>
            <a:ext cx="2347912" cy="5222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fld id="{69AFDFB9-CEBD-41A7-B390-B608572818E0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4" r:id="rId2"/>
    <p:sldLayoutId id="2147483693" r:id="rId3"/>
    <p:sldLayoutId id="2147483692" r:id="rId4"/>
    <p:sldLayoutId id="2147483691" r:id="rId5"/>
    <p:sldLayoutId id="2147483690" r:id="rId6"/>
    <p:sldLayoutId id="2147483689" r:id="rId7"/>
    <p:sldLayoutId id="2147483688" r:id="rId8"/>
    <p:sldLayoutId id="2147483687" r:id="rId9"/>
    <p:sldLayoutId id="2147483686" r:id="rId10"/>
    <p:sldLayoutId id="2147483685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lang="cs-CZ" sz="4400" kern="1200">
          <a:solidFill>
            <a:schemeClr val="tx2"/>
          </a:solidFill>
          <a:latin typeface="Arial" pitchFamily="18"/>
          <a:ea typeface="Mangal" pitchFamily="2"/>
          <a:cs typeface="Mangal" pitchFamily="2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angal" pitchFamily="2"/>
          <a:cs typeface="Mangal" pitchFamily="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angal" pitchFamily="2"/>
          <a:cs typeface="Mangal" pitchFamily="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angal" pitchFamily="2"/>
          <a:cs typeface="Mangal" pitchFamily="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angal" pitchFamily="2"/>
          <a:cs typeface="Mangal" pitchFamily="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angal" pitchFamily="2"/>
          <a:cs typeface="Mangal" pitchFamily="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angal" pitchFamily="2"/>
          <a:cs typeface="Mangal" pitchFamily="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angal" pitchFamily="2"/>
          <a:cs typeface="Mangal" pitchFamily="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angal" pitchFamily="2"/>
          <a:cs typeface="Mangal" pitchFamily="2"/>
        </a:defRPr>
      </a:lvl9pPr>
    </p:titleStyle>
    <p:bodyStyle>
      <a:lvl1pPr algn="l" rtl="0" eaLnBrk="0" fontAlgn="base" hangingPunct="0">
        <a:spcBef>
          <a:spcPct val="0"/>
        </a:spcBef>
        <a:spcAft>
          <a:spcPts val="1413"/>
        </a:spcAft>
        <a:defRPr lang="cs-CZ" sz="3200" kern="1200">
          <a:solidFill>
            <a:schemeClr val="tx1"/>
          </a:solidFill>
          <a:latin typeface="Arial" pitchFamily="18"/>
          <a:ea typeface="Mangal" pitchFamily="2"/>
          <a:cs typeface="Mangal" pitchFamily="2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Arial" charset="0"/>
          <a:ea typeface="Mangal" pitchFamily="2"/>
          <a:cs typeface="Mangal" pitchFamily="2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charset="0"/>
          <a:ea typeface="Mangal" pitchFamily="2"/>
          <a:cs typeface="Mangal" pitchFamily="2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charset="0"/>
          <a:ea typeface="Mangal" pitchFamily="2"/>
          <a:cs typeface="Mangal" pitchFamily="2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  <a:ea typeface="Mangal" pitchFamily="2"/>
          <a:cs typeface="Mangal" pitchFamily="2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  <a:ea typeface="Mangal" pitchFamily="2"/>
          <a:cs typeface="Mangal" pitchFamily="2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  <a:ea typeface="Mangal" pitchFamily="2"/>
          <a:cs typeface="Mangal" pitchFamily="2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  <a:ea typeface="Mangal" pitchFamily="2"/>
          <a:cs typeface="Mangal" pitchFamily="2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  <a:ea typeface="Mangal" pitchFamily="2"/>
          <a:cs typeface="Mangal" pitchFamily="2"/>
        </a:defRPr>
      </a:lvl9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503238" y="1763713"/>
            <a:ext cx="9074150" cy="4989512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lang="ja-JP" altLang="en-US" dirty="0" smtClean="0"/>
              <a:t>第 </a:t>
            </a:r>
            <a:r>
              <a:rPr lang="en-US" altLang="ja-JP" dirty="0" smtClean="0"/>
              <a:t>2 </a:t>
            </a:r>
            <a:r>
              <a:rPr lang="ja-JP" altLang="en-US" dirty="0" smtClean="0"/>
              <a:t>レベル</a:t>
            </a:r>
          </a:p>
          <a:p>
            <a:pPr lvl="2"/>
            <a:r>
              <a:rPr lang="ja-JP" altLang="en-US" dirty="0" smtClean="0"/>
              <a:t>第 </a:t>
            </a:r>
            <a:r>
              <a:rPr lang="en-US" altLang="ja-JP" dirty="0" smtClean="0"/>
              <a:t>3 </a:t>
            </a:r>
            <a:r>
              <a:rPr lang="ja-JP" altLang="en-US" dirty="0" smtClean="0"/>
              <a:t>レベル</a:t>
            </a:r>
          </a:p>
          <a:p>
            <a:pPr lvl="3"/>
            <a:r>
              <a:rPr lang="ja-JP" altLang="en-US" dirty="0" smtClean="0"/>
              <a:t>第 </a:t>
            </a:r>
            <a:r>
              <a:rPr lang="en-US" altLang="ja-JP" dirty="0" smtClean="0"/>
              <a:t>4 </a:t>
            </a:r>
            <a:r>
              <a:rPr lang="ja-JP" altLang="en-US" dirty="0" smtClean="0"/>
              <a:t>レベル</a:t>
            </a:r>
          </a:p>
          <a:p>
            <a:pPr lvl="4"/>
            <a:r>
              <a:rPr lang="ja-JP" altLang="en-US" dirty="0" smtClean="0"/>
              <a:t>第 </a:t>
            </a:r>
            <a:r>
              <a:rPr lang="en-US" altLang="ja-JP" dirty="0" smtClean="0"/>
              <a:t>5 </a:t>
            </a:r>
            <a:r>
              <a:rPr lang="ja-JP" altLang="en-US" dirty="0" smtClean="0"/>
              <a:t>レベル</a:t>
            </a:r>
          </a:p>
          <a:p>
            <a:pPr lvl="5"/>
            <a:r>
              <a:rPr lang="ja-JP" altLang="en-US" dirty="0" smtClean="0"/>
              <a:t>第</a:t>
            </a:r>
            <a:r>
              <a:rPr lang="en-US" altLang="ja-JP" dirty="0" smtClean="0"/>
              <a:t>6</a:t>
            </a:r>
            <a:r>
              <a:rPr lang="ja-JP" altLang="en-US" dirty="0" smtClean="0"/>
              <a:t>レベル</a:t>
            </a:r>
          </a:p>
          <a:p>
            <a:pPr lvl="6"/>
            <a:r>
              <a:rPr lang="ja-JP" altLang="en-US" dirty="0" smtClean="0"/>
              <a:t>第</a:t>
            </a:r>
            <a:r>
              <a:rPr lang="en-US" altLang="ja-JP" dirty="0" smtClean="0"/>
              <a:t>7</a:t>
            </a:r>
            <a:r>
              <a:rPr lang="ja-JP" altLang="en-US" dirty="0" smtClean="0"/>
              <a:t>レベル</a:t>
            </a:r>
          </a:p>
          <a:p>
            <a:pPr lvl="7"/>
            <a:r>
              <a:rPr lang="ja-JP" altLang="en-US" dirty="0" smtClean="0"/>
              <a:t>第</a:t>
            </a:r>
            <a:r>
              <a:rPr lang="en-US" altLang="ja-JP" dirty="0" smtClean="0"/>
              <a:t>8</a:t>
            </a:r>
            <a:r>
              <a:rPr lang="ja-JP" altLang="en-US" dirty="0" smtClean="0"/>
              <a:t>レベル</a:t>
            </a:r>
          </a:p>
          <a:p>
            <a:pPr lvl="8"/>
            <a:r>
              <a:rPr lang="ja-JP" altLang="en-US" dirty="0" smtClean="0"/>
              <a:t>第</a:t>
            </a:r>
            <a:r>
              <a:rPr lang="en-US" altLang="ja-JP" dirty="0" smtClean="0"/>
              <a:t>9</a:t>
            </a:r>
            <a:r>
              <a:rPr lang="ja-JP" altLang="en-US" dirty="0" smtClean="0"/>
              <a:t>レベル</a:t>
            </a:r>
            <a:endParaRPr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503238" y="7007225"/>
            <a:ext cx="2352675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444875" y="7007225"/>
            <a:ext cx="3190875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3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7224713" y="7007225"/>
            <a:ext cx="2352675" cy="401638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solidFill>
                  <a:schemeClr val="bg1"/>
                </a:solidFill>
                <a:latin typeface="+mn-lt"/>
              </a:defRPr>
            </a:lvl1pPr>
          </a:lstStyle>
          <a:p>
            <a:pPr>
              <a:defRPr/>
            </a:pPr>
            <a:fld id="{D5B81A94-08C2-41A8-9282-E6DDDB576F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503238" y="303213"/>
            <a:ext cx="9074150" cy="1258887"/>
          </a:xfrm>
          <a:prstGeom prst="rect">
            <a:avLst/>
          </a:prstGeom>
          <a:noFill/>
        </p:spPr>
        <p:txBody>
          <a:bodyPr vert="horz" lIns="100794" tIns="50397" rIns="100794" bIns="50397" rtlCol="0" anchor="ctr">
            <a:normAutofit/>
          </a:bodyPr>
          <a:lstStyle/>
          <a:p>
            <a:r>
              <a:rPr lang="ja-JP" altLang="en-US" dirty="0" smtClean="0"/>
              <a:t>マスタ タイトルの書式設定</a:t>
            </a:r>
            <a:endParaRPr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kumimoji="1" sz="490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kumimoji="1" sz="49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kumimoji="1" sz="49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kumimoji="1" sz="49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kumimoji="1" sz="49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9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9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9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900">
          <a:solidFill>
            <a:schemeClr val="tx1"/>
          </a:solidFill>
          <a:latin typeface="Calibri" pitchFamily="34" charset="0"/>
        </a:defRPr>
      </a:lvl9pPr>
    </p:titleStyle>
    <p:bodyStyle>
      <a:lvl1pPr marL="377825" indent="-377825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" pitchFamily="2" charset="2"/>
        <a:buChar char="n"/>
        <a:defRPr kumimoji="1" sz="3500">
          <a:solidFill>
            <a:schemeClr val="tx2"/>
          </a:solidFill>
          <a:latin typeface="+mn-lt"/>
          <a:ea typeface="+mn-ea"/>
          <a:cs typeface="+mn-cs"/>
        </a:defRPr>
      </a:lvl1pPr>
      <a:lvl2pPr marL="817563" indent="-314325" algn="l" rtl="0" fontAlgn="base">
        <a:spcBef>
          <a:spcPct val="20000"/>
        </a:spcBef>
        <a:spcAft>
          <a:spcPct val="0"/>
        </a:spcAft>
        <a:buClr>
          <a:srgbClr val="36262B"/>
        </a:buClr>
        <a:buSzPct val="85000"/>
        <a:buFont typeface="Wingdings" pitchFamily="2" charset="2"/>
        <a:buChar char="n"/>
        <a:defRPr kumimoji="1" sz="3100">
          <a:solidFill>
            <a:schemeClr val="tx2"/>
          </a:solidFill>
          <a:latin typeface="+mn-lt"/>
          <a:ea typeface="+mn-ea"/>
          <a:cs typeface="+mn-cs"/>
        </a:defRPr>
      </a:lvl2pPr>
      <a:lvl3pPr marL="1258888" indent="-250825" algn="l" rtl="0" fontAlgn="base">
        <a:spcBef>
          <a:spcPct val="20000"/>
        </a:spcBef>
        <a:spcAft>
          <a:spcPct val="0"/>
        </a:spcAft>
        <a:buClr>
          <a:srgbClr val="6C4C61"/>
        </a:buClr>
        <a:buSzPct val="75000"/>
        <a:buFont typeface="Wingdings" pitchFamily="2" charset="2"/>
        <a:buChar char="n"/>
        <a:defRPr kumimoji="1" sz="2600">
          <a:solidFill>
            <a:schemeClr val="tx2"/>
          </a:solidFill>
          <a:latin typeface="+mn-lt"/>
          <a:ea typeface="+mn-ea"/>
          <a:cs typeface="+mn-cs"/>
        </a:defRPr>
      </a:lvl3pPr>
      <a:lvl4pPr marL="1763713" indent="-250825" algn="l" rtl="0" fontAlgn="base">
        <a:spcBef>
          <a:spcPct val="20000"/>
        </a:spcBef>
        <a:spcAft>
          <a:spcPct val="0"/>
        </a:spcAft>
        <a:buClr>
          <a:srgbClr val="66611A"/>
        </a:buClr>
        <a:buSzPct val="75000"/>
        <a:buFont typeface="Wingdings" pitchFamily="2" charset="2"/>
        <a:buChar char="n"/>
        <a:defRPr kumimoji="1" sz="2200">
          <a:solidFill>
            <a:schemeClr val="tx2"/>
          </a:solidFill>
          <a:latin typeface="+mn-lt"/>
          <a:ea typeface="+mn-ea"/>
          <a:cs typeface="+mn-cs"/>
        </a:defRPr>
      </a:lvl4pPr>
      <a:lvl5pPr marL="2266950" indent="-250825" algn="l" rtl="0" fontAlgn="base">
        <a:spcBef>
          <a:spcPct val="20000"/>
        </a:spcBef>
        <a:spcAft>
          <a:spcPct val="0"/>
        </a:spcAft>
        <a:buClr>
          <a:srgbClr val="394461"/>
        </a:buClr>
        <a:buSzPct val="70000"/>
        <a:buFont typeface="Wingdings" pitchFamily="2" charset="2"/>
        <a:buChar char="n"/>
        <a:defRPr kumimoji="1" sz="2200">
          <a:solidFill>
            <a:schemeClr val="tx2"/>
          </a:solidFill>
          <a:latin typeface="+mn-lt"/>
          <a:ea typeface="+mn-ea"/>
          <a:cs typeface="+mn-cs"/>
        </a:defRPr>
      </a:lvl5pPr>
      <a:lvl6pPr marL="2771844" indent="-251986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200">
          <a:solidFill>
            <a:schemeClr val="tx2"/>
          </a:solidFill>
          <a:latin typeface="+mn-lt"/>
          <a:ea typeface="+mn-ea"/>
          <a:cs typeface="+mn-cs"/>
        </a:defRPr>
      </a:lvl6pPr>
      <a:lvl7pPr marL="3275815" indent="-251986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200">
          <a:solidFill>
            <a:schemeClr val="tx2"/>
          </a:solidFill>
          <a:latin typeface="+mn-lt"/>
          <a:ea typeface="+mn-ea"/>
          <a:cs typeface="+mn-cs"/>
        </a:defRPr>
      </a:lvl7pPr>
      <a:lvl8pPr marL="3779787" indent="-251986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200">
          <a:solidFill>
            <a:schemeClr val="tx2"/>
          </a:solidFill>
          <a:latin typeface="+mn-lt"/>
          <a:ea typeface="+mn-ea"/>
          <a:cs typeface="+mn-cs"/>
        </a:defRPr>
      </a:lvl8pPr>
      <a:lvl9pPr marL="4283758" indent="-251986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7/H%C5%99iby_smrkov%C3%A9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>
              <a:buSzPct val="45000"/>
              <a:buFont typeface="StarSymbol"/>
              <a:buChar char="●"/>
            </a:pPr>
            <a:endParaRPr smtClean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338" y="1763713"/>
            <a:ext cx="9288462" cy="5040312"/>
          </a:xfrm>
          <a:solidFill>
            <a:srgbClr val="FFC000"/>
          </a:solidFill>
        </p:spPr>
        <p:txBody>
          <a:bodyPr>
            <a:normAutofit/>
          </a:bodyPr>
          <a:lstStyle/>
          <a:p>
            <a:pPr marL="431800" indent="-323850" algn="ctr" eaLnBrk="1">
              <a:lnSpc>
                <a:spcPct val="80000"/>
              </a:lnSpc>
              <a:buSzPct val="45000"/>
              <a:buFont typeface="StarSymbol"/>
              <a:buChar char="●"/>
            </a:pPr>
            <a:endParaRPr sz="1400" b="1" smtClean="0">
              <a:solidFill>
                <a:srgbClr val="00B050"/>
              </a:solidFill>
              <a:latin typeface="Arial" charset="0"/>
              <a:cs typeface="Lucida Sans Unicode" pitchFamily="34" charset="0"/>
            </a:endParaRPr>
          </a:p>
          <a:p>
            <a:pPr marL="431800" indent="-323850" algn="ctr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b="1" smtClean="0">
                <a:solidFill>
                  <a:srgbClr val="00B050"/>
                </a:solidFill>
                <a:latin typeface="Arial" charset="0"/>
                <a:cs typeface="Lucida Sans Unicode" pitchFamily="34" charset="0"/>
              </a:rPr>
              <a:t>ZÁKLADNÍ ŠKOLA SLOVAN, KROMĚŘÍŽ, PŘÍSPĚVKOVÁ ORGANIZACE</a:t>
            </a:r>
          </a:p>
          <a:p>
            <a:pPr marL="431800" indent="-323850" algn="ctr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b="1" smtClean="0">
                <a:solidFill>
                  <a:srgbClr val="00B050"/>
                </a:solidFill>
                <a:latin typeface="Arial" charset="0"/>
                <a:cs typeface="Lucida Sans Unicode" pitchFamily="34" charset="0"/>
              </a:rPr>
              <a:t>ZEYEROVA 3354, 767 01 KROMĚŘÍŽ</a:t>
            </a:r>
          </a:p>
          <a:p>
            <a:pPr marL="431800" indent="-323850" algn="ctr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smtClean="0">
                <a:solidFill>
                  <a:srgbClr val="000000"/>
                </a:solidFill>
                <a:latin typeface="Arial" charset="0"/>
                <a:cs typeface="Lucida Sans Unicode" pitchFamily="34" charset="0"/>
              </a:rPr>
              <a:t>projekt v rámci vzdělávacího programu</a:t>
            </a:r>
          </a:p>
          <a:p>
            <a:pPr marL="431800" indent="-323850" algn="ctr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b="1" smtClean="0">
                <a:solidFill>
                  <a:srgbClr val="000000"/>
                </a:solidFill>
                <a:latin typeface="Arial" charset="0"/>
                <a:cs typeface="Lucida Sans Unicode" pitchFamily="34" charset="0"/>
              </a:rPr>
              <a:t>VZDĚLÁNÍ PRO KOKURENCESCHOPNOST</a:t>
            </a:r>
          </a:p>
          <a:p>
            <a:pPr marL="431800" indent="-323850" algn="ctr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b="1" smtClean="0">
                <a:solidFill>
                  <a:srgbClr val="000000"/>
                </a:solidFill>
                <a:latin typeface="Arial" charset="0"/>
                <a:cs typeface="Lucida Sans Unicode" pitchFamily="34" charset="0"/>
              </a:rPr>
              <a:t>ŠABLOVA ČÍSLO: III/2</a:t>
            </a:r>
          </a:p>
          <a:p>
            <a:pPr marL="431800" indent="-323850" algn="ctr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b="1" smtClean="0">
                <a:solidFill>
                  <a:srgbClr val="000000"/>
                </a:solidFill>
                <a:latin typeface="Arial" charset="0"/>
                <a:cs typeface="Lucida Sans Unicode" pitchFamily="34" charset="0"/>
              </a:rPr>
              <a:t>NÁZEV:  INOVACE A ZKVALITNĚNÍ VÝUKY PROSTŘEDNICTVÍM ICT</a:t>
            </a:r>
          </a:p>
          <a:p>
            <a:pPr marL="431800" indent="-323850" algn="ctr" eaLnBrk="1">
              <a:lnSpc>
                <a:spcPct val="80000"/>
              </a:lnSpc>
              <a:buSzPct val="45000"/>
              <a:buFont typeface="StarSymbol"/>
              <a:buChar char="●"/>
            </a:pPr>
            <a:endParaRPr sz="1400" smtClean="0">
              <a:solidFill>
                <a:srgbClr val="000000"/>
              </a:solidFill>
              <a:latin typeface="Arial" charset="0"/>
              <a:cs typeface="Lucida Sans Unicode" pitchFamily="34" charset="0"/>
            </a:endParaRPr>
          </a:p>
          <a:p>
            <a:pPr marL="431800" indent="-323850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b="1" smtClean="0">
                <a:solidFill>
                  <a:srgbClr val="000000"/>
                </a:solidFill>
                <a:latin typeface="Arial" charset="0"/>
                <a:cs typeface="Lucida Sans Unicode" pitchFamily="34" charset="0"/>
              </a:rPr>
              <a:t>PŘEDMĚT: PŘÍRODOVĚDA</a:t>
            </a:r>
          </a:p>
          <a:p>
            <a:pPr marL="431800" indent="-323850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b="1" smtClean="0">
                <a:solidFill>
                  <a:srgbClr val="000000"/>
                </a:solidFill>
                <a:latin typeface="Arial" charset="0"/>
                <a:cs typeface="Lucida Sans Unicode" pitchFamily="34" charset="0"/>
              </a:rPr>
              <a:t>ROČNÍK: IV.</a:t>
            </a:r>
          </a:p>
          <a:p>
            <a:pPr marL="431800" indent="-323850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b="1" smtClean="0">
                <a:solidFill>
                  <a:srgbClr val="000000"/>
                </a:solidFill>
                <a:latin typeface="Arial" charset="0"/>
                <a:cs typeface="Lucida Sans Unicode" pitchFamily="34" charset="0"/>
              </a:rPr>
              <a:t>TÉMA: PODZIM V LESE</a:t>
            </a:r>
          </a:p>
          <a:p>
            <a:pPr marL="431800" indent="-323850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b="1" smtClean="0">
                <a:solidFill>
                  <a:srgbClr val="000000"/>
                </a:solidFill>
                <a:latin typeface="Arial" charset="0"/>
                <a:cs typeface="Lucida Sans Unicode" pitchFamily="34" charset="0"/>
              </a:rPr>
              <a:t>AUTOR: MGR. HANA KOLÁČKOVÁ</a:t>
            </a:r>
          </a:p>
          <a:p>
            <a:pPr marL="431800" indent="-323850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b="1" smtClean="0">
                <a:solidFill>
                  <a:srgbClr val="000000"/>
                </a:solidFill>
                <a:latin typeface="Arial" charset="0"/>
                <a:cs typeface="Lucida Sans Unicode" pitchFamily="34" charset="0"/>
              </a:rPr>
              <a:t>DATUM VYTVOŘENÍ: 22. 10. 2011</a:t>
            </a:r>
          </a:p>
          <a:p>
            <a:pPr marL="431800" indent="-323850" algn="ctr" eaLnBrk="1">
              <a:lnSpc>
                <a:spcPct val="80000"/>
              </a:lnSpc>
              <a:buSzPct val="45000"/>
              <a:buFont typeface="StarSymbol"/>
              <a:buChar char="●"/>
            </a:pPr>
            <a:r>
              <a:rPr sz="1400" smtClean="0">
                <a:solidFill>
                  <a:srgbClr val="000000"/>
                </a:solidFill>
                <a:latin typeface="Arial" charset="0"/>
                <a:cs typeface="Lucida Sans Unicode" pitchFamily="34" charset="0"/>
              </a:rPr>
              <a:t> </a:t>
            </a:r>
            <a:r>
              <a:rPr sz="1400" b="1" smtClean="0">
                <a:solidFill>
                  <a:srgbClr val="C00000"/>
                </a:solidFill>
                <a:latin typeface="Arial" charset="0"/>
                <a:cs typeface="Lucida Sans Unicode" pitchFamily="34" charset="0"/>
              </a:rPr>
              <a:t>VY_32_INOVACE_16_HK</a:t>
            </a:r>
          </a:p>
          <a:p>
            <a:pPr marL="431800" indent="-323850" eaLnBrk="1">
              <a:lnSpc>
                <a:spcPct val="80000"/>
              </a:lnSpc>
              <a:buSzPct val="45000"/>
              <a:buFont typeface="StarSymbol"/>
              <a:buChar char="●"/>
            </a:pPr>
            <a:endParaRPr sz="800" smtClean="0">
              <a:solidFill>
                <a:srgbClr val="000000"/>
              </a:solidFill>
              <a:latin typeface="Arial" charset="0"/>
              <a:cs typeface="Lucida Sans Unicode" pitchFamily="34" charset="0"/>
            </a:endParaRPr>
          </a:p>
        </p:txBody>
      </p:sp>
      <p:pic>
        <p:nvPicPr>
          <p:cNvPr id="28677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68650" y="611188"/>
            <a:ext cx="3857625" cy="857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6263" y="323850"/>
            <a:ext cx="9070975" cy="1262063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eaLnBrk="1" fontAlgn="auto">
              <a:spcBef>
                <a:spcPts val="0"/>
              </a:spcBef>
              <a:spcAft>
                <a:spcPts val="0"/>
              </a:spcAft>
              <a:buSzPct val="45000"/>
              <a:buFont typeface="StarSymbol"/>
              <a:buNone/>
              <a:defRPr/>
            </a:pPr>
            <a:r>
              <a:rPr dirty="0" smtClean="0">
                <a:solidFill>
                  <a:sysClr val="windowText" lastClr="000000"/>
                </a:solidFill>
              </a:rPr>
              <a:t>ANOTACE</a:t>
            </a:r>
            <a:endParaRPr dirty="0">
              <a:solidFill>
                <a:sysClr val="windowText" lastClr="0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marL="108000" eaLnBrk="1" fontAlgn="auto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/>
            </a:pPr>
            <a:r>
              <a:rPr sz="19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Lucida Sans Unicode" pitchFamily="2"/>
                <a:cs typeface="Arial" pitchFamily="34" charset="0"/>
              </a:rPr>
              <a:t>Prezentace je vytvořena jako doplněk k učivu 4. ročníku přírodovědy. Doplňuje učivo </a:t>
            </a:r>
            <a:r>
              <a:rPr sz="19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Lucida Sans Unicode" pitchFamily="2"/>
                <a:cs typeface="Arial" pitchFamily="34" charset="0"/>
              </a:rPr>
              <a:t>ROZMANITOST PŘÍRODY, ŽIVÁ  PŘÍRODA</a:t>
            </a:r>
            <a:r>
              <a:rPr sz="19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Lucida Sans Unicode" pitchFamily="2"/>
                <a:cs typeface="Arial" pitchFamily="34" charset="0"/>
              </a:rPr>
              <a:t>, POZNÁVÁNÍ  </a:t>
            </a:r>
            <a:r>
              <a:rPr sz="19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Lucida Sans Unicode" pitchFamily="2"/>
                <a:cs typeface="Arial" pitchFamily="34" charset="0"/>
              </a:rPr>
              <a:t>ŽIVOČICHŮ     </a:t>
            </a:r>
            <a:r>
              <a:rPr sz="19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Lucida Sans Unicode" pitchFamily="2"/>
                <a:cs typeface="Arial" pitchFamily="34" charset="0"/>
              </a:rPr>
              <a:t>A </a:t>
            </a:r>
            <a:r>
              <a:rPr sz="19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Lucida Sans Unicode" pitchFamily="2"/>
                <a:cs typeface="Arial" pitchFamily="34" charset="0"/>
              </a:rPr>
              <a:t>ROSTLIN</a:t>
            </a:r>
            <a:r>
              <a:rPr sz="19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Lucida Sans Unicode" pitchFamily="2"/>
                <a:cs typeface="Arial" pitchFamily="34" charset="0"/>
              </a:rPr>
              <a:t>.</a:t>
            </a:r>
          </a:p>
          <a:p>
            <a:pPr marL="432000" indent="-324000" eaLnBrk="1" fontAlgn="auto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/>
            </a:pPr>
            <a:r>
              <a:rPr sz="1900" u="sng" dirty="0" smtClean="0">
                <a:solidFill>
                  <a:schemeClr val="accent1">
                    <a:lumMod val="50000"/>
                  </a:schemeClr>
                </a:solidFill>
                <a:ea typeface="Lucida Sans Unicode" pitchFamily="2"/>
              </a:rPr>
              <a:t>V rámci prezentace se žáci seznámí:</a:t>
            </a:r>
            <a:endParaRPr sz="1900" u="sng" dirty="0">
              <a:solidFill>
                <a:schemeClr val="accent1">
                  <a:lumMod val="50000"/>
                </a:schemeClr>
              </a:solidFill>
              <a:ea typeface="Lucida Sans Unicode" pitchFamily="2"/>
            </a:endParaRPr>
          </a:p>
          <a:p>
            <a:pPr marL="107989" eaLnBrk="1" fontAlgn="auto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/>
            </a:pPr>
            <a:r>
              <a:rPr sz="1900" dirty="0" smtClean="0">
                <a:solidFill>
                  <a:schemeClr val="accent1">
                    <a:lumMod val="50000"/>
                  </a:schemeClr>
                </a:solidFill>
                <a:ea typeface="Lucida Sans Unicode" pitchFamily="2"/>
              </a:rPr>
              <a:t>- </a:t>
            </a:r>
            <a:r>
              <a:rPr sz="1900" dirty="0">
                <a:solidFill>
                  <a:schemeClr val="accent1">
                    <a:lumMod val="50000"/>
                  </a:schemeClr>
                </a:solidFill>
                <a:ea typeface="Lucida Sans Unicode" pitchFamily="2"/>
              </a:rPr>
              <a:t>S PŘÍRODNÍMI  PODMÍNKAMI  NA PODZIM</a:t>
            </a:r>
          </a:p>
          <a:p>
            <a:pPr marL="107989" eaLnBrk="1" fontAlgn="auto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/>
            </a:pPr>
            <a:r>
              <a:rPr sz="1900" dirty="0">
                <a:solidFill>
                  <a:schemeClr val="accent1">
                    <a:lumMod val="50000"/>
                  </a:schemeClr>
                </a:solidFill>
                <a:ea typeface="Lucida Sans Unicode" pitchFamily="2"/>
              </a:rPr>
              <a:t>- SE ZMĚNAMI V PŘÍRODĚ</a:t>
            </a:r>
          </a:p>
          <a:p>
            <a:pPr marL="107989" eaLnBrk="1" fontAlgn="auto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/>
            </a:pPr>
            <a:r>
              <a:rPr sz="1900" dirty="0" smtClean="0">
                <a:solidFill>
                  <a:schemeClr val="accent1">
                    <a:lumMod val="50000"/>
                  </a:schemeClr>
                </a:solidFill>
                <a:ea typeface="Lucida Sans Unicode" pitchFamily="2"/>
              </a:rPr>
              <a:t>- SE </a:t>
            </a:r>
            <a:r>
              <a:rPr sz="1900" dirty="0">
                <a:solidFill>
                  <a:schemeClr val="accent1">
                    <a:lumMod val="50000"/>
                  </a:schemeClr>
                </a:solidFill>
                <a:ea typeface="Lucida Sans Unicode" pitchFamily="2"/>
              </a:rPr>
              <a:t>ZPŮSOBEM ŽIVOTA NĚKTERÝCH </a:t>
            </a:r>
            <a:r>
              <a:rPr sz="1900" dirty="0" smtClean="0">
                <a:solidFill>
                  <a:schemeClr val="accent1">
                    <a:lumMod val="50000"/>
                  </a:schemeClr>
                </a:solidFill>
                <a:ea typeface="Lucida Sans Unicode" pitchFamily="2"/>
              </a:rPr>
              <a:t>ŽIVOČICHŮ</a:t>
            </a:r>
          </a:p>
          <a:p>
            <a:pPr marL="107989" eaLnBrk="1" fontAlgn="auto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/>
            </a:pPr>
            <a:r>
              <a:rPr sz="1900" dirty="0" smtClean="0">
                <a:solidFill>
                  <a:schemeClr val="accent1">
                    <a:lumMod val="50000"/>
                  </a:schemeClr>
                </a:solidFill>
                <a:ea typeface="Lucida Sans Unicode" pitchFamily="2"/>
              </a:rPr>
              <a:t>   </a:t>
            </a:r>
            <a:r>
              <a:rPr sz="1900" u="sng" dirty="0" smtClean="0">
                <a:solidFill>
                  <a:schemeClr val="accent1">
                    <a:lumMod val="50000"/>
                  </a:schemeClr>
                </a:solidFill>
                <a:ea typeface="Lucida Sans Unicode" pitchFamily="2"/>
              </a:rPr>
              <a:t>  Zkušenosti z pilotování:</a:t>
            </a:r>
            <a:endParaRPr sz="1900" dirty="0" smtClean="0">
              <a:solidFill>
                <a:schemeClr val="accent1">
                  <a:lumMod val="50000"/>
                </a:schemeClr>
              </a:solidFill>
              <a:ea typeface="Lucida Sans Unicode" pitchFamily="2"/>
            </a:endParaRPr>
          </a:p>
          <a:p>
            <a:pPr marL="107989" eaLnBrk="1" fontAlgn="auto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/>
            </a:pPr>
            <a:r>
              <a:rPr sz="1800" dirty="0">
                <a:solidFill>
                  <a:schemeClr val="accent1">
                    <a:lumMod val="50000"/>
                  </a:schemeClr>
                </a:solidFill>
                <a:ea typeface="Lucida Sans Unicode" pitchFamily="2"/>
              </a:rPr>
              <a:t>Téma nebylo pro žáky nové. Navazovalo na jejich znalosti z prvouky. Reagovali spontánně, s přehledem odpovídali na otázky. Zaujaly je zajímavosti o </a:t>
            </a:r>
            <a:r>
              <a:rPr sz="1800" dirty="0" smtClean="0">
                <a:solidFill>
                  <a:schemeClr val="accent1">
                    <a:lumMod val="50000"/>
                  </a:schemeClr>
                </a:solidFill>
                <a:ea typeface="Lucida Sans Unicode" pitchFamily="2"/>
              </a:rPr>
              <a:t>jelení říji a odletu tažných ptáků.</a:t>
            </a:r>
            <a:endParaRPr sz="1900" u="sng" dirty="0">
              <a:solidFill>
                <a:schemeClr val="accent1">
                  <a:lumMod val="50000"/>
                </a:schemeClr>
              </a:solidFill>
              <a:ea typeface="Lucida Sans Unicode" pitchFamily="2"/>
            </a:endParaRPr>
          </a:p>
          <a:p>
            <a:pPr eaLnBrk="1" fontAlgn="auto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/>
            </a:pPr>
            <a:endParaRPr sz="2200" dirty="0">
              <a:solidFill>
                <a:schemeClr val="accent1">
                  <a:lumMod val="50000"/>
                </a:schemeClr>
              </a:solidFill>
              <a:ea typeface="Lucida Sans Unicode" pitchFamily="2"/>
            </a:endParaRPr>
          </a:p>
          <a:p>
            <a:pPr marL="432000" indent="-324000" eaLnBrk="1" fontAlgn="auto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/>
            </a:pPr>
            <a:endParaRPr dirty="0">
              <a:solidFill>
                <a:sysClr val="windowText" lastClr="000000"/>
              </a:solidFill>
              <a:ea typeface="Lucida Sans Unicode" pitchFamily="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485691"/>
            <a:ext cx="7239520" cy="855831"/>
          </a:xfrm>
        </p:spPr>
        <p:txBody>
          <a:bodyPr wrap="square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PODZIM V LESE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5900" y="1509713"/>
            <a:ext cx="9648825" cy="5726112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txBody>
          <a:bodyPr lIns="90000" tIns="45000" rIns="90000" bIns="45000" compatLnSpc="0"/>
          <a:lstStyle/>
          <a:p>
            <a:pPr fontAlgn="auto" hangingPunct="0">
              <a:spcBef>
                <a:spcPts val="1191"/>
              </a:spcBef>
              <a:spcAft>
                <a:spcPts val="992"/>
              </a:spcAft>
              <a:defRPr sz="1000"/>
            </a:pPr>
            <a:r>
              <a:rPr lang="cs-CZ" sz="2400" dirty="0">
                <a:latin typeface="Arial Black" pitchFamily="34"/>
                <a:ea typeface="Lucida Sans Unicode" pitchFamily="2"/>
                <a:cs typeface="Mangal" pitchFamily="2"/>
              </a:rPr>
              <a:t>Podzim je čas dozrávání a sklizně, čas přípravy na zimu.</a:t>
            </a:r>
          </a:p>
          <a:p>
            <a:pPr fontAlgn="auto" hangingPunct="0">
              <a:spcBef>
                <a:spcPts val="1191"/>
              </a:spcBef>
              <a:spcAft>
                <a:spcPts val="992"/>
              </a:spcAft>
              <a:defRPr sz="1000"/>
            </a:pPr>
            <a:r>
              <a:rPr lang="cs-CZ" sz="2400" dirty="0">
                <a:latin typeface="Arial Black" pitchFamily="34"/>
                <a:ea typeface="Lucida Sans Unicode" pitchFamily="2"/>
                <a:cs typeface="Mangal" pitchFamily="2"/>
              </a:rPr>
              <a:t>-</a:t>
            </a:r>
            <a:r>
              <a:rPr lang="cs-CZ" sz="2400" dirty="0">
                <a:latin typeface="Arial Black" pitchFamily="34"/>
                <a:ea typeface="Lucida Sans Unicode" pitchFamily="2"/>
                <a:cs typeface="Mangal" pitchFamily="2"/>
              </a:rPr>
              <a:t>Začíná v době podzimní rovnodennosti.   </a:t>
            </a:r>
            <a:r>
              <a:rPr lang="cs-CZ" sz="2400" dirty="0">
                <a:latin typeface="Arial Black" pitchFamily="34"/>
                <a:ea typeface="Lucida Sans Unicode" pitchFamily="2"/>
                <a:cs typeface="Mangal" pitchFamily="2"/>
              </a:rPr>
              <a:t>                                                                                                -Přibývá </a:t>
            </a:r>
            <a:r>
              <a:rPr lang="cs-CZ" sz="2400" dirty="0">
                <a:latin typeface="Arial Black" pitchFamily="34"/>
                <a:ea typeface="Lucida Sans Unicode" pitchFamily="2"/>
                <a:cs typeface="Mangal" pitchFamily="2"/>
              </a:rPr>
              <a:t>stále více tmy.                                                            -Během babího léta </a:t>
            </a:r>
            <a:r>
              <a:rPr lang="cs-CZ" sz="2400" dirty="0">
                <a:latin typeface="Arial Black" pitchFamily="34"/>
                <a:ea typeface="Lucida Sans Unicode" pitchFamily="2"/>
                <a:cs typeface="Mangal" pitchFamily="2"/>
              </a:rPr>
              <a:t>začínáme </a:t>
            </a:r>
            <a:r>
              <a:rPr lang="cs-CZ" sz="2400" dirty="0">
                <a:latin typeface="Arial Black" pitchFamily="34"/>
                <a:ea typeface="Lucida Sans Unicode" pitchFamily="2"/>
                <a:cs typeface="Mangal" pitchFamily="2"/>
              </a:rPr>
              <a:t>pozorovat náznaky přicházející zimy.                                                                    -V přírodě všechno dozrává, sklízí se plody, které se vyvíjely už od jara.                                                                                 -Ptáci odlétají za teplem na jih.                                        </a:t>
            </a:r>
            <a:r>
              <a:rPr lang="cs-CZ" sz="2400" dirty="0">
                <a:latin typeface="Arial Black" pitchFamily="34"/>
                <a:ea typeface="Lucida Sans Unicode" pitchFamily="2"/>
                <a:cs typeface="Mangal" pitchFamily="2"/>
              </a:rPr>
              <a:t>  -Zvířata </a:t>
            </a:r>
            <a:r>
              <a:rPr lang="cs-CZ" sz="2400" dirty="0">
                <a:latin typeface="Arial Black" pitchFamily="34"/>
                <a:ea typeface="Lucida Sans Unicode" pitchFamily="2"/>
                <a:cs typeface="Mangal" pitchFamily="2"/>
              </a:rPr>
              <a:t>shromažďují zásoby.                                         </a:t>
            </a:r>
            <a:r>
              <a:rPr lang="cs-CZ" sz="2400" dirty="0">
                <a:latin typeface="Arial Black" pitchFamily="34"/>
                <a:ea typeface="Lucida Sans Unicode" pitchFamily="2"/>
                <a:cs typeface="Mangal" pitchFamily="2"/>
              </a:rPr>
              <a:t>     -Rostliny </a:t>
            </a:r>
            <a:r>
              <a:rPr lang="cs-CZ" sz="2400" dirty="0">
                <a:latin typeface="Arial Black" pitchFamily="34"/>
                <a:ea typeface="Lucida Sans Unicode" pitchFamily="2"/>
                <a:cs typeface="Mangal" pitchFamily="2"/>
              </a:rPr>
              <a:t>rozsévají svá semena, která budou čekat na příští jaro.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/>
              <a:t>ČAS SKLIZNĚ</a:t>
            </a:r>
          </a:p>
        </p:txBody>
      </p:sp>
      <p:pic>
        <p:nvPicPr>
          <p:cNvPr id="32770" name="Picture 2" descr="File:Hřiby smrkové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3550" y="1474788"/>
            <a:ext cx="9185275" cy="597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/>
              <a:t>ZÁŘÍ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31800" y="1474788"/>
            <a:ext cx="9432925" cy="5426075"/>
          </a:xfrm>
          <a:solidFill>
            <a:schemeClr val="bg2">
              <a:lumMod val="40000"/>
              <a:lumOff val="60000"/>
            </a:schemeClr>
          </a:solidFill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fontAlgn="auto">
              <a:buFont typeface="StarSymbol"/>
              <a:buNone/>
              <a:defRPr/>
            </a:pPr>
            <a:r>
              <a:rPr dirty="0">
                <a:solidFill>
                  <a:schemeClr val="tx1"/>
                </a:solidFill>
                <a:latin typeface="Arial Black" pitchFamily="34"/>
              </a:rPr>
              <a:t>Září je měsíc babího léta, čas sklizně </a:t>
            </a:r>
            <a:r>
              <a:rPr dirty="0" smtClean="0">
                <a:solidFill>
                  <a:schemeClr val="tx1"/>
                </a:solidFill>
                <a:latin typeface="Arial Black" pitchFamily="34"/>
              </a:rPr>
              <a:t>a prvních   příprav 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na zimu</a:t>
            </a:r>
            <a:r>
              <a:rPr dirty="0" smtClean="0">
                <a:solidFill>
                  <a:schemeClr val="tx1"/>
                </a:solidFill>
                <a:latin typeface="Arial Black" pitchFamily="34"/>
              </a:rPr>
              <a:t>.</a:t>
            </a:r>
          </a:p>
          <a:p>
            <a:pPr fontAlgn="auto">
              <a:buFont typeface="StarSymbol"/>
              <a:buNone/>
              <a:defRPr/>
            </a:pPr>
            <a:endParaRPr dirty="0" smtClean="0">
              <a:solidFill>
                <a:schemeClr val="tx1"/>
              </a:solidFill>
              <a:latin typeface="Arial Black" pitchFamily="34"/>
            </a:endParaRP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chemeClr val="tx1"/>
                </a:solidFill>
                <a:latin typeface="Arial Black" pitchFamily="34"/>
              </a:rPr>
              <a:t>  -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Listy stromů se začínají vybarvovat. </a:t>
            </a:r>
            <a:endParaRPr dirty="0" smtClean="0">
              <a:solidFill>
                <a:schemeClr val="tx1"/>
              </a:solidFill>
              <a:latin typeface="Arial Black" pitchFamily="34"/>
            </a:endParaRP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chemeClr val="tx1"/>
                </a:solidFill>
                <a:latin typeface="Arial Black" pitchFamily="34"/>
              </a:rPr>
              <a:t>  -Kvete 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vřes. Dozrávají bezinky, padají žaludy, v </a:t>
            </a:r>
            <a:r>
              <a:rPr dirty="0" smtClean="0">
                <a:solidFill>
                  <a:schemeClr val="tx1"/>
                </a:solidFill>
                <a:latin typeface="Arial Black" pitchFamily="34"/>
              </a:rPr>
              <a:t>lese najdeme 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václavky.                                                                             </a:t>
            </a: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chemeClr val="tx1"/>
                </a:solidFill>
                <a:latin typeface="Arial Black" pitchFamily="34"/>
              </a:rPr>
              <a:t>  -Odlétají 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vlaštovky a jiřičky a stěhovat se začíná i většina ostatních tažných ptáků (holubi, čápi, husy)</a:t>
            </a: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chemeClr val="tx1"/>
                </a:solidFill>
                <a:latin typeface="Arial Black" pitchFamily="34"/>
              </a:rPr>
              <a:t>  -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Začíná jelení říje.</a:t>
            </a: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chemeClr val="tx1"/>
                </a:solidFill>
                <a:latin typeface="Arial Black" pitchFamily="34"/>
              </a:rPr>
              <a:t>  -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Je čas hojnosti, početní stavy většiny živočichů dosahují maxima.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91841" y="282575"/>
            <a:ext cx="8064896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PODZIMNÍ KRAJINA</a:t>
            </a:r>
          </a:p>
        </p:txBody>
      </p:sp>
      <p:pic>
        <p:nvPicPr>
          <p:cNvPr id="36866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8" y="1692275"/>
            <a:ext cx="9678987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47824" y="282575"/>
            <a:ext cx="9432801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 sz="3600" dirty="0"/>
              <a:t>VLAŠTOVKY SE PŘIPRAVUJÍ NA CESTU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9088" y="1763713"/>
            <a:ext cx="9401175" cy="547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/>
              <a:t>ŘÍJEN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863600" y="1763713"/>
            <a:ext cx="8772525" cy="4937125"/>
          </a:xfrm>
          <a:solidFill>
            <a:schemeClr val="bg2">
              <a:lumMod val="40000"/>
              <a:lumOff val="60000"/>
            </a:schemeClr>
          </a:solidFill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fontAlgn="auto">
              <a:buFont typeface="StarSymbol"/>
              <a:buNone/>
              <a:defRPr/>
            </a:pPr>
            <a:r>
              <a:rPr dirty="0">
                <a:solidFill>
                  <a:srgbClr val="002060"/>
                </a:solidFill>
                <a:latin typeface="Arial Black" pitchFamily="34"/>
              </a:rPr>
              <a:t>Říjen je měsíc barevných listů, zkracujících se dní a tažných ptáků</a:t>
            </a:r>
            <a:r>
              <a:rPr dirty="0" smtClean="0">
                <a:solidFill>
                  <a:srgbClr val="002060"/>
                </a:solidFill>
                <a:latin typeface="Arial Black" pitchFamily="34"/>
              </a:rPr>
              <a:t>.</a:t>
            </a:r>
          </a:p>
          <a:p>
            <a:pPr fontAlgn="auto">
              <a:buFont typeface="StarSymbol"/>
              <a:buNone/>
              <a:defRPr/>
            </a:pPr>
            <a:endParaRPr dirty="0">
              <a:solidFill>
                <a:srgbClr val="002060"/>
              </a:solidFill>
              <a:latin typeface="Arial Black" pitchFamily="34"/>
            </a:endParaRP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rgbClr val="002060"/>
                </a:solidFill>
                <a:latin typeface="Arial Black" pitchFamily="34"/>
              </a:rPr>
              <a:t>   -</a:t>
            </a:r>
            <a:r>
              <a:rPr dirty="0">
                <a:solidFill>
                  <a:srgbClr val="002060"/>
                </a:solidFill>
                <a:latin typeface="Arial Black" pitchFamily="34"/>
              </a:rPr>
              <a:t>Listy stromů a keřů začínají opadávat</a:t>
            </a:r>
            <a:r>
              <a:rPr dirty="0" smtClean="0">
                <a:solidFill>
                  <a:srgbClr val="002060"/>
                </a:solidFill>
                <a:latin typeface="Arial Black" pitchFamily="34"/>
              </a:rPr>
              <a:t>.</a:t>
            </a:r>
          </a:p>
          <a:p>
            <a:pPr fontAlgn="auto">
              <a:buFont typeface="StarSymbol"/>
              <a:buNone/>
              <a:defRPr/>
            </a:pPr>
            <a:endParaRPr dirty="0">
              <a:solidFill>
                <a:srgbClr val="002060"/>
              </a:solidFill>
              <a:latin typeface="Arial Black" pitchFamily="34"/>
            </a:endParaRP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rgbClr val="002060"/>
                </a:solidFill>
                <a:latin typeface="Arial Black" pitchFamily="34"/>
              </a:rPr>
              <a:t>   -</a:t>
            </a:r>
            <a:r>
              <a:rPr dirty="0">
                <a:solidFill>
                  <a:srgbClr val="002060"/>
                </a:solidFill>
                <a:latin typeface="Arial Black" pitchFamily="34"/>
              </a:rPr>
              <a:t>Vrcholí odlet ptáků, přilétají hlavní </a:t>
            </a:r>
            <a:r>
              <a:rPr dirty="0" smtClean="0">
                <a:solidFill>
                  <a:srgbClr val="002060"/>
                </a:solidFill>
                <a:latin typeface="Arial Black" pitchFamily="34"/>
              </a:rPr>
              <a:t>hejna</a:t>
            </a:r>
          </a:p>
          <a:p>
            <a:pPr fontAlgn="auto">
              <a:buFont typeface="StarSymbol"/>
              <a:buNone/>
              <a:defRPr/>
            </a:pPr>
            <a:r>
              <a:rPr dirty="0">
                <a:solidFill>
                  <a:srgbClr val="002060"/>
                </a:solidFill>
                <a:latin typeface="Arial Black" pitchFamily="34"/>
              </a:rPr>
              <a:t> </a:t>
            </a:r>
            <a:r>
              <a:rPr dirty="0" smtClean="0">
                <a:solidFill>
                  <a:srgbClr val="002060"/>
                </a:solidFill>
                <a:latin typeface="Arial Black" pitchFamily="34"/>
              </a:rPr>
              <a:t>    </a:t>
            </a:r>
            <a:r>
              <a:rPr dirty="0">
                <a:solidFill>
                  <a:srgbClr val="002060"/>
                </a:solidFill>
                <a:latin typeface="Arial Black" pitchFamily="34"/>
              </a:rPr>
              <a:t>zimujících havranů. </a:t>
            </a:r>
            <a:endParaRPr dirty="0" smtClean="0">
              <a:solidFill>
                <a:srgbClr val="002060"/>
              </a:solidFill>
              <a:latin typeface="Arial Black" pitchFamily="34"/>
            </a:endParaRP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rgbClr val="002060"/>
                </a:solidFill>
                <a:latin typeface="Arial Black" pitchFamily="34"/>
              </a:rPr>
              <a:t>                                                                                    -</a:t>
            </a:r>
            <a:r>
              <a:rPr dirty="0">
                <a:solidFill>
                  <a:srgbClr val="002060"/>
                </a:solidFill>
                <a:latin typeface="Arial Black" pitchFamily="34"/>
              </a:rPr>
              <a:t>Srnci shazují paroží, začíná říje daňků</a:t>
            </a:r>
            <a:r>
              <a:rPr dirty="0" smtClean="0">
                <a:solidFill>
                  <a:srgbClr val="002060"/>
                </a:solidFill>
                <a:latin typeface="Arial Black" pitchFamily="34"/>
              </a:rPr>
              <a:t>.</a:t>
            </a:r>
          </a:p>
          <a:p>
            <a:pPr fontAlgn="auto">
              <a:buFont typeface="StarSymbol"/>
              <a:buNone/>
              <a:defRPr/>
            </a:pPr>
            <a:endParaRPr dirty="0">
              <a:solidFill>
                <a:srgbClr val="002060"/>
              </a:solidFill>
              <a:latin typeface="Arial Black" pitchFamily="34"/>
            </a:endParaRP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rgbClr val="002060"/>
                </a:solidFill>
                <a:latin typeface="Arial Black" pitchFamily="34"/>
              </a:rPr>
              <a:t>   -Mufloni </a:t>
            </a:r>
            <a:r>
              <a:rPr dirty="0">
                <a:solidFill>
                  <a:srgbClr val="002060"/>
                </a:solidFill>
                <a:latin typeface="Arial Black" pitchFamily="34"/>
              </a:rPr>
              <a:t>a prasata spásají bukvice.               </a:t>
            </a:r>
            <a:r>
              <a:rPr dirty="0" smtClean="0">
                <a:solidFill>
                  <a:srgbClr val="002060"/>
                </a:solidFill>
                <a:latin typeface="Arial Black" pitchFamily="34"/>
              </a:rPr>
              <a:t>        </a:t>
            </a:r>
          </a:p>
          <a:p>
            <a:pPr fontAlgn="auto">
              <a:buFont typeface="StarSymbol"/>
              <a:buNone/>
              <a:defRPr/>
            </a:pPr>
            <a:endParaRPr dirty="0">
              <a:solidFill>
                <a:srgbClr val="002060"/>
              </a:solidFill>
              <a:latin typeface="Arial Black" pitchFamily="34"/>
            </a:endParaRP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rgbClr val="002060"/>
                </a:solidFill>
                <a:latin typeface="Arial Black" pitchFamily="34"/>
              </a:rPr>
              <a:t>   -</a:t>
            </a:r>
            <a:r>
              <a:rPr dirty="0">
                <a:solidFill>
                  <a:srgbClr val="002060"/>
                </a:solidFill>
                <a:latin typeface="Arial Black" pitchFamily="34"/>
              </a:rPr>
              <a:t>Jezevec  a plazi upadají do zimního spánku.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HAVRAN POLNÍ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4963" y="1474788"/>
            <a:ext cx="9475787" cy="561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SRNEC OBECNÝ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4463" y="1547813"/>
            <a:ext cx="9732962" cy="547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LISTOPAD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31800" y="1403350"/>
            <a:ext cx="9217025" cy="5497513"/>
          </a:xfrm>
          <a:solidFill>
            <a:schemeClr val="bg2">
              <a:lumMod val="40000"/>
              <a:lumOff val="60000"/>
            </a:schemeClr>
          </a:solidFill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2000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4000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fontAlgn="auto">
              <a:buFont typeface="StarSymbol"/>
              <a:buNone/>
              <a:defRPr/>
            </a:pPr>
            <a:r>
              <a:rPr dirty="0">
                <a:solidFill>
                  <a:schemeClr val="tx1"/>
                </a:solidFill>
                <a:latin typeface="Arial Black" pitchFamily="34"/>
              </a:rPr>
              <a:t>Listopad je měsícem podzimních plískanic, větrů </a:t>
            </a:r>
            <a:r>
              <a:rPr dirty="0" smtClean="0">
                <a:solidFill>
                  <a:schemeClr val="tx1"/>
                </a:solidFill>
                <a:latin typeface="Arial Black" pitchFamily="34"/>
              </a:rPr>
              <a:t>   na 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strništích a prvních mrazíků</a:t>
            </a:r>
            <a:r>
              <a:rPr dirty="0" smtClean="0">
                <a:solidFill>
                  <a:schemeClr val="tx1"/>
                </a:solidFill>
                <a:latin typeface="Arial Black" pitchFamily="34"/>
              </a:rPr>
              <a:t>.</a:t>
            </a:r>
          </a:p>
          <a:p>
            <a:pPr fontAlgn="auto">
              <a:buFont typeface="StarSymbol"/>
              <a:buNone/>
              <a:defRPr/>
            </a:pPr>
            <a:endParaRPr dirty="0">
              <a:solidFill>
                <a:schemeClr val="tx1"/>
              </a:solidFill>
              <a:latin typeface="Arial Black" pitchFamily="34"/>
            </a:endParaRPr>
          </a:p>
          <a:p>
            <a:pPr marL="108000" indent="0" fontAlgn="auto">
              <a:buFont typeface="StarSymbol"/>
              <a:buNone/>
              <a:defRPr/>
            </a:pPr>
            <a:r>
              <a:rPr dirty="0" smtClean="0">
                <a:solidFill>
                  <a:schemeClr val="tx1"/>
                </a:solidFill>
                <a:latin typeface="Arial Black" pitchFamily="34"/>
              </a:rPr>
              <a:t>-  Ze 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stromů opadávají zbylé listy. </a:t>
            </a:r>
            <a:endParaRPr dirty="0" smtClean="0">
              <a:solidFill>
                <a:schemeClr val="tx1"/>
              </a:solidFill>
              <a:latin typeface="Arial Black" pitchFamily="34"/>
            </a:endParaRPr>
          </a:p>
          <a:p>
            <a:pPr marL="108000" indent="0" fontAlgn="auto">
              <a:buFont typeface="StarSymbol"/>
              <a:buNone/>
              <a:defRPr/>
            </a:pPr>
            <a:r>
              <a:rPr dirty="0" smtClean="0">
                <a:solidFill>
                  <a:schemeClr val="tx1"/>
                </a:solidFill>
                <a:latin typeface="Arial Black" pitchFamily="34"/>
              </a:rPr>
              <a:t>-  Netopýři 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a další živočichové se ukládají </a:t>
            </a:r>
            <a:r>
              <a:rPr dirty="0" smtClean="0">
                <a:solidFill>
                  <a:schemeClr val="tx1"/>
                </a:solidFill>
                <a:latin typeface="Arial Black" pitchFamily="34"/>
              </a:rPr>
              <a:t>   k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 zimnímu spánku</a:t>
            </a:r>
            <a:r>
              <a:rPr dirty="0" smtClean="0">
                <a:solidFill>
                  <a:schemeClr val="tx1"/>
                </a:solidFill>
                <a:latin typeface="Arial Black" pitchFamily="34"/>
              </a:rPr>
              <a:t>.</a:t>
            </a: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chemeClr val="tx1"/>
                </a:solidFill>
                <a:latin typeface="Arial Black" pitchFamily="34"/>
              </a:rPr>
              <a:t>-  Třou 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se pstruzi, raci kladou vajíčka.</a:t>
            </a: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chemeClr val="tx1"/>
                </a:solidFill>
                <a:latin typeface="Arial Black" pitchFamily="34"/>
              </a:rPr>
              <a:t>-  Hranostajové 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se přebarvují do bílého šatu.</a:t>
            </a: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chemeClr val="tx1"/>
                </a:solidFill>
                <a:latin typeface="Arial Black" pitchFamily="34"/>
              </a:rPr>
              <a:t>-  Mufloni 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mají říji, začíná páření divokých prasat.</a:t>
            </a:r>
          </a:p>
          <a:p>
            <a:pPr fontAlgn="auto">
              <a:buFont typeface="StarSymbol"/>
              <a:buNone/>
              <a:defRPr/>
            </a:pPr>
            <a:r>
              <a:rPr dirty="0" smtClean="0">
                <a:solidFill>
                  <a:schemeClr val="tx1"/>
                </a:solidFill>
                <a:latin typeface="Arial Black" pitchFamily="34"/>
              </a:rPr>
              <a:t>-  Přilétají </a:t>
            </a:r>
            <a:r>
              <a:rPr dirty="0">
                <a:solidFill>
                  <a:schemeClr val="tx1"/>
                </a:solidFill>
                <a:latin typeface="Arial Black" pitchFamily="34"/>
              </a:rPr>
              <a:t>káně rousná a hýlové.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 dirty="0"/>
              <a:t>BAREVNÉ LISTÍ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5625" y="1403350"/>
            <a:ext cx="9242425" cy="583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fontAlgn="auto">
              <a:spcAft>
                <a:spcPts val="0"/>
              </a:spcAft>
              <a:buFont typeface="StarSymbol"/>
              <a:buNone/>
              <a:defRPr/>
            </a:pPr>
            <a:r>
              <a:rPr lang="cs-CZ"/>
              <a:t>MUFLON</a:t>
            </a:r>
          </a:p>
        </p:txBody>
      </p:sp>
      <p:pic>
        <p:nvPicPr>
          <p:cNvPr id="51202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1950" y="1331913"/>
            <a:ext cx="9358313" cy="5868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ODPOVĚZ  NA  OTÁZKY:</a:t>
            </a:r>
            <a:endParaRPr lang="cs-CZ" dirty="0"/>
          </a:p>
        </p:txBody>
      </p:sp>
      <p:sp>
        <p:nvSpPr>
          <p:cNvPr id="53250" name="Zástupný symbol pro obsah 2"/>
          <p:cNvSpPr>
            <a:spLocks noGrp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1. ČEMU ŘÍKÁME BABÍ LÉTO?</a:t>
            </a:r>
          </a:p>
          <a:p>
            <a:r>
              <a:rPr lang="cs-CZ" smtClean="0"/>
              <a:t>2. KDY NASTÁVÁ PODZIMNÍ ROVNODENNOST?</a:t>
            </a:r>
          </a:p>
          <a:p>
            <a:r>
              <a:rPr lang="cs-CZ" smtClean="0"/>
              <a:t>3. KDY PŘILÉTAJÍ HLAVNÍ HEJNA ZIMUJÍCÍCH HAVRANŮ?</a:t>
            </a:r>
          </a:p>
          <a:p>
            <a:r>
              <a:rPr lang="cs-CZ" smtClean="0"/>
              <a:t>4. KDY SE HRANOSTAJ PŘEBARVUJE DO ZIMNÍHO KOŽÍŠKU?</a:t>
            </a:r>
          </a:p>
          <a:p>
            <a:r>
              <a:rPr lang="cs-CZ" smtClean="0"/>
              <a:t>5. JAK PŘEZIMOVÁVÁ JEZEVEC?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1547813"/>
            <a:ext cx="9074150" cy="5472112"/>
          </a:xfrm>
          <a:solidFill>
            <a:schemeClr val="bg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600" dirty="0" smtClean="0"/>
              <a:t>VOJNÍKOV, Juan. </a:t>
            </a:r>
            <a:r>
              <a:rPr lang="cs-CZ" sz="1600" dirty="0"/>
              <a:t>Http://cs.wikipedia.org/ [online</a:t>
            </a:r>
            <a:r>
              <a:rPr lang="cs-CZ" sz="1600" dirty="0" smtClean="0"/>
              <a:t>].16.10. 2010 </a:t>
            </a:r>
            <a:r>
              <a:rPr lang="cs-CZ" sz="1600" dirty="0"/>
              <a:t>[cit. </a:t>
            </a:r>
            <a:r>
              <a:rPr lang="cs-CZ" sz="1600" dirty="0" smtClean="0"/>
              <a:t>2011-10-22]. File: List%C3%AD_na_hr%C3%A1zi_rybn%C3%ADka.JPG.Dostupné </a:t>
            </a:r>
            <a:r>
              <a:rPr lang="cs-CZ" sz="1600" dirty="0"/>
              <a:t>z WWW: http://</a:t>
            </a:r>
            <a:r>
              <a:rPr lang="cs-CZ" sz="1600" dirty="0" smtClean="0"/>
              <a:t>commons.wikimedia.org/wiki/File:List%C3%AD_na_hr%C3%A1zi_rybn%C3%ADka.JPG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600" dirty="0" smtClean="0"/>
              <a:t> 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600" dirty="0"/>
              <a:t>VOJNÍKOV, Juan. Http://cs.wikipedia.org/ [online</a:t>
            </a:r>
            <a:r>
              <a:rPr lang="cs-CZ" sz="1600" dirty="0" smtClean="0"/>
              <a:t>].9.9. 2009 </a:t>
            </a:r>
            <a:r>
              <a:rPr lang="cs-CZ" sz="1600" dirty="0"/>
              <a:t>[cit. 2011-10-22</a:t>
            </a:r>
            <a:r>
              <a:rPr lang="cs-CZ" sz="1600" dirty="0" smtClean="0"/>
              <a:t>]. File:Ji%C5%99i%C4%8Dka_obecn%C3%A1_na_dr%C3%A1tech</a:t>
            </a:r>
            <a:r>
              <a:rPr lang="cs-CZ" sz="1600" dirty="0"/>
              <a:t>_(003).</a:t>
            </a:r>
            <a:r>
              <a:rPr lang="cs-CZ" sz="1600" dirty="0" smtClean="0"/>
              <a:t>JPG. Dostupné </a:t>
            </a:r>
            <a:r>
              <a:rPr lang="cs-CZ" sz="1600" dirty="0"/>
              <a:t>z WWW: http://commons.wikimedia.org/wiki/File:Ji%C5%99i%C4%8Dka_obecn%C3%A1_na_dr%C3%A1tech_(003).</a:t>
            </a:r>
            <a:r>
              <a:rPr lang="cs-CZ" sz="1600" dirty="0" smtClean="0"/>
              <a:t>JPG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600" dirty="0" smtClean="0"/>
              <a:t>KOMOROWSKI, Rafal. </a:t>
            </a:r>
            <a:r>
              <a:rPr lang="cs-CZ" sz="1600" dirty="0"/>
              <a:t>Http://cs.wikipedia.org/ [online</a:t>
            </a:r>
            <a:r>
              <a:rPr lang="cs-CZ" sz="1600" dirty="0" smtClean="0"/>
              <a:t>].2.12. 2007 </a:t>
            </a:r>
            <a:r>
              <a:rPr lang="cs-CZ" sz="1600" dirty="0"/>
              <a:t>[cit. 2011-10-22]. </a:t>
            </a:r>
            <a:r>
              <a:rPr lang="cs-CZ" sz="1600" dirty="0" smtClean="0"/>
              <a:t>File:</a:t>
            </a:r>
            <a:r>
              <a:rPr lang="cs-CZ" sz="1600" dirty="0"/>
              <a:t>:</a:t>
            </a:r>
            <a:r>
              <a:rPr lang="cs-CZ" sz="1600" dirty="0" smtClean="0"/>
              <a:t>Corvus_frugilegus_2.jpg. Dostupné </a:t>
            </a:r>
            <a:r>
              <a:rPr lang="cs-CZ" sz="1600" dirty="0"/>
              <a:t>z WWW: http://</a:t>
            </a:r>
            <a:r>
              <a:rPr lang="cs-CZ" sz="1600" dirty="0" smtClean="0"/>
              <a:t>cs.wikipedia.org/wiki/Soubor:Corvus_frugilegus_2.jpg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600" dirty="0" smtClean="0"/>
              <a:t>TEYTAUD. </a:t>
            </a:r>
            <a:r>
              <a:rPr lang="cs-CZ" sz="1600" dirty="0"/>
              <a:t>Http://cs.wikipedia.org/ [online].16.10. 2010 [cit. 2011-10-22]. </a:t>
            </a:r>
            <a:r>
              <a:rPr lang="cs-CZ" sz="1600" dirty="0" smtClean="0"/>
              <a:t>File: Saut_chevreuil.jpg. Dostupné </a:t>
            </a:r>
            <a:r>
              <a:rPr lang="cs-CZ" sz="1600" dirty="0"/>
              <a:t>z WWW: http://</a:t>
            </a:r>
            <a:r>
              <a:rPr lang="cs-CZ" sz="1600" dirty="0" smtClean="0"/>
              <a:t>cs.wikipedia.org/wiki/Soubor:Saut_chevreuil.jpg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600" dirty="0" smtClean="0"/>
              <a:t>OSADO. </a:t>
            </a:r>
            <a:r>
              <a:rPr lang="cs-CZ" sz="1600" dirty="0"/>
              <a:t>Http://cs.wikipedia.org/ [online].16.10. 2010 [cit. 2011-10-22]. </a:t>
            </a:r>
            <a:r>
              <a:rPr lang="cs-CZ" sz="1600" dirty="0" smtClean="0"/>
              <a:t>File: Mufl%C3%B3n.jpg. Dostupné </a:t>
            </a:r>
            <a:r>
              <a:rPr lang="cs-CZ" sz="1600" dirty="0"/>
              <a:t>z WWW: http://</a:t>
            </a:r>
            <a:r>
              <a:rPr lang="cs-CZ" sz="1600" dirty="0" smtClean="0"/>
              <a:t>commons.wikimedia.org/wiki/File:Mufl%C3%B3n.jpg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600" dirty="0" smtClean="0"/>
              <a:t>DEZIDOR. </a:t>
            </a:r>
            <a:r>
              <a:rPr lang="cs-CZ" sz="1600" dirty="0"/>
              <a:t>Http://cs.wikipedia.org/ [online].</a:t>
            </a:r>
            <a:r>
              <a:rPr lang="cs-CZ" sz="1600" dirty="0" smtClean="0"/>
              <a:t>14.8. 2007 </a:t>
            </a:r>
            <a:r>
              <a:rPr lang="cs-CZ" sz="1600" dirty="0"/>
              <a:t>[cit. 2011-10-22]. </a:t>
            </a:r>
            <a:r>
              <a:rPr lang="cs-CZ" sz="1600" dirty="0" smtClean="0"/>
              <a:t>File: H%C5%99iby_smrkov%C3%A9.jpg. Dostupné </a:t>
            </a:r>
            <a:r>
              <a:rPr lang="cs-CZ" sz="1600" dirty="0"/>
              <a:t>z WWW: http://commons.wikimedia.org/wiki/File:H%C5%99iby_smrkov%C3%A9.jpg </a:t>
            </a: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449</Words>
  <Application>Microsoft Office PowerPoint</Application>
  <PresentationFormat>Vlastní</PresentationFormat>
  <Paragraphs>70</Paragraphs>
  <Slides>15</Slides>
  <Notes>11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15</vt:i4>
      </vt:variant>
    </vt:vector>
  </HeadingPairs>
  <TitlesOfParts>
    <vt:vector size="39" baseType="lpstr">
      <vt:lpstr>Calibri</vt:lpstr>
      <vt:lpstr>Arial</vt:lpstr>
      <vt:lpstr>Mangal</vt:lpstr>
      <vt:lpstr>Wingdings</vt:lpstr>
      <vt:lpstr>Times New Roman</vt:lpstr>
      <vt:lpstr>Lucida Sans Unicode</vt:lpstr>
      <vt:lpstr>Tahoma</vt:lpstr>
      <vt:lpstr>StarSymbol</vt:lpstr>
      <vt:lpstr>Arial Black</vt:lpstr>
      <vt:lpstr>Thorndale</vt:lpstr>
      <vt:lpstr>Výchozí</vt:lpstr>
      <vt:lpstr>YamatoPainting</vt:lpstr>
      <vt:lpstr>YamatoPainting</vt:lpstr>
      <vt:lpstr>YamatoPainting</vt:lpstr>
      <vt:lpstr>YamatoPainting</vt:lpstr>
      <vt:lpstr>YamatoPainting</vt:lpstr>
      <vt:lpstr>YamatoPainting</vt:lpstr>
      <vt:lpstr>YamatoPainting</vt:lpstr>
      <vt:lpstr>YamatoPainting</vt:lpstr>
      <vt:lpstr>YamatoPainting</vt:lpstr>
      <vt:lpstr>YamatoPainting</vt:lpstr>
      <vt:lpstr>YamatoPainting</vt:lpstr>
      <vt:lpstr>YamatoPainting</vt:lpstr>
      <vt:lpstr>YamatoPainting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 V LESE</dc:title>
  <dc:creator>Hana Koláčková</dc:creator>
  <cp:lastModifiedBy>Maminka</cp:lastModifiedBy>
  <cp:revision>42</cp:revision>
  <dcterms:created xsi:type="dcterms:W3CDTF">2011-10-23T14:56:12Z</dcterms:created>
  <dcterms:modified xsi:type="dcterms:W3CDTF">2013-09-20T07:51:53Z</dcterms:modified>
</cp:coreProperties>
</file>