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18"/>
  </p:notesMasterIdLst>
  <p:handoutMasterIdLst>
    <p:handoutMasterId r:id="rId19"/>
  </p:handoutMasterIdLst>
  <p:sldIdLst>
    <p:sldId id="269" r:id="rId3"/>
    <p:sldId id="271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72" r:id="rId16"/>
    <p:sldId id="273" r:id="rId17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198" y="342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F1160545-245B-4B6F-8144-6928A8E8BDC5}" type="slidenum">
              <a:rPr/>
              <a:pPr marL="0" marR="0" lvl="0" indent="0" algn="r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/>
              </a:pPr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17358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B3E2DEFD-A9DA-4119-B316-B6879C3C956D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8635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cs-CZ" sz="2000" b="0" i="0" u="none" strike="noStrike" kern="1200">
        <a:ln>
          <a:noFill/>
        </a:ln>
        <a:latin typeface="Arial" pitchFamily="18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>
            <a:spAutoFit/>
          </a:bodyPr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800"/>
            <a:ext cx="5226480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7EB0073-49D9-4DD4-99C8-2379BD970E91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9962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68A3B56-FB35-4A47-AE21-D988E84B8E14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74110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3CE01BF-D3CC-4A2F-9ABE-DD92D276655E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127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9287" cy="4989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4925" y="1768475"/>
            <a:ext cx="4460875" cy="4989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E23A9A-38B1-40AB-9B8D-0A3D0DD0119E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11167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F2C3F40-FD5D-47A0-ADF3-4C6F7206A070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1107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20C6B5C-D5F2-4034-B1DD-3F8AF9F89DA9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3662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20835FD-1683-49A8-BC70-DE1728AED801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6988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EA45694-F913-44DE-9CA2-3CEE9AA4AEFA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8820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5448F66-0558-45E8-8993-10D893305A1A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00524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BA7F71D-D1E9-4D91-BE50-BB7A791C6027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6481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850" y="301625"/>
            <a:ext cx="2266950" cy="64563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3212" cy="64563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980E704-A65B-4A9A-BC89-6B12C3F0AC8F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17882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6047" y="671972"/>
            <a:ext cx="8568531" cy="4703798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12094" y="5459765"/>
            <a:ext cx="7056438" cy="1343942"/>
          </a:xfrm>
        </p:spPr>
        <p:txBody>
          <a:bodyPr>
            <a:normAutofit/>
          </a:bodyPr>
          <a:lstStyle>
            <a:lvl1pPr marL="0" indent="0" algn="ctr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pPr/>
              <a:t>9/20/2013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pPr/>
              <a:t>9/20/2013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300" y="1511936"/>
            <a:ext cx="8568531" cy="2761381"/>
          </a:xfrm>
        </p:spPr>
        <p:txBody>
          <a:bodyPr anchor="b"/>
          <a:lstStyle>
            <a:lvl1pPr algn="ctr" defTabSz="1007943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53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6300" y="4485058"/>
            <a:ext cx="8568531" cy="1247696"/>
          </a:xfrm>
        </p:spPr>
        <p:txBody>
          <a:bodyPr anchor="t"/>
          <a:lstStyle>
            <a:lvl1pPr marL="0" indent="0" algn="ct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972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AEA93-55E7-4DA9-90C2-089A26EEFEC4}" type="datetime1">
              <a:rPr lang="en-US" smtClean="0"/>
              <a:pPr/>
              <a:t>9/20/2013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4956307" y="4325814"/>
            <a:ext cx="93455" cy="93445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176821" y="4325814"/>
            <a:ext cx="93455" cy="93445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736844" y="4325814"/>
            <a:ext cx="93455" cy="93445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4318" y="1763925"/>
            <a:ext cx="4452276" cy="4989036"/>
          </a:xfrm>
        </p:spPr>
        <p:txBody>
          <a:bodyPr/>
          <a:lstStyle>
            <a:lvl1pPr>
              <a:defRPr sz="26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CF3C7-6809-4F39-BD67-A75817BDDE0A}" type="datetime1">
              <a:rPr lang="en-US" smtClean="0"/>
              <a:pPr/>
              <a:t>9/20/2013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403225" y="1763924"/>
            <a:ext cx="4455636" cy="498938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4031" y="1763924"/>
            <a:ext cx="4454027" cy="671971"/>
          </a:xfrm>
        </p:spPr>
        <p:txBody>
          <a:bodyPr anchor="b">
            <a:noAutofit/>
          </a:bodyPr>
          <a:lstStyle>
            <a:lvl1pPr marL="0" indent="0" algn="ctr">
              <a:buNone/>
              <a:defRPr sz="2600" b="0"/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24318" y="1763924"/>
            <a:ext cx="4455776" cy="671971"/>
          </a:xfrm>
        </p:spPr>
        <p:txBody>
          <a:bodyPr anchor="b">
            <a:noAutofit/>
          </a:bodyPr>
          <a:lstStyle>
            <a:lvl1pPr marL="0" indent="0" algn="ctr">
              <a:buNone/>
              <a:defRPr sz="2600" b="0"/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B24-CE78-465C-A726-91D0868FA48F}" type="datetime1">
              <a:rPr lang="en-US" smtClean="0"/>
              <a:pPr/>
              <a:t>9/20/2013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504031" y="2439255"/>
            <a:ext cx="4455636" cy="431405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51200" y="2439256"/>
            <a:ext cx="4455636" cy="431356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AADF0-1749-4E8B-9691-B44A5F8C0895}" type="datetime1">
              <a:rPr lang="en-US" smtClean="0"/>
              <a:pPr/>
              <a:t>9/20/2013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pPr/>
              <a:t>9/20/2013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12154" y="293987"/>
            <a:ext cx="3316456" cy="2309901"/>
          </a:xfrm>
        </p:spPr>
        <p:txBody>
          <a:bodyPr anchor="b"/>
          <a:lstStyle>
            <a:lvl1pPr algn="ctr">
              <a:lnSpc>
                <a:spcPct val="100000"/>
              </a:lnSpc>
              <a:defRPr sz="31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2799" y="300988"/>
            <a:ext cx="5507592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12154" y="2687885"/>
            <a:ext cx="3316456" cy="40650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8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BB94-68E6-4675-A946-F1C5994EDBD7}" type="datetime1">
              <a:rPr lang="en-US" smtClean="0"/>
              <a:pPr/>
              <a:t>9/20/2013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1616" y="251989"/>
            <a:ext cx="6296889" cy="986958"/>
          </a:xfrm>
        </p:spPr>
        <p:txBody>
          <a:bodyPr anchor="b"/>
          <a:lstStyle>
            <a:lvl1pPr algn="ctr">
              <a:lnSpc>
                <a:spcPct val="100000"/>
              </a:lnSpc>
              <a:defRPr sz="31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662604" y="1259946"/>
            <a:ext cx="6674913" cy="5005660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500"/>
            </a:lvl1pPr>
            <a:lvl2pPr marL="503972" indent="0">
              <a:buNone/>
              <a:defRPr sz="3100"/>
            </a:lvl2pPr>
            <a:lvl3pPr marL="1007943" indent="0">
              <a:buNone/>
              <a:defRPr sz="2600"/>
            </a:lvl3pPr>
            <a:lvl4pPr marL="1511915" indent="0">
              <a:buNone/>
              <a:defRPr sz="2200"/>
            </a:lvl4pPr>
            <a:lvl5pPr marL="2015886" indent="0">
              <a:buNone/>
              <a:defRPr sz="2200"/>
            </a:lvl5pPr>
            <a:lvl6pPr marL="2519858" indent="0">
              <a:buNone/>
              <a:defRPr sz="2200"/>
            </a:lvl6pPr>
            <a:lvl7pPr marL="3023829" indent="0">
              <a:buNone/>
              <a:defRPr sz="2200"/>
            </a:lvl7pPr>
            <a:lvl8pPr marL="3527801" indent="0">
              <a:buNone/>
              <a:defRPr sz="2200"/>
            </a:lvl8pPr>
            <a:lvl9pPr marL="4031772" indent="0">
              <a:buNone/>
              <a:defRPr sz="2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51616" y="6404725"/>
            <a:ext cx="6296889" cy="587975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B8377-21E3-4835-B75D-4E2847E2750F}" type="datetime1">
              <a:rPr lang="en-US" smtClean="0"/>
              <a:pPr/>
              <a:t>9/20/2013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1B39-B140-43FE-96DB-472A2B59CE7C}" type="datetime1">
              <a:rPr lang="en-US" smtClean="0"/>
              <a:pPr/>
              <a:t>9/20/2013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0BB2-27C5-458B-ABCE-839C88CF47CE}" type="datetime1">
              <a:rPr lang="en-US" smtClean="0"/>
              <a:pPr/>
              <a:t>9/20/2013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503999" y="301320"/>
            <a:ext cx="9071640" cy="12621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03999" y="1769040"/>
            <a:ext cx="9071640" cy="4989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503999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447360" y="6887160"/>
            <a:ext cx="319500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ctr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7227360" y="6887160"/>
            <a:ext cx="2348280" cy="5212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67783DE7-D1F3-464E-B313-A7FB16D35FFD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xStyles>
    <p:titleStyle>
      <a:lvl1pPr algn="ctr" rtl="0" hangingPunct="0">
        <a:tabLst/>
        <a:defRPr lang="cs-CZ" sz="4400" b="0" i="0" u="none" strike="noStrike" kern="1200">
          <a:ln>
            <a:noFill/>
          </a:ln>
          <a:latin typeface="Arial" pitchFamily="18"/>
          <a:cs typeface="Mangal" pitchFamily="2"/>
        </a:defRPr>
      </a:lvl1pPr>
    </p:titleStyle>
    <p:bodyStyle>
      <a:lvl1pPr rtl="0" hangingPunct="0">
        <a:spcBef>
          <a:spcPts val="0"/>
        </a:spcBef>
        <a:spcAft>
          <a:spcPts val="1417"/>
        </a:spcAft>
        <a:tabLst/>
        <a:defRPr lang="cs-CZ" sz="3200" b="0" i="0" u="none" strike="noStrike" kern="1200">
          <a:ln>
            <a:noFill/>
          </a:ln>
          <a:latin typeface="Arial" pitchFamily="18"/>
          <a:cs typeface="Mangal" pitchFamily="2"/>
        </a:defRPr>
      </a:lvl1pPr>
    </p:bodyStyle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4031" y="0"/>
            <a:ext cx="9072563" cy="1763924"/>
          </a:xfrm>
          <a:prstGeom prst="rect">
            <a:avLst/>
          </a:prstGeom>
        </p:spPr>
        <p:txBody>
          <a:bodyPr vert="horz" lIns="100794" tIns="50397" rIns="100794" bIns="50397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4031" y="1763925"/>
            <a:ext cx="9072563" cy="4989036"/>
          </a:xfrm>
          <a:prstGeom prst="rect">
            <a:avLst/>
          </a:prstGeom>
        </p:spPr>
        <p:txBody>
          <a:bodyPr vert="horz" lIns="100794" tIns="50397" rIns="100794" bIns="50397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5149" y="7006699"/>
            <a:ext cx="2299643" cy="402483"/>
          </a:xfrm>
          <a:prstGeom prst="rect">
            <a:avLst/>
          </a:prstGeom>
        </p:spPr>
        <p:txBody>
          <a:bodyPr vert="horz" lIns="100794" tIns="50397" rIns="50397" bIns="50397" rtlCol="0" anchor="ctr"/>
          <a:lstStyle>
            <a:lvl1pPr algn="r">
              <a:defRPr sz="13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26684" y="7006699"/>
            <a:ext cx="3139695" cy="402483"/>
          </a:xfrm>
          <a:prstGeom prst="rect">
            <a:avLst/>
          </a:prstGeom>
        </p:spPr>
        <p:txBody>
          <a:bodyPr vert="horz" lIns="50397" tIns="50397" rIns="100794" bIns="50397" rtlCol="0" anchor="ctr"/>
          <a:lstStyle>
            <a:lvl1pPr algn="l">
              <a:defRPr sz="13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18371" y="7006699"/>
            <a:ext cx="619538" cy="402483"/>
          </a:xfrm>
          <a:prstGeom prst="rect">
            <a:avLst/>
          </a:prstGeom>
        </p:spPr>
        <p:txBody>
          <a:bodyPr vert="horz" lIns="30238" tIns="50397" rIns="50397" bIns="50397" rtlCol="0" anchor="ctr"/>
          <a:lstStyle>
            <a:lvl1pPr algn="l">
              <a:defRPr sz="13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 lvl="0"/>
            <a:fld id="{67783DE7-D1F3-464E-B313-A7FB16D35FFD}" type="slidenum">
              <a:rPr lang="cs-CZ" smtClean="0"/>
              <a:pPr lvl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9324093" y="7164367"/>
            <a:ext cx="93455" cy="93445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marL="0" algn="ctr" defTabSz="1007943" rtl="0" eaLnBrk="1" latinLnBrk="0" hangingPunct="1"/>
            <a:endParaRPr lang="en-US" sz="20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627414" y="7164367"/>
            <a:ext cx="93455" cy="93445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1007943" rtl="0" eaLnBrk="1" latinLnBrk="0" hangingPunct="1">
        <a:lnSpc>
          <a:spcPts val="6393"/>
        </a:lnSpc>
        <a:spcBef>
          <a:spcPct val="0"/>
        </a:spcBef>
        <a:buNone/>
        <a:defRPr sz="60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77979" indent="-377979" algn="l" defTabSz="1007943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818954" indent="-314982" algn="l" defTabSz="1007943" rtl="0" eaLnBrk="1" latinLnBrk="0" hangingPunct="1">
        <a:spcBef>
          <a:spcPct val="20000"/>
        </a:spcBef>
        <a:buFont typeface="Courier New" pitchFamily="49" charset="0"/>
        <a:buChar char="o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259929" indent="-251986" algn="l" defTabSz="100794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763900" indent="-251986" algn="l" defTabSz="1007943" rtl="0" eaLnBrk="1" latinLnBrk="0" hangingPunct="1">
        <a:spcBef>
          <a:spcPct val="20000"/>
        </a:spcBef>
        <a:buFont typeface="Courier New" pitchFamily="49" charset="0"/>
        <a:buChar char="o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267872" indent="-251986" algn="l" defTabSz="100794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771844" indent="-251986" algn="l" defTabSz="1007943" rtl="0" eaLnBrk="1" latinLnBrk="0" hangingPunct="1">
        <a:spcBef>
          <a:spcPct val="20000"/>
        </a:spcBef>
        <a:buFont typeface="Courier New" pitchFamily="49" charset="0"/>
        <a:buChar char="o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3275815" indent="-251986" algn="l" defTabSz="100794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779787" indent="-251986" algn="l" defTabSz="1007943" rtl="0" eaLnBrk="1" latinLnBrk="0" hangingPunct="1">
        <a:spcBef>
          <a:spcPct val="20000"/>
        </a:spcBef>
        <a:buFont typeface="Courier New" pitchFamily="49" charset="0"/>
        <a:buChar char="o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4283758" indent="-251986" algn="l" defTabSz="100794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uglebr&#230;t.jpg" TargetMode="External"/><Relationship Id="rId2" Type="http://schemas.openxmlformats.org/officeDocument/2006/relationships/hyperlink" Target="http://commons.wikimedia.org/wiki/File:Windbuchencom.jpg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4031" y="2402646"/>
            <a:ext cx="9072563" cy="45358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25000" lnSpcReduction="20000"/>
          </a:bodyPr>
          <a:lstStyle/>
          <a:p>
            <a:pPr algn="ctr"/>
            <a:r>
              <a:rPr lang="cs-CZ" sz="6400" b="1" dirty="0">
                <a:latin typeface="Arial Black" pitchFamily="34" charset="0"/>
              </a:rPr>
              <a:t>ZEYEROVA 3354, 767 01 KROMĚŘÍŽ</a:t>
            </a:r>
          </a:p>
          <a:p>
            <a:pPr algn="ctr"/>
            <a:r>
              <a:rPr lang="cs-CZ" sz="6400" b="1" dirty="0" smtClean="0">
                <a:latin typeface="Arial Black" pitchFamily="34" charset="0"/>
              </a:rPr>
              <a:t>projekt </a:t>
            </a:r>
            <a:r>
              <a:rPr lang="cs-CZ" sz="6400" b="1" dirty="0">
                <a:latin typeface="Arial Black" pitchFamily="34" charset="0"/>
              </a:rPr>
              <a:t>v rámci vzdělávacího programu</a:t>
            </a:r>
          </a:p>
          <a:p>
            <a:pPr algn="ctr"/>
            <a:r>
              <a:rPr lang="cs-CZ" sz="6400" b="1" dirty="0">
                <a:latin typeface="Arial Black" pitchFamily="34" charset="0"/>
              </a:rPr>
              <a:t>VZDĚLÁNÍ PRO KONKURENCESCHOPNOST</a:t>
            </a:r>
          </a:p>
          <a:p>
            <a:pPr algn="ctr"/>
            <a:r>
              <a:rPr lang="cs-CZ" sz="6400" b="1" dirty="0" smtClean="0">
                <a:latin typeface="Arial Black" pitchFamily="34" charset="0"/>
              </a:rPr>
              <a:t>ŠABLONA </a:t>
            </a:r>
            <a:r>
              <a:rPr lang="cs-CZ" sz="6400" b="1" dirty="0">
                <a:latin typeface="Arial Black" pitchFamily="34" charset="0"/>
              </a:rPr>
              <a:t>ČÍSLO: III/2</a:t>
            </a:r>
          </a:p>
          <a:p>
            <a:pPr algn="ctr"/>
            <a:r>
              <a:rPr lang="cs-CZ" sz="6400" b="1" u="sng" dirty="0">
                <a:latin typeface="Arial Black" pitchFamily="34" charset="0"/>
              </a:rPr>
              <a:t>NÁZEV</a:t>
            </a:r>
            <a:r>
              <a:rPr lang="cs-CZ" sz="6400" b="1" dirty="0">
                <a:latin typeface="Arial Black" pitchFamily="34" charset="0"/>
              </a:rPr>
              <a:t>:  INOVACE A ZKVALITNĚNÍ VÝUKY PROSTŘEDNICTVÍM ICT</a:t>
            </a:r>
          </a:p>
          <a:p>
            <a:endParaRPr lang="cs-CZ" sz="6400" dirty="0">
              <a:latin typeface="Arial Black" pitchFamily="34" charset="0"/>
            </a:endParaRPr>
          </a:p>
          <a:p>
            <a:r>
              <a:rPr lang="cs-CZ" sz="6400" b="1" u="sng" dirty="0">
                <a:latin typeface="Arial Black" pitchFamily="34" charset="0"/>
              </a:rPr>
              <a:t>PŘEDMĚT</a:t>
            </a:r>
            <a:r>
              <a:rPr lang="cs-CZ" sz="6400" b="1" dirty="0">
                <a:latin typeface="Arial Black" pitchFamily="34" charset="0"/>
              </a:rPr>
              <a:t>: PŘÍRODOVĚDA</a:t>
            </a:r>
          </a:p>
          <a:p>
            <a:r>
              <a:rPr lang="cs-CZ" sz="6400" b="1" u="sng" dirty="0">
                <a:latin typeface="Arial Black" pitchFamily="34" charset="0"/>
              </a:rPr>
              <a:t>ROČNÍK:</a:t>
            </a:r>
            <a:r>
              <a:rPr lang="cs-CZ" sz="6400" b="1" dirty="0">
                <a:latin typeface="Arial Black" pitchFamily="34" charset="0"/>
              </a:rPr>
              <a:t> IV.</a:t>
            </a:r>
          </a:p>
          <a:p>
            <a:r>
              <a:rPr lang="cs-CZ" sz="6400" b="1" u="sng" dirty="0">
                <a:latin typeface="Arial Black" pitchFamily="34" charset="0"/>
              </a:rPr>
              <a:t>TÉMA</a:t>
            </a:r>
            <a:r>
              <a:rPr lang="cs-CZ" sz="6400" b="1" u="sng">
                <a:latin typeface="Arial Black" pitchFamily="34" charset="0"/>
              </a:rPr>
              <a:t>:</a:t>
            </a:r>
            <a:r>
              <a:rPr lang="cs-CZ" sz="6400" b="1">
                <a:latin typeface="Arial Black" pitchFamily="34" charset="0"/>
              </a:rPr>
              <a:t> </a:t>
            </a:r>
            <a:r>
              <a:rPr lang="cs-CZ" sz="6400" b="1" smtClean="0">
                <a:latin typeface="Arial Black" pitchFamily="34" charset="0"/>
              </a:rPr>
              <a:t>ZIMA </a:t>
            </a:r>
            <a:r>
              <a:rPr lang="cs-CZ" sz="6400" b="1" dirty="0" smtClean="0">
                <a:latin typeface="Arial Black" pitchFamily="34" charset="0"/>
              </a:rPr>
              <a:t>V LESE</a:t>
            </a:r>
            <a:endParaRPr lang="cs-CZ" sz="6400" b="1" dirty="0">
              <a:latin typeface="Arial Black" pitchFamily="34" charset="0"/>
            </a:endParaRPr>
          </a:p>
          <a:p>
            <a:r>
              <a:rPr lang="cs-CZ" sz="6400" b="1" u="sng" dirty="0">
                <a:latin typeface="Arial Black" pitchFamily="34" charset="0"/>
              </a:rPr>
              <a:t>AUTOR:</a:t>
            </a:r>
            <a:r>
              <a:rPr lang="cs-CZ" sz="6400" b="1" dirty="0">
                <a:latin typeface="Arial Black" pitchFamily="34" charset="0"/>
              </a:rPr>
              <a:t> MGR. HANA KOLÁČKOVÁ</a:t>
            </a:r>
          </a:p>
          <a:p>
            <a:r>
              <a:rPr lang="cs-CZ" sz="6400" b="1" u="sng" dirty="0">
                <a:latin typeface="Arial Black" pitchFamily="34" charset="0"/>
              </a:rPr>
              <a:t>DATUM VYTVOŘENÍ</a:t>
            </a:r>
            <a:r>
              <a:rPr lang="cs-CZ" sz="6400" b="1" dirty="0">
                <a:latin typeface="Arial Black" pitchFamily="34" charset="0"/>
              </a:rPr>
              <a:t>: </a:t>
            </a:r>
            <a:r>
              <a:rPr lang="cs-CZ" sz="6400" b="1" dirty="0" smtClean="0">
                <a:latin typeface="Arial Black" pitchFamily="34" charset="0"/>
              </a:rPr>
              <a:t>22</a:t>
            </a:r>
            <a:r>
              <a:rPr lang="cs-CZ" sz="6400" b="1" dirty="0">
                <a:latin typeface="Arial Black" pitchFamily="34" charset="0"/>
              </a:rPr>
              <a:t>. 10. 2011</a:t>
            </a:r>
          </a:p>
          <a:p>
            <a:pPr algn="ctr"/>
            <a:r>
              <a:rPr lang="cs-CZ" sz="6400" b="1" dirty="0" smtClean="0">
                <a:latin typeface="Arial Black" pitchFamily="34" charset="0"/>
              </a:rPr>
              <a:t> VY_32_INOVACE_17_HK</a:t>
            </a:r>
            <a:endParaRPr lang="cs-CZ" sz="6400" b="1" dirty="0">
              <a:latin typeface="Arial Black" pitchFamily="34" charset="0"/>
            </a:endParaRP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647824" y="395461"/>
            <a:ext cx="8619360" cy="1368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67469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0506" y="207941"/>
            <a:ext cx="7854942" cy="1019062"/>
          </a:xfrm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667" y="1398574"/>
            <a:ext cx="9367291" cy="5873786"/>
          </a:xfrm>
          <a:solidFill>
            <a:schemeClr val="accent1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marL="108000" indent="0">
              <a:buNone/>
            </a:pPr>
            <a:r>
              <a:rPr lang="cs-CZ" sz="1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JE VYTVOŘENA JAKO DOPLNĚK K UČIVU 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1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ROČNÍKU 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ŘÍRODOVĚDY</a:t>
            </a:r>
            <a:r>
              <a:rPr lang="cs-CZ" sz="1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 </a:t>
            </a:r>
            <a:endParaRPr lang="cs-CZ" sz="1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DOPLŇUJE UČIVO: </a:t>
            </a:r>
            <a:r>
              <a:rPr lang="cs-CZ" sz="1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ROZMANITOST PŘÍRODY </a:t>
            </a:r>
            <a:r>
              <a:rPr lang="cs-CZ" sz="18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ŽIVÁ PŘÍRODA, POZNÁVÁNÍ  </a:t>
            </a:r>
            <a:r>
              <a:rPr lang="cs-CZ" sz="1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ŽIVOČICHŮ </a:t>
            </a:r>
            <a:r>
              <a:rPr lang="cs-CZ" sz="18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ROSTLIN.</a:t>
            </a:r>
          </a:p>
          <a:p>
            <a:pPr marL="108000" indent="0">
              <a:buNone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1600" u="sng" dirty="0" smtClean="0">
                <a:solidFill>
                  <a:schemeClr val="accent1">
                    <a:lumMod val="50000"/>
                  </a:schemeClr>
                </a:solidFill>
              </a:rPr>
              <a:t>V </a:t>
            </a:r>
            <a:r>
              <a:rPr lang="cs-CZ" sz="1600" u="sng" dirty="0">
                <a:solidFill>
                  <a:schemeClr val="accent1">
                    <a:lumMod val="50000"/>
                  </a:schemeClr>
                </a:solidFill>
              </a:rPr>
              <a:t>RÁMCI PREZENTACE SE ŽÁCI SEZNÁMÍ</a:t>
            </a:r>
            <a:r>
              <a:rPr lang="cs-CZ" sz="1600" u="sng" dirty="0" smtClean="0">
                <a:solidFill>
                  <a:schemeClr val="accent1">
                    <a:lumMod val="50000"/>
                  </a:schemeClr>
                </a:solidFill>
              </a:rPr>
              <a:t>:</a:t>
            </a:r>
            <a:endParaRPr lang="cs-CZ" sz="1600" dirty="0">
              <a:solidFill>
                <a:schemeClr val="accent1">
                  <a:lumMod val="50000"/>
                </a:schemeClr>
              </a:solidFill>
            </a:endParaRPr>
          </a:p>
          <a:p>
            <a:pPr marL="108000" indent="0">
              <a:buNone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- S PŘÍRODNÍMI  PODMÍNKAMI  V ZIMĚ</a:t>
            </a:r>
          </a:p>
          <a:p>
            <a:pPr marL="108000" indent="0">
              <a:buNone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- SE ŽIVOTEM LESNÍCH ŽIVOČICHŮ V PRŮBĚHU ZIMY</a:t>
            </a:r>
            <a:endParaRPr lang="cs-CZ" sz="1600" dirty="0">
              <a:solidFill>
                <a:schemeClr val="accent1">
                  <a:lumMod val="50000"/>
                </a:schemeClr>
              </a:solidFill>
            </a:endParaRPr>
          </a:p>
          <a:p>
            <a:pPr marL="108000" indent="0">
              <a:buNone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- S NUTNOSTÍ PÉČE O ŽIVÉ TVORY V OBDOBÍ MRAZU A SNĚHU </a:t>
            </a:r>
            <a:endParaRPr lang="cs-CZ" sz="16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2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2200" u="sng" dirty="0" smtClean="0">
                <a:solidFill>
                  <a:schemeClr val="accent1">
                    <a:lumMod val="50000"/>
                  </a:schemeClr>
                </a:solidFill>
              </a:rPr>
              <a:t>Zkušenosti s pilotováním:</a:t>
            </a:r>
          </a:p>
          <a:p>
            <a:pPr marL="0" indent="0">
              <a:buNone/>
            </a:pPr>
            <a:r>
              <a:rPr lang="cs-CZ" sz="2200" dirty="0" smtClean="0">
                <a:solidFill>
                  <a:schemeClr val="accent1">
                    <a:lumMod val="50000"/>
                  </a:schemeClr>
                </a:solidFill>
              </a:rPr>
              <a:t> Žáci si rozšířili poznatky o přírodním společenstvu zima, které získali         v prvouce. Své znalosti si obohatili o zajímavosti z prostředí lesa. Období zimy si rozdělili do tří měsíců a naučili se popisovat, jaké změny probíhají   v přírodě v jednotlivých měsících. Na závěr hodiny písemně odpověděli na otázky vztahující se k prezentaci.</a:t>
            </a:r>
          </a:p>
          <a:p>
            <a:pPr marL="0" indent="0">
              <a:buNone/>
            </a:pPr>
            <a:r>
              <a:rPr lang="cs-CZ" sz="2200" u="sng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endParaRPr lang="cs-CZ" sz="2200" u="sng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9388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1" y="622122"/>
            <a:ext cx="7095504" cy="922516"/>
          </a:xfr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/>
              <a:t>ZIMA V LESE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791841" y="1980754"/>
            <a:ext cx="8352928" cy="4903093"/>
          </a:xfrm>
        </p:spPr>
        <p:txBody>
          <a:bodyPr wrap="square" anchor="ctr"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●"/>
            </a:lvl1pPr>
            <a:lvl2pPr lvl="1">
              <a:buClr>
                <a:srgbClr val="000000"/>
              </a:buClr>
              <a:buSzPct val="45000"/>
              <a:buFont typeface="StarSymbol"/>
              <a:buChar char="●"/>
            </a:lvl2pPr>
            <a:lvl3pPr lvl="2">
              <a:buClr>
                <a:srgbClr val="000000"/>
              </a:buClr>
              <a:buSzPct val="45000"/>
              <a:buFont typeface="StarSymbol"/>
              <a:buChar char="●"/>
            </a:lvl3pPr>
            <a:lvl4pPr lvl="3">
              <a:buClr>
                <a:srgbClr val="000000"/>
              </a:buClr>
              <a:buSzPct val="45000"/>
              <a:buFont typeface="StarSymbol"/>
              <a:buChar char="●"/>
            </a:lvl4pPr>
            <a:lvl5pPr lvl="4">
              <a:buClr>
                <a:srgbClr val="000000"/>
              </a:buClr>
              <a:buSzPct val="45000"/>
              <a:buFont typeface="StarSymbol"/>
              <a:buChar char="●"/>
            </a:lvl5pPr>
            <a:lvl6pPr lvl="5">
              <a:buClr>
                <a:srgbClr val="000000"/>
              </a:buClr>
              <a:buSzPct val="45000"/>
              <a:buFont typeface="StarSymbol"/>
              <a:buChar char="●"/>
            </a:lvl6pPr>
            <a:lvl7pPr lvl="6">
              <a:buClr>
                <a:srgbClr val="000000"/>
              </a:buClr>
              <a:buSzPct val="45000"/>
              <a:buFont typeface="StarSymbol"/>
              <a:buChar char="●"/>
            </a:lvl7pPr>
            <a:lvl8pPr lvl="7">
              <a:buClr>
                <a:srgbClr val="000000"/>
              </a:buClr>
              <a:buSzPct val="45000"/>
              <a:buFont typeface="StarSymbol"/>
              <a:buChar char="●"/>
            </a:lvl8pPr>
            <a:lvl9pPr lvl="8">
              <a:buClr>
                <a:srgbClr val="000000"/>
              </a:buClr>
              <a:buSzPct val="45000"/>
              <a:buFont typeface="StarSymbol"/>
              <a:buChar char="●"/>
            </a:lvl9pPr>
          </a:lstStyle>
          <a:p>
            <a:pPr marL="0" lvl="0" indent="-21600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Zima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je čas odpočinku, zastavení a klidu.                 </a:t>
            </a:r>
          </a:p>
          <a:p>
            <a:pPr marL="0" lvl="0" indent="-21600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Začíná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v době </a:t>
            </a:r>
            <a:r>
              <a:rPr lang="cs-CZ" u="sng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zimního slunovratu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.                     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Od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toho dne začne znovu přibývat světla.                  </a:t>
            </a:r>
          </a:p>
          <a:p>
            <a:pPr marL="0" lvl="0" indent="-21600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V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 přírodě je klid. Jeden roční cyklus se uzavřel.      </a:t>
            </a:r>
            <a:endParaRPr lang="cs-CZ" dirty="0" smtClean="0">
              <a:solidFill>
                <a:schemeClr val="tx2">
                  <a:lumMod val="75000"/>
                </a:schemeClr>
              </a:solidFill>
              <a:latin typeface="Arial Black" pitchFamily="34"/>
            </a:endParaRPr>
          </a:p>
          <a:p>
            <a:pPr marL="0" lvl="0" indent="-216000">
              <a:buNone/>
            </a:pPr>
            <a:r>
              <a:rPr lang="cs-CZ" u="sng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Stromy </a:t>
            </a:r>
            <a:r>
              <a:rPr lang="cs-CZ" u="sng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nemají listy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, ale jsou na nich připravené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pupeny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, které na jaře vyrazí.                                   </a:t>
            </a:r>
          </a:p>
          <a:p>
            <a:pPr marL="0" lvl="0" indent="-21600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Malé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rostlinky přečkávají zimu pod zemí nebo ve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formě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semínek.                                                           </a:t>
            </a:r>
          </a:p>
          <a:p>
            <a:pPr marL="0" lvl="0" indent="-216000">
              <a:buNone/>
            </a:pPr>
            <a:r>
              <a:rPr lang="cs-CZ" u="sng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Některá </a:t>
            </a:r>
            <a:r>
              <a:rPr lang="cs-CZ" u="sng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zvířata spí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.                                                  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V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 lese je chladno a ticho.                                          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720000" y="282575"/>
            <a:ext cx="8712800" cy="1262063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/>
              <a:t>VLÁDNE SNÍH A LED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720000" y="1980000"/>
            <a:ext cx="8820000" cy="48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809" y="282575"/>
            <a:ext cx="9289032" cy="1262063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/>
              <a:t>I V LESE LEŽÍ BÍLÝ SNÍH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720000" y="1800000"/>
            <a:ext cx="8820000" cy="504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1" y="282575"/>
            <a:ext cx="7671568" cy="1262063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/>
              <a:t>PROSINEC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863848" y="1963738"/>
            <a:ext cx="8856985" cy="4937125"/>
          </a:xfrm>
        </p:spPr>
        <p:txBody>
          <a:bodyPr/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9pPr>
          </a:lstStyle>
          <a:p>
            <a:pPr lvl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Prosinec je měsíc dlouhých temných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večerů, krátkých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dní s nízkou oblohou a prvním sněhem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.</a:t>
            </a:r>
          </a:p>
          <a:p>
            <a:pPr lvl="0"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  <a:latin typeface="Arial Black" pitchFamily="34"/>
            </a:endParaRPr>
          </a:p>
          <a:p>
            <a:pPr lvl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-Někteří živočichové spí zimním spánkem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.</a:t>
            </a:r>
          </a:p>
          <a:p>
            <a:pPr lvl="0"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  <a:latin typeface="Arial Black" pitchFamily="34"/>
            </a:endParaRPr>
          </a:p>
          <a:p>
            <a:pPr lvl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-Stromy také spí (mají období vegetačního klidu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), nekvetou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žádné rostliny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.</a:t>
            </a:r>
          </a:p>
          <a:p>
            <a:pPr lvl="0"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  <a:latin typeface="Arial Black" pitchFamily="34"/>
            </a:endParaRPr>
          </a:p>
          <a:p>
            <a:pPr lvl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-Po kraji se potulují hejna sýkor, čížků a jiných semenožravých ptáků, brhlíků a kvíčal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.</a:t>
            </a:r>
          </a:p>
          <a:p>
            <a:pPr lvl="0"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  <a:latin typeface="Arial Black" pitchFamily="34"/>
            </a:endParaRPr>
          </a:p>
          <a:p>
            <a:pPr lvl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-Přezimující zpěvaví ptáci začínají hojně navštěvovat krmítka.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809" y="282575"/>
            <a:ext cx="9145016" cy="1553046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sz="5400" dirty="0"/>
              <a:t>SÝKORKY HLEDAJÍ POTRAVU U KRMÍTEK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720000" y="1979999"/>
            <a:ext cx="8496776" cy="51842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1" y="282575"/>
            <a:ext cx="7527552" cy="1262063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/>
              <a:t>KRMÍTKO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720000" y="1980000"/>
            <a:ext cx="8820000" cy="48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1" y="282575"/>
            <a:ext cx="7671568" cy="1262063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/>
              <a:t>LEDEN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308101" y="1963738"/>
            <a:ext cx="8412732" cy="4937125"/>
          </a:xfrm>
        </p:spPr>
        <p:txBody>
          <a:bodyPr/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9pPr>
          </a:lstStyle>
          <a:p>
            <a:pPr lvl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Leden je měsíc nejtužší zimy, ticha, ledu a sněhu, strádání a hladu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.</a:t>
            </a:r>
          </a:p>
          <a:p>
            <a:pPr lvl="0"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  <a:latin typeface="Arial Black" pitchFamily="34"/>
            </a:endParaRPr>
          </a:p>
          <a:p>
            <a:pPr lvl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-Listnaté stromy jsou zcela holé, kromě dubu zimního, kterému listí opadá až na jaře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.</a:t>
            </a:r>
          </a:p>
          <a:p>
            <a:pPr lvl="0"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  <a:latin typeface="Arial Black" pitchFamily="34"/>
            </a:endParaRPr>
          </a:p>
          <a:p>
            <a:pPr lvl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-Hadi a ještěrky na zimu znehybněli,  i když se musí často budit, aby neumrzli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.</a:t>
            </a:r>
          </a:p>
          <a:p>
            <a:pPr lvl="0"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  <a:latin typeface="Arial Black" pitchFamily="34"/>
            </a:endParaRPr>
          </a:p>
          <a:p>
            <a:pPr lvl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-Ptáci se živí plody, které zůstaly na stromech a keřích, ale rádi zavítají i na připravená krmítka.</a:t>
            </a:r>
          </a:p>
          <a:p>
            <a:pPr lvl="0"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  <a:latin typeface="Arial Black" pitchFamily="34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720000" y="282575"/>
            <a:ext cx="8928825" cy="1262063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/>
              <a:t>LISTNATÝ LES V ZIMĚ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720000" y="1980000"/>
            <a:ext cx="9000000" cy="4874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1" y="282575"/>
            <a:ext cx="7527552" cy="1262063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/>
              <a:t>ÚNOR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308101" y="1619598"/>
            <a:ext cx="7764660" cy="5281266"/>
          </a:xfrm>
        </p:spPr>
        <p:txBody>
          <a:bodyPr/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9pPr>
          </a:lstStyle>
          <a:p>
            <a:pPr lvl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Únor je měsíc zimy, klidu, čekání na jaro a prodlužujících se dní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.</a:t>
            </a:r>
          </a:p>
          <a:p>
            <a:pPr lvl="0">
              <a:buNone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Arial Black" pitchFamily="34"/>
            </a:endParaRPr>
          </a:p>
          <a:p>
            <a:pPr lvl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-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Kvetou vrby jívy (kočičky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).</a:t>
            </a:r>
          </a:p>
          <a:p>
            <a:pPr lvl="0"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  <a:latin typeface="Arial Black" pitchFamily="34"/>
            </a:endParaRPr>
          </a:p>
          <a:p>
            <a:pPr lvl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-Za teplých dní začínají zpívat první ptáci, odlétají kvíčaly a havrani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.</a:t>
            </a:r>
          </a:p>
          <a:p>
            <a:pPr lvl="0"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  <a:latin typeface="Arial Black" pitchFamily="34"/>
            </a:endParaRPr>
          </a:p>
          <a:p>
            <a:pPr lvl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-Jeleni shazují parohy. </a:t>
            </a:r>
            <a:endParaRPr lang="cs-CZ" dirty="0" smtClean="0">
              <a:solidFill>
                <a:schemeClr val="tx2">
                  <a:lumMod val="75000"/>
                </a:schemeClr>
              </a:solidFill>
              <a:latin typeface="Arial Black" pitchFamily="34"/>
            </a:endParaRPr>
          </a:p>
          <a:p>
            <a:pPr lvl="0"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  <a:latin typeface="Arial Black" pitchFamily="34"/>
            </a:endParaRPr>
          </a:p>
          <a:p>
            <a:pPr lvl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-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Veverky rodí první mláďata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.</a:t>
            </a:r>
          </a:p>
          <a:p>
            <a:pPr lvl="0"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  <a:latin typeface="Arial Black" pitchFamily="34"/>
            </a:endParaRPr>
          </a:p>
          <a:p>
            <a:pPr lvl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rial Black" pitchFamily="34"/>
              </a:rPr>
              <a:t>-Rodí se selata divokých prasat, probouzejí se jezevci.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1" y="282575"/>
            <a:ext cx="7455544" cy="1262063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/>
              <a:t>JELEN LESNÍ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720000" y="1980000"/>
            <a:ext cx="8820000" cy="504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1" y="282575"/>
            <a:ext cx="7599560" cy="1262063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/>
              <a:t>VRBA JÍVA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540000" y="1980000"/>
            <a:ext cx="9000000" cy="48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ODPOVĚZ  NA  OTÁZKY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Kdy začíná zima?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 jakým změnám v přírodě dochází?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vypadají rostliny a stromy v zimě?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dělají zvířata?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Popiš změny v přírodě, ke kterým dochází v prosinci a lednu.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 jakým změnám v přírodě dochází v únoru?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Kdy se probouzejí jezevci?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Kdy shazují </a:t>
            </a:r>
            <a:r>
              <a:rPr lang="cs-CZ" smtClean="0"/>
              <a:t>jeleni parohy?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89346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23452"/>
            <a:ext cx="9072563" cy="936105"/>
          </a:xfrm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4031" y="1259557"/>
            <a:ext cx="9072563" cy="5493404"/>
          </a:xfrm>
        </p:spPr>
        <p:txBody>
          <a:bodyPr>
            <a:normAutofit fontScale="85000" lnSpcReduction="10000"/>
          </a:bodyPr>
          <a:lstStyle/>
          <a:p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FABI, Richard. Wikipedia.org </a:t>
            </a:r>
            <a:r>
              <a:rPr lang="cs-CZ" sz="17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 [online]. 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10.2. 2005 </a:t>
            </a:r>
            <a:r>
              <a:rPr lang="cs-CZ" sz="17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[cit. 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2011-10-22].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Arial" pitchFamily="34" charset="0"/>
                <a:ea typeface="Lucida Sans Unicode" pitchFamily="34" charset="0"/>
                <a:cs typeface="Mangal" pitchFamily="18" charset="0"/>
              </a:rPr>
              <a:t>Soubor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: 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Arial" pitchFamily="34"/>
              </a:rPr>
              <a:t>Windbuchencom.jpg . 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Dostupné </a:t>
            </a:r>
            <a:r>
              <a:rPr lang="cs-CZ" sz="17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z WWW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: </a:t>
            </a:r>
            <a:r>
              <a:rPr lang="cs-CZ" sz="17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http:://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commons.wikimedia.org/wiki/</a:t>
            </a:r>
            <a:r>
              <a:rPr lang="cs-CZ" sz="1700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File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: Windbuchencom.jpg. </a:t>
            </a:r>
            <a:endParaRPr lang="cs-CZ" sz="1700" dirty="0" smtClean="0">
              <a:solidFill>
                <a:schemeClr val="tx2">
                  <a:lumMod val="40000"/>
                  <a:lumOff val="60000"/>
                </a:schemeClr>
              </a:solidFill>
              <a:latin typeface="Arial" pitchFamily="34"/>
              <a:hlinkClick r:id="rId2"/>
            </a:endParaRPr>
          </a:p>
          <a:p>
            <a:endParaRPr lang="cs-CZ" sz="1700" dirty="0" smtClean="0">
              <a:solidFill>
                <a:schemeClr val="tx2">
                  <a:lumMod val="40000"/>
                  <a:lumOff val="60000"/>
                </a:schemeClr>
              </a:solidFill>
              <a:latin typeface="Arial" pitchFamily="34"/>
              <a:hlinkClick r:id="rId2"/>
            </a:endParaRPr>
          </a:p>
          <a:p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REUSCHENBERG, </a:t>
            </a:r>
            <a:r>
              <a:rPr lang="cs-CZ" sz="1700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Bernd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. Wikipedia.org  [online]. 12.10. 2005 [cit. 2011-10-22].                             </a:t>
            </a:r>
            <a:r>
              <a:rPr lang="cs-CZ" sz="1700" dirty="0" err="1" smtClean="0">
                <a:solidFill>
                  <a:schemeClr val="tx2">
                    <a:lumMod val="40000"/>
                    <a:lumOff val="60000"/>
                  </a:schemeClr>
                </a:solidFill>
                <a:latin typeface="Arial" pitchFamily="34" charset="0"/>
                <a:ea typeface="Lucida Sans Unicode" pitchFamily="34" charset="0"/>
                <a:cs typeface="Mangal" pitchFamily="18" charset="0"/>
              </a:rPr>
              <a:t>Soubor</a:t>
            </a:r>
            <a:r>
              <a:rPr lang="cs-CZ" sz="1700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:Landscape_in_Bavarian_in_wintertime.jpg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.Dostupné z WWW</a:t>
            </a:r>
            <a:r>
              <a:rPr lang="cs-CZ" sz="17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: http://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commons.wikimedia.org/wiki/File:Landscape_in_Bavarian_in_wintertime.jpg</a:t>
            </a:r>
          </a:p>
          <a:p>
            <a:endParaRPr lang="cs-CZ" sz="1700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POULSEN, </a:t>
            </a:r>
            <a:r>
              <a:rPr lang="cs-CZ" sz="1700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Gunner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. </a:t>
            </a:r>
            <a:r>
              <a:rPr lang="cs-CZ" sz="17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Wikipedia.org  [online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].12.3. 2006[cit</a:t>
            </a:r>
            <a:r>
              <a:rPr lang="cs-CZ" sz="17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. 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2011-10-22].                                             Soubor: Fulglebr%C3%A6t.jpg. Dostupné z WWW: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Arial" pitchFamily="34"/>
                <a:hlinkClick r:id="rId3"/>
              </a:rPr>
              <a:t> </a:t>
            </a:r>
          </a:p>
          <a:p>
            <a:r>
              <a:rPr lang="cs-CZ" sz="17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http://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cs.wikipedia.org/wiki/</a:t>
            </a:r>
            <a:r>
              <a:rPr lang="cs-CZ" sz="17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Soubor: 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Fulglebr%C3%A6t.jpg.</a:t>
            </a:r>
            <a:endParaRPr lang="cs-CZ" sz="1700" dirty="0" smtClean="0">
              <a:solidFill>
                <a:schemeClr val="tx2">
                  <a:lumMod val="40000"/>
                  <a:lumOff val="60000"/>
                </a:schemeClr>
              </a:solidFill>
              <a:latin typeface="Arial" pitchFamily="34"/>
              <a:hlinkClick r:id="rId3"/>
            </a:endParaRPr>
          </a:p>
          <a:p>
            <a:endParaRPr lang="cs-CZ" sz="1700" dirty="0" smtClean="0">
              <a:solidFill>
                <a:schemeClr val="tx2">
                  <a:lumMod val="40000"/>
                  <a:lumOff val="60000"/>
                </a:schemeClr>
              </a:solidFill>
              <a:latin typeface="Arial" pitchFamily="34"/>
              <a:hlinkClick r:id="rId3"/>
            </a:endParaRPr>
          </a:p>
          <a:p>
            <a:r>
              <a:rPr lang="cs-CZ" sz="17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FABI, Richard. Wikipedia.org  [online]. 10.2. 2005 [cit. 2011-10-22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].                                                     Soubor: </a:t>
            </a:r>
            <a:r>
              <a:rPr lang="cs-CZ" sz="1700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Langaa_egeskov_rimfrost.jpg.Dostupné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17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z WWW: http://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cs.wikipedia.org/wiki/Soubor:Langaa_egeskov_rimfrost.jpg</a:t>
            </a:r>
          </a:p>
          <a:p>
            <a:endParaRPr lang="cs-CZ" sz="1700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SMUDGE. </a:t>
            </a:r>
            <a:r>
              <a:rPr lang="cs-CZ" sz="17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Wikipedia.org  [online]. 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20.1. 2008 </a:t>
            </a:r>
            <a:r>
              <a:rPr lang="cs-CZ" sz="17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[cit. 2011-10-22]. Soubor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: Red_Deer_Stag.jpg.  Dostupné z WWW: http</a:t>
            </a:r>
            <a:r>
              <a:rPr lang="cs-CZ" sz="17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://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cs.wikipedia.org/wiki/Soubor:Red_Deer_Stag.jpg</a:t>
            </a:r>
          </a:p>
          <a:p>
            <a:endParaRPr lang="cs-CZ" sz="1700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STUBER, Kurt. </a:t>
            </a:r>
            <a:r>
              <a:rPr lang="cs-CZ" sz="17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Wikipedia.org  [online]. 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28.10. 2004 </a:t>
            </a:r>
            <a:r>
              <a:rPr lang="cs-CZ" sz="17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[cit. 2011-10-22]. Soubor: 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Salix_caprea8.jpg. Dostupné z WWW: http</a:t>
            </a:r>
            <a:r>
              <a:rPr lang="cs-CZ" sz="17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://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cs.wikipedia.org/wiki/Soubor:Salix_caprea8.jpg</a:t>
            </a:r>
          </a:p>
          <a:p>
            <a:endParaRPr lang="cs-CZ" sz="1700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DIABETES. </a:t>
            </a:r>
            <a:r>
              <a:rPr lang="cs-CZ" sz="17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Wikipedia.org  [online]. 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25. 4. 2009 </a:t>
            </a:r>
            <a:r>
              <a:rPr lang="cs-CZ" sz="17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[cit. 2011-10-22]. Soubor</a:t>
            </a:r>
            <a:r>
              <a:rPr lang="cs-CZ" sz="17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: Jelen_Baczal.jpg.      Dostupné </a:t>
            </a:r>
            <a:r>
              <a:rPr lang="cs-CZ" sz="17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z WWW: http://commons.wikimedia.org/wiki/File:Jelen_Baczal.jpg</a:t>
            </a:r>
            <a:endParaRPr lang="cs-CZ" sz="1700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endParaRPr lang="cs-CZ" sz="1800" dirty="0" smtClean="0">
              <a:solidFill>
                <a:schemeClr val="tx2">
                  <a:lumMod val="40000"/>
                  <a:lumOff val="60000"/>
                </a:schemeClr>
              </a:solidFill>
              <a:latin typeface="Arial" pitchFamily="34"/>
              <a:hlinkClick r:id="rId3"/>
            </a:endParaRPr>
          </a:p>
          <a:p>
            <a:endParaRPr lang="cs-CZ" sz="1800" dirty="0">
              <a:solidFill>
                <a:schemeClr val="tx2">
                  <a:lumMod val="40000"/>
                  <a:lumOff val="60000"/>
                </a:schemeClr>
              </a:solidFill>
              <a:latin typeface="Arial" pitchFamily="34"/>
              <a:hlinkClick r:id="rId3"/>
            </a:endParaRP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9631966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428</Words>
  <Application>Microsoft Office PowerPoint</Application>
  <PresentationFormat>Vlastní</PresentationFormat>
  <Paragraphs>95</Paragraphs>
  <Slides>15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Výchozí</vt:lpstr>
      <vt:lpstr>Exekutivní</vt:lpstr>
      <vt:lpstr>Snímek 1</vt:lpstr>
      <vt:lpstr>ANOTACE</vt:lpstr>
      <vt:lpstr>ZIMA V LESE</vt:lpstr>
      <vt:lpstr>VLÁDNE SNÍH A LED</vt:lpstr>
      <vt:lpstr>I V LESE LEŽÍ BÍLÝ SNÍH</vt:lpstr>
      <vt:lpstr>PROSINEC</vt:lpstr>
      <vt:lpstr>SÝKORKY HLEDAJÍ POTRAVU U KRMÍTEK</vt:lpstr>
      <vt:lpstr>KRMÍTKO</vt:lpstr>
      <vt:lpstr>LEDEN</vt:lpstr>
      <vt:lpstr>LISTNATÝ LES V ZIMĚ</vt:lpstr>
      <vt:lpstr>ÚNOR</vt:lpstr>
      <vt:lpstr>JELEN LESNÍ</vt:lpstr>
      <vt:lpstr>VRBA JÍVA</vt:lpstr>
      <vt:lpstr>ODPOVĚZ  NA  OTÁZKY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ZIMA V LESE</dc:title>
  <dc:creator>Hana Koláčková</dc:creator>
  <cp:lastModifiedBy>Dum</cp:lastModifiedBy>
  <cp:revision>54</cp:revision>
  <dcterms:created xsi:type="dcterms:W3CDTF">2011-10-23T15:52:56Z</dcterms:created>
  <dcterms:modified xsi:type="dcterms:W3CDTF">2013-09-20T04:21:04Z</dcterms:modified>
</cp:coreProperties>
</file>