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63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5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FBD2F7-6AAF-4411-96A1-27CBD2F035A3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A815FB-8C18-4FBD-A830-4790A5792BC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905421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FBD2F7-6AAF-4411-96A1-27CBD2F035A3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A815FB-8C18-4FBD-A830-4790A5792BC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0781097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FBD2F7-6AAF-4411-96A1-27CBD2F035A3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A815FB-8C18-4FBD-A830-4790A5792BC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665305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FBD2F7-6AAF-4411-96A1-27CBD2F035A3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A815FB-8C18-4FBD-A830-4790A5792BC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38653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FBD2F7-6AAF-4411-96A1-27CBD2F035A3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A815FB-8C18-4FBD-A830-4790A5792BC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817631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FBD2F7-6AAF-4411-96A1-27CBD2F035A3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A815FB-8C18-4FBD-A830-4790A5792BC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125205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FBD2F7-6AAF-4411-96A1-27CBD2F035A3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A815FB-8C18-4FBD-A830-4790A5792BC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4871525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FBD2F7-6AAF-4411-96A1-27CBD2F035A3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A815FB-8C18-4FBD-A830-4790A5792BC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8510846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FBD2F7-6AAF-4411-96A1-27CBD2F035A3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A815FB-8C18-4FBD-A830-4790A5792BC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185756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FBD2F7-6AAF-4411-96A1-27CBD2F035A3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A815FB-8C18-4FBD-A830-4790A5792BC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891022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FBD2F7-6AAF-4411-96A1-27CBD2F035A3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A815FB-8C18-4FBD-A830-4790A5792BC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666330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alpha val="57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BFBD2F7-6AAF-4411-96A1-27CBD2F035A3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BA815FB-8C18-4FBD-A830-4790A5792BC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322950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5" Type="http://schemas.openxmlformats.org/officeDocument/2006/relationships/image" Target="../media/image4.png"/><Relationship Id="rId4" Type="http://schemas.openxmlformats.org/officeDocument/2006/relationships/image" Target="../media/image3.wm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8424" y="1340768"/>
            <a:ext cx="8496944" cy="523220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>
                <a:solidFill>
                  <a:srgbClr val="00B050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>
                <a:solidFill>
                  <a:srgbClr val="00B050"/>
                </a:solidFill>
              </a:rPr>
              <a:t>ZEYEROVA 3354, 767 01 KROMĚŘÍŽ</a:t>
            </a:r>
          </a:p>
          <a:p>
            <a:pPr algn="ctr"/>
            <a:endParaRPr lang="cs-CZ" b="1" dirty="0">
              <a:solidFill>
                <a:srgbClr val="00B050"/>
              </a:solidFill>
            </a:endParaRPr>
          </a:p>
          <a:p>
            <a:pPr algn="ctr"/>
            <a:r>
              <a:rPr lang="cs-CZ" dirty="0"/>
              <a:t>projekt v rámci vzdělávacího programu</a:t>
            </a:r>
          </a:p>
          <a:p>
            <a:pPr algn="ctr"/>
            <a:r>
              <a:rPr lang="cs-CZ" dirty="0"/>
              <a:t>VZDĚLÁNÍ PRO KONKURENCESCHOPNOST</a:t>
            </a:r>
          </a:p>
          <a:p>
            <a:endParaRPr lang="cs-CZ" dirty="0"/>
          </a:p>
          <a:p>
            <a:pPr algn="ctr"/>
            <a:r>
              <a:rPr lang="cs-CZ" dirty="0"/>
              <a:t>ŠABLONA ČÍSLO: III/2</a:t>
            </a:r>
          </a:p>
          <a:p>
            <a:pPr algn="ctr"/>
            <a:r>
              <a:rPr lang="cs-CZ" dirty="0"/>
              <a:t>NÁZEV:  INOVACE A ZKVALITNĚNÍ VÝUKY PROSTŘEDNICTVÍM ICT</a:t>
            </a:r>
          </a:p>
          <a:p>
            <a:endParaRPr lang="cs-CZ" dirty="0"/>
          </a:p>
          <a:p>
            <a:endParaRPr lang="cs-CZ" dirty="0"/>
          </a:p>
          <a:p>
            <a:r>
              <a:rPr lang="cs-CZ" dirty="0"/>
              <a:t>PŘEDMĚT: </a:t>
            </a:r>
            <a:r>
              <a:rPr lang="cs-CZ" b="1" dirty="0" smtClean="0"/>
              <a:t>Anglický jazyk</a:t>
            </a:r>
            <a:endParaRPr lang="cs-CZ" b="1" dirty="0"/>
          </a:p>
          <a:p>
            <a:r>
              <a:rPr lang="cs-CZ" dirty="0" smtClean="0"/>
              <a:t>ROČNÍK: </a:t>
            </a:r>
            <a:r>
              <a:rPr lang="cs-CZ" b="1" dirty="0" smtClean="0"/>
              <a:t>7. ročník</a:t>
            </a:r>
            <a:endParaRPr lang="cs-CZ" b="1" dirty="0"/>
          </a:p>
          <a:p>
            <a:r>
              <a:rPr lang="cs-CZ" dirty="0"/>
              <a:t>TÉMA</a:t>
            </a:r>
            <a:r>
              <a:rPr lang="cs-CZ" dirty="0" smtClean="0"/>
              <a:t>: </a:t>
            </a:r>
            <a:r>
              <a:rPr lang="cs-CZ" b="1" dirty="0" err="1" smtClean="0"/>
              <a:t>Ordinal</a:t>
            </a:r>
            <a:r>
              <a:rPr lang="cs-CZ" b="1" dirty="0" smtClean="0"/>
              <a:t> </a:t>
            </a:r>
            <a:r>
              <a:rPr lang="cs-CZ" b="1" dirty="0" err="1" smtClean="0"/>
              <a:t>numbers</a:t>
            </a:r>
            <a:endParaRPr lang="cs-CZ" b="1" dirty="0"/>
          </a:p>
          <a:p>
            <a:r>
              <a:rPr lang="cs-CZ" dirty="0"/>
              <a:t>AUTOR</a:t>
            </a:r>
            <a:r>
              <a:rPr lang="cs-CZ" dirty="0" smtClean="0"/>
              <a:t>: </a:t>
            </a:r>
            <a:r>
              <a:rPr lang="cs-CZ" b="1" dirty="0" smtClean="0"/>
              <a:t>Ing. Pavla Zezulová</a:t>
            </a:r>
            <a:endParaRPr lang="cs-CZ" b="1" dirty="0"/>
          </a:p>
          <a:p>
            <a:r>
              <a:rPr lang="cs-CZ" dirty="0"/>
              <a:t>DATUM VYTVOŘENÍ</a:t>
            </a:r>
            <a:r>
              <a:rPr lang="cs-CZ" dirty="0" smtClean="0"/>
              <a:t>: </a:t>
            </a:r>
            <a:r>
              <a:rPr lang="cs-CZ" b="1" dirty="0" smtClean="0"/>
              <a:t>7. 3. 2012</a:t>
            </a:r>
            <a:endParaRPr lang="cs-CZ" b="1" dirty="0"/>
          </a:p>
          <a:p>
            <a:endParaRPr lang="cs-CZ" dirty="0"/>
          </a:p>
          <a:p>
            <a:endParaRPr lang="cs-CZ" dirty="0"/>
          </a:p>
          <a:p>
            <a:pPr algn="ctr"/>
            <a:r>
              <a:rPr lang="cs-CZ" sz="2800" b="1" smtClean="0">
                <a:solidFill>
                  <a:srgbClr val="C00000"/>
                </a:solidFill>
              </a:rPr>
              <a:t>VY_32_INOVACE_44_PZ</a:t>
            </a:r>
            <a:endParaRPr lang="cs-CZ" sz="2800" b="1" dirty="0">
              <a:solidFill>
                <a:srgbClr val="C00000"/>
              </a:solidFill>
            </a:endParaRPr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368941"/>
            <a:ext cx="3859213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586854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39552" y="908720"/>
            <a:ext cx="8424936" cy="36625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ANOTACE</a:t>
            </a:r>
          </a:p>
          <a:p>
            <a:r>
              <a:rPr lang="cs-CZ" sz="2000" dirty="0" smtClean="0"/>
              <a:t>Materiál je určen pro žáky 7. ročníku. Cílem je objasnit tvorbu řadových číslovek v angličtině, poukázat na výjimky v pravidlech a také na odlišnosti v porovnání </a:t>
            </a:r>
          </a:p>
          <a:p>
            <a:r>
              <a:rPr lang="cs-CZ" sz="2000" dirty="0" smtClean="0"/>
              <a:t>s češtinou. </a:t>
            </a:r>
          </a:p>
          <a:p>
            <a:r>
              <a:rPr lang="cs-CZ" sz="2000" dirty="0" smtClean="0"/>
              <a:t>Řadové číslovky žáci nejčastěji používají v souvislosti s psaním a čtením </a:t>
            </a:r>
            <a:r>
              <a:rPr lang="cs-CZ" sz="2000" dirty="0" smtClean="0"/>
              <a:t>data, </a:t>
            </a:r>
            <a:r>
              <a:rPr lang="cs-CZ" sz="2000" dirty="0" smtClean="0"/>
              <a:t>proto součástí výkladu je vysvětlení a procvičování i tohoto učiva.</a:t>
            </a:r>
          </a:p>
          <a:p>
            <a:endParaRPr lang="cs-CZ" sz="2000" dirty="0" smtClean="0"/>
          </a:p>
          <a:p>
            <a:r>
              <a:rPr lang="cs-CZ" sz="2000" b="1" dirty="0" smtClean="0"/>
              <a:t>Pilotáž:</a:t>
            </a:r>
            <a:endParaRPr lang="cs-CZ" sz="2000" b="1" dirty="0"/>
          </a:p>
          <a:p>
            <a:r>
              <a:rPr lang="cs-CZ" sz="2000" dirty="0" smtClean="0"/>
              <a:t>Materiál byl pilotován v jedné skupině žáků sedmého ročníku a byl přijat velmi kladně. V průběhu výkladu ani procvičování učiva se nevyskytly žádné vážné </a:t>
            </a:r>
            <a:r>
              <a:rPr lang="cs-CZ" sz="2000" dirty="0" smtClean="0"/>
              <a:t>problémy.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0122692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611560" y="2924944"/>
            <a:ext cx="7772400" cy="1470025"/>
          </a:xfrm>
        </p:spPr>
        <p:txBody>
          <a:bodyPr>
            <a:noAutofit/>
          </a:bodyPr>
          <a:lstStyle/>
          <a:p>
            <a:r>
              <a:rPr lang="cs-CZ" sz="9600" b="1" i="1" dirty="0" err="1" smtClean="0">
                <a:solidFill>
                  <a:srgbClr val="FF0000"/>
                </a:solidFill>
                <a:effectLst>
                  <a:innerShdw blurRad="63500" dist="50800" dir="10800000">
                    <a:prstClr val="black">
                      <a:alpha val="50000"/>
                    </a:prstClr>
                  </a:innerShdw>
                </a:effectLst>
                <a:latin typeface="Agency FB" pitchFamily="34" charset="0"/>
              </a:rPr>
              <a:t>Ordinal</a:t>
            </a:r>
            <a:r>
              <a:rPr lang="cs-CZ" sz="9600" b="1" i="1" dirty="0" smtClean="0">
                <a:solidFill>
                  <a:srgbClr val="FF0000"/>
                </a:solidFill>
                <a:effectLst>
                  <a:innerShdw blurRad="63500" dist="50800" dir="10800000">
                    <a:prstClr val="black">
                      <a:alpha val="50000"/>
                    </a:prstClr>
                  </a:innerShdw>
                </a:effectLst>
                <a:latin typeface="Agency FB" pitchFamily="34" charset="0"/>
              </a:rPr>
              <a:t> </a:t>
            </a:r>
            <a:r>
              <a:rPr lang="cs-CZ" sz="9600" b="1" i="1" dirty="0" err="1" smtClean="0">
                <a:solidFill>
                  <a:srgbClr val="FF0000"/>
                </a:solidFill>
                <a:effectLst>
                  <a:innerShdw blurRad="63500" dist="50800" dir="10800000">
                    <a:prstClr val="black">
                      <a:alpha val="50000"/>
                    </a:prstClr>
                  </a:innerShdw>
                </a:effectLst>
                <a:latin typeface="Agency FB" pitchFamily="34" charset="0"/>
              </a:rPr>
              <a:t>numbers</a:t>
            </a:r>
            <a:endParaRPr lang="cs-CZ" sz="9600" b="1" i="1" dirty="0">
              <a:solidFill>
                <a:srgbClr val="FF0000"/>
              </a:solidFill>
              <a:effectLst>
                <a:innerShdw blurRad="63500" dist="50800" dir="10800000">
                  <a:prstClr val="black">
                    <a:alpha val="50000"/>
                  </a:prstClr>
                </a:innerShdw>
              </a:effectLst>
              <a:latin typeface="Agency FB" pitchFamily="34" charset="0"/>
            </a:endParaRPr>
          </a:p>
        </p:txBody>
      </p:sp>
      <p:sp>
        <p:nvSpPr>
          <p:cNvPr id="6" name="Podnadpis 5"/>
          <p:cNvSpPr>
            <a:spLocks noGrp="1"/>
          </p:cNvSpPr>
          <p:nvPr>
            <p:ph type="subTitle" idx="1"/>
          </p:nvPr>
        </p:nvSpPr>
        <p:spPr>
          <a:xfrm>
            <a:off x="1231406" y="4581128"/>
            <a:ext cx="6400800" cy="1752600"/>
          </a:xfrm>
        </p:spPr>
        <p:txBody>
          <a:bodyPr>
            <a:normAutofit/>
          </a:bodyPr>
          <a:lstStyle/>
          <a:p>
            <a:r>
              <a:rPr lang="cs-CZ" sz="7200" b="1" i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řadové číslovky</a:t>
            </a:r>
            <a:endParaRPr lang="cs-CZ" sz="7200" b="1" i="1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pic>
        <p:nvPicPr>
          <p:cNvPr id="1027" name="Picture 3" descr="C:\Users\ZS SLOVAN\AppData\Local\Microsoft\Windows\Temporary Internet Files\Content.IE5\VET4BNQR\MC900404285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332656"/>
            <a:ext cx="2774429" cy="24965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187637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620688"/>
            <a:ext cx="502573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  <a:latin typeface="Arial Black" pitchFamily="34" charset="0"/>
              </a:rPr>
              <a:t>Základní pravidlo</a:t>
            </a:r>
            <a:endParaRPr lang="cs-CZ" sz="4000" b="1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67544" y="3212976"/>
            <a:ext cx="1552028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 err="1" smtClean="0">
                <a:solidFill>
                  <a:srgbClr val="00B050"/>
                </a:solidFill>
                <a:latin typeface="Arial Black" pitchFamily="34" charset="0"/>
              </a:rPr>
              <a:t>the</a:t>
            </a:r>
            <a:endParaRPr lang="cs-CZ" sz="6000" dirty="0">
              <a:solidFill>
                <a:srgbClr val="00B050"/>
              </a:solidFill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491880" y="1859460"/>
            <a:ext cx="2039726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latin typeface="Arial Black" pitchFamily="34" charset="0"/>
              </a:rPr>
              <a:t>základní</a:t>
            </a:r>
          </a:p>
          <a:p>
            <a:r>
              <a:rPr lang="cs-CZ" sz="3200" b="1" dirty="0" smtClean="0">
                <a:latin typeface="Arial Black" pitchFamily="34" charset="0"/>
              </a:rPr>
              <a:t>číslovka</a:t>
            </a:r>
            <a:endParaRPr lang="cs-CZ" sz="3200" b="1" dirty="0"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51520" y="1859460"/>
            <a:ext cx="264687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latin typeface="Arial Black" pitchFamily="34" charset="0"/>
              </a:rPr>
              <a:t>určitý člen</a:t>
            </a:r>
            <a:endParaRPr lang="cs-CZ" sz="3200" b="1" dirty="0">
              <a:latin typeface="Arial Black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291024" y="1844129"/>
            <a:ext cx="232544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latin typeface="Arial Black" pitchFamily="34" charset="0"/>
              </a:rPr>
              <a:t>koncovka</a:t>
            </a:r>
            <a:endParaRPr lang="cs-CZ" sz="3200" b="1" dirty="0">
              <a:latin typeface="Arial Black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639249" y="3212976"/>
            <a:ext cx="1838645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err="1" smtClean="0">
                <a:solidFill>
                  <a:srgbClr val="00B050"/>
                </a:solidFill>
                <a:latin typeface="Arial Black" pitchFamily="34" charset="0"/>
              </a:rPr>
              <a:t>four</a:t>
            </a:r>
            <a:endParaRPr lang="cs-CZ" sz="6000" b="1" dirty="0">
              <a:solidFill>
                <a:srgbClr val="00B050"/>
              </a:solidFill>
              <a:latin typeface="Arial Black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804248" y="3212975"/>
            <a:ext cx="1552028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00B050"/>
                </a:solidFill>
                <a:latin typeface="Arial Black" pitchFamily="34" charset="0"/>
              </a:rPr>
              <a:t>- </a:t>
            </a:r>
            <a:r>
              <a:rPr lang="cs-CZ" sz="6000" b="1" dirty="0" err="1" smtClean="0">
                <a:solidFill>
                  <a:srgbClr val="00B050"/>
                </a:solidFill>
                <a:latin typeface="Arial Black" pitchFamily="34" charset="0"/>
              </a:rPr>
              <a:t>th</a:t>
            </a:r>
            <a:endParaRPr lang="cs-CZ" sz="6000" b="1" dirty="0">
              <a:solidFill>
                <a:srgbClr val="00B050"/>
              </a:solidFill>
              <a:latin typeface="Arial Black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638232" y="4653136"/>
            <a:ext cx="5747022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b="1" dirty="0" err="1" smtClean="0">
                <a:solidFill>
                  <a:srgbClr val="FF0000"/>
                </a:solidFill>
                <a:latin typeface="Arial Black" pitchFamily="34" charset="0"/>
              </a:rPr>
              <a:t>the</a:t>
            </a:r>
            <a:r>
              <a:rPr lang="cs-CZ" sz="8000" b="1" dirty="0" smtClean="0">
                <a:solidFill>
                  <a:srgbClr val="FF0000"/>
                </a:solidFill>
                <a:latin typeface="Arial Black" pitchFamily="34" charset="0"/>
              </a:rPr>
              <a:t> </a:t>
            </a:r>
            <a:r>
              <a:rPr lang="cs-CZ" sz="8000" b="1" dirty="0" err="1" smtClean="0">
                <a:solidFill>
                  <a:srgbClr val="FF0000"/>
                </a:solidFill>
                <a:latin typeface="Arial Black" pitchFamily="34" charset="0"/>
              </a:rPr>
              <a:t>fourth</a:t>
            </a:r>
            <a:endParaRPr lang="cs-CZ" sz="8000" b="1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767807" y="5971172"/>
            <a:ext cx="193476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latin typeface="Arial Black" pitchFamily="34" charset="0"/>
              </a:rPr>
              <a:t>= čtvrtý</a:t>
            </a:r>
            <a:endParaRPr lang="cs-CZ" sz="3200" b="1" dirty="0"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456609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548680"/>
            <a:ext cx="292977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  <a:latin typeface="Arial Black" pitchFamily="34" charset="0"/>
              </a:rPr>
              <a:t>Výjimky!!!</a:t>
            </a:r>
            <a:endParaRPr lang="cs-CZ" sz="4000" b="1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13506" y="2705144"/>
            <a:ext cx="2322880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ln w="38100">
                  <a:solidFill>
                    <a:schemeClr val="tx1"/>
                  </a:solidFill>
                </a:ln>
                <a:solidFill>
                  <a:srgbClr val="FFFF00"/>
                </a:solidFill>
                <a:latin typeface="Arial Black" pitchFamily="34" charset="0"/>
              </a:rPr>
              <a:t>první</a:t>
            </a:r>
            <a:endParaRPr lang="cs-CZ" sz="6000" b="1" dirty="0">
              <a:ln w="38100">
                <a:solidFill>
                  <a:schemeClr val="tx1"/>
                </a:solidFill>
              </a:ln>
              <a:solidFill>
                <a:srgbClr val="FFFF00"/>
              </a:solidFill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16509" y="4077072"/>
            <a:ext cx="2560188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ln w="38100">
                  <a:solidFill>
                    <a:schemeClr val="tx1"/>
                  </a:solidFill>
                </a:ln>
                <a:solidFill>
                  <a:schemeClr val="bg2"/>
                </a:solidFill>
                <a:latin typeface="Arial Black" pitchFamily="34" charset="0"/>
              </a:rPr>
              <a:t>druhý</a:t>
            </a:r>
            <a:endParaRPr lang="cs-CZ" sz="6000" b="1" dirty="0">
              <a:ln w="38100">
                <a:solidFill>
                  <a:schemeClr val="tx1"/>
                </a:solidFill>
              </a:ln>
              <a:solidFill>
                <a:schemeClr val="bg2"/>
              </a:solidFill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51546" y="5476219"/>
            <a:ext cx="1978427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ln w="38100">
                  <a:solidFill>
                    <a:schemeClr val="tx1"/>
                  </a:solidFill>
                </a:ln>
                <a:solidFill>
                  <a:srgbClr val="FFC000"/>
                </a:solidFill>
                <a:latin typeface="Arial Black" pitchFamily="34" charset="0"/>
              </a:rPr>
              <a:t>třetí</a:t>
            </a:r>
            <a:endParaRPr lang="cs-CZ" sz="6000" b="1" dirty="0">
              <a:ln w="38100">
                <a:solidFill>
                  <a:schemeClr val="tx1"/>
                </a:solidFill>
              </a:ln>
              <a:solidFill>
                <a:srgbClr val="FFC000"/>
              </a:solidFill>
              <a:latin typeface="Arial Black" pitchFamily="34" charset="0"/>
            </a:endParaRPr>
          </a:p>
        </p:txBody>
      </p:sp>
      <p:grpSp>
        <p:nvGrpSpPr>
          <p:cNvPr id="10" name="Skupina 9"/>
          <p:cNvGrpSpPr/>
          <p:nvPr/>
        </p:nvGrpSpPr>
        <p:grpSpPr>
          <a:xfrm>
            <a:off x="5040478" y="803791"/>
            <a:ext cx="3333058" cy="1570096"/>
            <a:chOff x="5040478" y="803791"/>
            <a:chExt cx="3333058" cy="1570096"/>
          </a:xfrm>
        </p:grpSpPr>
        <p:sp>
          <p:nvSpPr>
            <p:cNvPr id="9" name="Krychle 8"/>
            <p:cNvSpPr/>
            <p:nvPr/>
          </p:nvSpPr>
          <p:spPr>
            <a:xfrm>
              <a:off x="5040478" y="1256566"/>
              <a:ext cx="1367095" cy="1117320"/>
            </a:xfrm>
            <a:prstGeom prst="cube">
              <a:avLst/>
            </a:prstGeom>
            <a:solidFill>
              <a:schemeClr val="bg2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6000" dirty="0" smtClean="0">
                  <a:ln w="38100">
                    <a:solidFill>
                      <a:schemeClr val="tx1"/>
                    </a:solidFill>
                  </a:ln>
                  <a:solidFill>
                    <a:schemeClr val="bg2"/>
                  </a:solidFill>
                  <a:latin typeface="Arial Black" pitchFamily="34" charset="0"/>
                </a:rPr>
                <a:t>2</a:t>
              </a:r>
              <a:endParaRPr lang="cs-CZ" sz="6000" dirty="0">
                <a:ln w="38100">
                  <a:solidFill>
                    <a:schemeClr val="tx1"/>
                  </a:solidFill>
                </a:ln>
                <a:solidFill>
                  <a:schemeClr val="bg2"/>
                </a:solidFill>
                <a:latin typeface="Arial Black" pitchFamily="34" charset="0"/>
              </a:endParaRPr>
            </a:p>
          </p:txBody>
        </p:sp>
        <p:sp>
          <p:nvSpPr>
            <p:cNvPr id="6" name="Krychle 5"/>
            <p:cNvSpPr/>
            <p:nvPr/>
          </p:nvSpPr>
          <p:spPr>
            <a:xfrm>
              <a:off x="6153424" y="803791"/>
              <a:ext cx="1404528" cy="1570095"/>
            </a:xfrm>
            <a:prstGeom prst="cube">
              <a:avLst/>
            </a:prstGeom>
            <a:solidFill>
              <a:srgbClr val="FFFF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6000" b="1" dirty="0" smtClean="0">
                  <a:ln w="38100">
                    <a:solidFill>
                      <a:schemeClr val="tx1"/>
                    </a:solidFill>
                  </a:ln>
                  <a:solidFill>
                    <a:srgbClr val="FFFF00"/>
                  </a:solidFill>
                  <a:latin typeface="Arial Black" pitchFamily="34" charset="0"/>
                </a:rPr>
                <a:t>1</a:t>
              </a:r>
              <a:endParaRPr lang="cs-CZ" sz="6000" b="1" dirty="0">
                <a:ln w="38100">
                  <a:solidFill>
                    <a:schemeClr val="tx1"/>
                  </a:solidFill>
                </a:ln>
                <a:solidFill>
                  <a:srgbClr val="FFFF00"/>
                </a:solidFill>
                <a:latin typeface="Arial Black" pitchFamily="34" charset="0"/>
              </a:endParaRPr>
            </a:p>
          </p:txBody>
        </p:sp>
        <p:sp>
          <p:nvSpPr>
            <p:cNvPr id="11" name="Krychle 10"/>
            <p:cNvSpPr/>
            <p:nvPr/>
          </p:nvSpPr>
          <p:spPr>
            <a:xfrm>
              <a:off x="7234525" y="1484784"/>
              <a:ext cx="1139011" cy="889103"/>
            </a:xfrm>
            <a:prstGeom prst="cube">
              <a:avLst/>
            </a:prstGeom>
            <a:solidFill>
              <a:srgbClr val="FFC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6000" dirty="0" smtClean="0">
                  <a:ln w="38100">
                    <a:solidFill>
                      <a:schemeClr val="tx1"/>
                    </a:solidFill>
                  </a:ln>
                  <a:solidFill>
                    <a:srgbClr val="FFC000"/>
                  </a:solidFill>
                  <a:latin typeface="Arial Black" pitchFamily="34" charset="0"/>
                </a:rPr>
                <a:t>3</a:t>
              </a:r>
              <a:endParaRPr lang="cs-CZ" sz="6000" dirty="0">
                <a:ln w="38100">
                  <a:solidFill>
                    <a:schemeClr val="tx1"/>
                  </a:solidFill>
                </a:ln>
                <a:solidFill>
                  <a:srgbClr val="FFC000"/>
                </a:solidFill>
                <a:latin typeface="Arial Black" pitchFamily="34" charset="0"/>
              </a:endParaRPr>
            </a:p>
          </p:txBody>
        </p:sp>
      </p:grpSp>
      <p:sp>
        <p:nvSpPr>
          <p:cNvPr id="8" name="TextovéPole 7"/>
          <p:cNvSpPr txBox="1"/>
          <p:nvPr/>
        </p:nvSpPr>
        <p:spPr>
          <a:xfrm>
            <a:off x="3981360" y="2629752"/>
            <a:ext cx="1912639" cy="1015663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r>
              <a:rPr lang="cs-CZ" sz="6000" b="1" dirty="0" err="1" smtClean="0">
                <a:ln w="28575">
                  <a:solidFill>
                    <a:schemeClr val="tx1"/>
                  </a:solidFill>
                </a:ln>
                <a:solidFill>
                  <a:srgbClr val="FFFF00"/>
                </a:solidFill>
                <a:latin typeface="Arial Black" pitchFamily="34" charset="0"/>
              </a:rPr>
              <a:t>first</a:t>
            </a:r>
            <a:endParaRPr lang="cs-CZ" sz="6000" b="1" dirty="0">
              <a:ln w="28575">
                <a:solidFill>
                  <a:schemeClr val="tx1"/>
                </a:solidFill>
              </a:ln>
              <a:solidFill>
                <a:srgbClr val="FFFF00"/>
              </a:solidFill>
              <a:latin typeface="Arial Black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015374" y="4077071"/>
            <a:ext cx="3219151" cy="1015663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r>
              <a:rPr lang="cs-CZ" sz="6000" dirty="0" smtClean="0">
                <a:ln w="28575">
                  <a:solidFill>
                    <a:schemeClr val="tx1"/>
                  </a:solidFill>
                </a:ln>
                <a:solidFill>
                  <a:schemeClr val="bg2"/>
                </a:solidFill>
                <a:latin typeface="Arial Black" pitchFamily="34" charset="0"/>
              </a:rPr>
              <a:t>second</a:t>
            </a:r>
            <a:endParaRPr lang="cs-CZ" sz="6000" dirty="0">
              <a:ln w="28575">
                <a:solidFill>
                  <a:schemeClr val="tx1"/>
                </a:solidFill>
              </a:ln>
              <a:solidFill>
                <a:schemeClr val="bg2"/>
              </a:solidFill>
              <a:latin typeface="Arial Black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015374" y="5661248"/>
            <a:ext cx="2169120" cy="1015663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r>
              <a:rPr lang="cs-CZ" sz="6000" dirty="0" err="1" smtClean="0">
                <a:ln w="28575">
                  <a:solidFill>
                    <a:schemeClr val="tx1"/>
                  </a:solidFill>
                </a:ln>
                <a:solidFill>
                  <a:srgbClr val="FFC000"/>
                </a:solidFill>
                <a:latin typeface="Arial Black" pitchFamily="34" charset="0"/>
              </a:rPr>
              <a:t>third</a:t>
            </a:r>
            <a:endParaRPr lang="cs-CZ" sz="6000" dirty="0">
              <a:ln w="28575">
                <a:solidFill>
                  <a:schemeClr val="tx1"/>
                </a:solidFill>
              </a:ln>
              <a:solidFill>
                <a:srgbClr val="FFC000"/>
              </a:solidFill>
              <a:latin typeface="Arial Black" pitchFamily="34" charset="0"/>
            </a:endParaRPr>
          </a:p>
        </p:txBody>
      </p:sp>
      <p:pic>
        <p:nvPicPr>
          <p:cNvPr id="2056" name="Picture 8" descr="C:\Users\ZS SLOVAN\AppData\Local\Microsoft\Windows\Temporary Internet Files\Content.IE5\63VXPZW3\MC90019896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81296" y="157808"/>
            <a:ext cx="1386689" cy="19298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MS900116611[1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373536" y="6187082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617058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32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4" dur="2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5" dur="4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6" dur="4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7" dur="400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8" dur="400" fill="hold">
                                          <p:stCondLst>
                                            <p:cond delay="160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9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0" dur="1489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68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  <p:bldLst>
      <p:bldP spid="2" grpId="0"/>
      <p:bldP spid="3" grpId="0"/>
      <p:bldP spid="4" grpId="0"/>
      <p:bldP spid="5" grpId="0"/>
      <p:bldP spid="8" grpId="0" animBg="1"/>
      <p:bldP spid="12" grpId="0" animBg="1"/>
      <p:bldP spid="1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35616" y="435561"/>
            <a:ext cx="569534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  <a:latin typeface="Arial Black" pitchFamily="34" charset="0"/>
              </a:rPr>
              <a:t>- změny v pravopisu</a:t>
            </a:r>
            <a:endParaRPr lang="cs-CZ" sz="4000" b="1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714509" y="1246720"/>
            <a:ext cx="142454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err="1" smtClean="0">
                <a:latin typeface="Arial Black" pitchFamily="34" charset="0"/>
              </a:rPr>
              <a:t>fi</a:t>
            </a:r>
            <a:r>
              <a:rPr lang="cs-CZ" sz="4000" dirty="0" err="1" smtClean="0">
                <a:solidFill>
                  <a:srgbClr val="FF0000"/>
                </a:solidFill>
                <a:latin typeface="Arial Black" pitchFamily="34" charset="0"/>
              </a:rPr>
              <a:t>ve</a:t>
            </a:r>
            <a:endParaRPr lang="cs-CZ" sz="40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537838" y="1246720"/>
            <a:ext cx="132600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err="1" smtClean="0">
                <a:latin typeface="Arial Black" pitchFamily="34" charset="0"/>
              </a:rPr>
              <a:t>fi</a:t>
            </a:r>
            <a:r>
              <a:rPr lang="cs-CZ" sz="4000" dirty="0" err="1" smtClean="0">
                <a:solidFill>
                  <a:srgbClr val="FF0000"/>
                </a:solidFill>
                <a:latin typeface="Arial Black" pitchFamily="34" charset="0"/>
              </a:rPr>
              <a:t>f</a:t>
            </a:r>
            <a:r>
              <a:rPr lang="cs-CZ" sz="4000" dirty="0" err="1" smtClean="0">
                <a:latin typeface="Arial Black" pitchFamily="34" charset="0"/>
              </a:rPr>
              <a:t>th</a:t>
            </a:r>
            <a:endParaRPr lang="cs-CZ" sz="4000" dirty="0">
              <a:latin typeface="Arial Black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673056" y="2717547"/>
            <a:ext cx="160813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err="1" smtClean="0">
                <a:latin typeface="Arial Black" pitchFamily="34" charset="0"/>
              </a:rPr>
              <a:t>eigh</a:t>
            </a:r>
            <a:r>
              <a:rPr lang="cs-CZ" sz="4000" dirty="0" err="1" smtClean="0">
                <a:solidFill>
                  <a:srgbClr val="FF0000"/>
                </a:solidFill>
                <a:latin typeface="Arial Black" pitchFamily="34" charset="0"/>
              </a:rPr>
              <a:t>t</a:t>
            </a:r>
            <a:endParaRPr lang="cs-CZ" sz="40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687387" y="2717547"/>
            <a:ext cx="194957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err="1" smtClean="0">
                <a:latin typeface="Arial Black" pitchFamily="34" charset="0"/>
              </a:rPr>
              <a:t>eighth</a:t>
            </a:r>
            <a:endParaRPr lang="cs-CZ" sz="4000" dirty="0">
              <a:latin typeface="Arial Black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657742" y="3624966"/>
            <a:ext cx="138050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err="1" smtClean="0">
                <a:latin typeface="Arial Black" pitchFamily="34" charset="0"/>
              </a:rPr>
              <a:t>nin</a:t>
            </a:r>
            <a:r>
              <a:rPr lang="cs-CZ" sz="4000" dirty="0" err="1" smtClean="0">
                <a:solidFill>
                  <a:srgbClr val="FF0000"/>
                </a:solidFill>
                <a:latin typeface="Arial Black" pitchFamily="34" charset="0"/>
              </a:rPr>
              <a:t>e</a:t>
            </a:r>
            <a:endParaRPr lang="cs-CZ" sz="40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658078" y="3624966"/>
            <a:ext cx="160813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err="1" smtClean="0">
                <a:latin typeface="Arial Black" pitchFamily="34" charset="0"/>
              </a:rPr>
              <a:t>ninth</a:t>
            </a:r>
            <a:endParaRPr lang="cs-CZ" sz="4000" dirty="0">
              <a:latin typeface="Arial Black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680685" y="5169781"/>
            <a:ext cx="204434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err="1" smtClean="0">
                <a:latin typeface="Arial Black" pitchFamily="34" charset="0"/>
              </a:rPr>
              <a:t>twel</a:t>
            </a:r>
            <a:r>
              <a:rPr lang="cs-CZ" sz="4000" dirty="0" err="1" smtClean="0">
                <a:solidFill>
                  <a:srgbClr val="FF0000"/>
                </a:solidFill>
                <a:latin typeface="Arial Black" pitchFamily="34" charset="0"/>
              </a:rPr>
              <a:t>ve</a:t>
            </a:r>
            <a:endParaRPr lang="cs-CZ" sz="40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575657" y="5169781"/>
            <a:ext cx="217303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err="1" smtClean="0">
                <a:latin typeface="Arial Black" pitchFamily="34" charset="0"/>
              </a:rPr>
              <a:t>twel</a:t>
            </a:r>
            <a:r>
              <a:rPr lang="cs-CZ" sz="4000" dirty="0" err="1" smtClean="0">
                <a:solidFill>
                  <a:srgbClr val="FF0000"/>
                </a:solidFill>
                <a:latin typeface="Arial Black" pitchFamily="34" charset="0"/>
              </a:rPr>
              <a:t>f</a:t>
            </a:r>
            <a:r>
              <a:rPr lang="cs-CZ" sz="4000" dirty="0" err="1" smtClean="0">
                <a:latin typeface="Arial Black" pitchFamily="34" charset="0"/>
              </a:rPr>
              <a:t>th</a:t>
            </a:r>
            <a:endParaRPr lang="cs-CZ" sz="4000" dirty="0">
              <a:latin typeface="Arial Black" pitchFamily="34" charset="0"/>
            </a:endParaRPr>
          </a:p>
        </p:txBody>
      </p:sp>
      <p:sp>
        <p:nvSpPr>
          <p:cNvPr id="17" name="Jednoduché závorky 16"/>
          <p:cNvSpPr/>
          <p:nvPr/>
        </p:nvSpPr>
        <p:spPr>
          <a:xfrm>
            <a:off x="1817308" y="1969218"/>
            <a:ext cx="1017720" cy="488497"/>
          </a:xfrm>
          <a:prstGeom prst="bracketPair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r>
              <a:rPr lang="cs-CZ" sz="3200" dirty="0" err="1" smtClean="0"/>
              <a:t>faif</a:t>
            </a:r>
            <a:endParaRPr lang="cs-CZ" sz="3200" dirty="0"/>
          </a:p>
        </p:txBody>
      </p:sp>
      <p:sp>
        <p:nvSpPr>
          <p:cNvPr id="18" name="Jednoduché závorky 17"/>
          <p:cNvSpPr/>
          <p:nvPr/>
        </p:nvSpPr>
        <p:spPr>
          <a:xfrm>
            <a:off x="4671345" y="1952011"/>
            <a:ext cx="1058990" cy="505704"/>
          </a:xfrm>
          <a:prstGeom prst="bracketPair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r>
              <a:rPr lang="cs-CZ" sz="3200" dirty="0" err="1" smtClean="0"/>
              <a:t>fif</a:t>
            </a:r>
            <a:r>
              <a:rPr lang="en-US" sz="3200" strike="sngStrike" dirty="0" smtClean="0"/>
              <a:t>0</a:t>
            </a:r>
            <a:endParaRPr lang="cs-CZ" sz="3200" strike="sngStrike" dirty="0"/>
          </a:p>
        </p:txBody>
      </p:sp>
      <p:sp>
        <p:nvSpPr>
          <p:cNvPr id="19" name="Jednoduché závorky 18"/>
          <p:cNvSpPr/>
          <p:nvPr/>
        </p:nvSpPr>
        <p:spPr>
          <a:xfrm>
            <a:off x="4763384" y="4332852"/>
            <a:ext cx="1118802" cy="553477"/>
          </a:xfrm>
          <a:prstGeom prst="bracketPair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nin</a:t>
            </a:r>
            <a:r>
              <a:rPr lang="cs-CZ" sz="3200" strike="sngStrike" dirty="0" smtClean="0"/>
              <a:t>0</a:t>
            </a:r>
            <a:endParaRPr lang="cs-CZ" sz="3200" strike="sngStrike" dirty="0"/>
          </a:p>
        </p:txBody>
      </p:sp>
      <p:sp>
        <p:nvSpPr>
          <p:cNvPr id="20" name="Jednoduché závorky 19"/>
          <p:cNvSpPr/>
          <p:nvPr/>
        </p:nvSpPr>
        <p:spPr>
          <a:xfrm>
            <a:off x="1817308" y="4285211"/>
            <a:ext cx="1045360" cy="538599"/>
          </a:xfrm>
          <a:prstGeom prst="bracketPair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r>
              <a:rPr lang="cs-CZ" sz="3200" dirty="0" err="1" smtClean="0"/>
              <a:t>nain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6876201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7" grpId="0" animBg="1"/>
      <p:bldP spid="18" grpId="0" animBg="1"/>
      <p:bldP spid="19" grpId="0" animBg="1"/>
      <p:bldP spid="20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74780" y="624146"/>
            <a:ext cx="2113720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dirty="0" err="1">
                <a:latin typeface="Arial Black" pitchFamily="34" charset="0"/>
              </a:rPr>
              <a:t>twent</a:t>
            </a:r>
            <a:r>
              <a:rPr lang="cs-CZ" sz="4000" dirty="0" err="1">
                <a:solidFill>
                  <a:srgbClr val="FF0000"/>
                </a:solidFill>
                <a:latin typeface="Arial Black" pitchFamily="34" charset="0"/>
              </a:rPr>
              <a:t>y</a:t>
            </a:r>
            <a:endParaRPr lang="cs-CZ" sz="4000" dirty="0"/>
          </a:p>
        </p:txBody>
      </p:sp>
      <p:sp>
        <p:nvSpPr>
          <p:cNvPr id="3" name="Obdélník 2"/>
          <p:cNvSpPr/>
          <p:nvPr/>
        </p:nvSpPr>
        <p:spPr>
          <a:xfrm>
            <a:off x="3915410" y="624146"/>
            <a:ext cx="2883162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dirty="0" err="1">
                <a:latin typeface="Arial Black" pitchFamily="34" charset="0"/>
              </a:rPr>
              <a:t>twent</a:t>
            </a:r>
            <a:r>
              <a:rPr lang="cs-CZ" sz="4000" dirty="0" err="1">
                <a:solidFill>
                  <a:srgbClr val="FF0000"/>
                </a:solidFill>
                <a:latin typeface="Arial Black" pitchFamily="34" charset="0"/>
              </a:rPr>
              <a:t>ie</a:t>
            </a:r>
            <a:r>
              <a:rPr lang="cs-CZ" sz="4000" dirty="0" err="1">
                <a:latin typeface="Arial Black" pitchFamily="34" charset="0"/>
              </a:rPr>
              <a:t>th</a:t>
            </a:r>
            <a:endParaRPr lang="cs-CZ" sz="4000" dirty="0"/>
          </a:p>
        </p:txBody>
      </p:sp>
      <p:sp>
        <p:nvSpPr>
          <p:cNvPr id="4" name="Obdélník 3"/>
          <p:cNvSpPr/>
          <p:nvPr/>
        </p:nvSpPr>
        <p:spPr>
          <a:xfrm>
            <a:off x="274780" y="2992378"/>
            <a:ext cx="1920719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dirty="0" err="1">
                <a:latin typeface="Arial Black" pitchFamily="34" charset="0"/>
              </a:rPr>
              <a:t>ninet</a:t>
            </a:r>
            <a:r>
              <a:rPr lang="cs-CZ" sz="4000" dirty="0" err="1">
                <a:solidFill>
                  <a:srgbClr val="FF0000"/>
                </a:solidFill>
                <a:latin typeface="Arial Black" pitchFamily="34" charset="0"/>
              </a:rPr>
              <a:t>y</a:t>
            </a:r>
            <a:endParaRPr lang="cs-CZ" sz="40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915410" y="2992378"/>
            <a:ext cx="2673650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0" dirty="0" err="1">
                <a:latin typeface="Arial Black" pitchFamily="34" charset="0"/>
              </a:rPr>
              <a:t>ninet</a:t>
            </a:r>
            <a:r>
              <a:rPr lang="cs-CZ" sz="4000" dirty="0" err="1">
                <a:solidFill>
                  <a:srgbClr val="FF0000"/>
                </a:solidFill>
                <a:latin typeface="Arial Black" pitchFamily="34" charset="0"/>
              </a:rPr>
              <a:t>ie</a:t>
            </a:r>
            <a:r>
              <a:rPr lang="cs-CZ" sz="4000" dirty="0" err="1">
                <a:latin typeface="Arial Black" pitchFamily="34" charset="0"/>
              </a:rPr>
              <a:t>th</a:t>
            </a:r>
            <a:endParaRPr lang="cs-CZ" sz="4000" dirty="0">
              <a:latin typeface="Arial Black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03549" y="1157397"/>
            <a:ext cx="36004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dirty="0" smtClean="0">
                <a:latin typeface="Arial Black" pitchFamily="34" charset="0"/>
              </a:rPr>
              <a:t>. . .</a:t>
            </a:r>
            <a:endParaRPr lang="cs-CZ" sz="4000" dirty="0">
              <a:latin typeface="Arial Black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74780" y="4996626"/>
            <a:ext cx="358143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latin typeface="Arial Black" pitchFamily="34" charset="0"/>
              </a:rPr>
              <a:t>padesátý šestý</a:t>
            </a:r>
            <a:endParaRPr lang="cs-CZ" sz="3200" b="1" dirty="0">
              <a:latin typeface="Arial Black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74780" y="4207956"/>
            <a:ext cx="391581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B050"/>
                </a:solidFill>
                <a:latin typeface="Arial Black" pitchFamily="34" charset="0"/>
              </a:rPr>
              <a:t>Složené číslovky</a:t>
            </a:r>
            <a:endParaRPr lang="cs-CZ" sz="3200" dirty="0">
              <a:solidFill>
                <a:srgbClr val="00B050"/>
              </a:solidFill>
              <a:latin typeface="Arial Black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677152" y="4873515"/>
            <a:ext cx="337784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err="1" smtClean="0">
                <a:latin typeface="Arial Black" pitchFamily="34" charset="0"/>
              </a:rPr>
              <a:t>fifty</a:t>
            </a:r>
            <a:r>
              <a:rPr lang="cs-CZ" sz="4000" dirty="0" smtClean="0">
                <a:latin typeface="Arial Black" pitchFamily="34" charset="0"/>
              </a:rPr>
              <a:t> - </a:t>
            </a:r>
            <a:r>
              <a:rPr lang="cs-CZ" sz="4000" dirty="0" err="1" smtClean="0">
                <a:solidFill>
                  <a:srgbClr val="FF0000"/>
                </a:solidFill>
                <a:latin typeface="Arial Black" pitchFamily="34" charset="0"/>
              </a:rPr>
              <a:t>sixth</a:t>
            </a:r>
            <a:r>
              <a:rPr lang="cs-CZ" sz="4000" dirty="0" smtClean="0">
                <a:latin typeface="Arial Black" pitchFamily="34" charset="0"/>
              </a:rPr>
              <a:t> </a:t>
            </a:r>
            <a:endParaRPr lang="cs-CZ" sz="4000" dirty="0"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478147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8" grpId="0"/>
      <p:bldP spid="9" grpId="0"/>
      <p:bldP spid="1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564932"/>
            <a:ext cx="556511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B050"/>
                </a:solidFill>
                <a:latin typeface="Arial Black" pitchFamily="34" charset="0"/>
              </a:rPr>
              <a:t>Psaní řadových číslovek</a:t>
            </a:r>
            <a:endParaRPr lang="cs-CZ" sz="3200" dirty="0">
              <a:solidFill>
                <a:srgbClr val="00B050"/>
              </a:solidFill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1520" y="1402646"/>
            <a:ext cx="134658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česky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411760" y="1471717"/>
            <a:ext cx="184249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anglicky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72733" y="1994937"/>
            <a:ext cx="69762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latin typeface="Arial Black" pitchFamily="34" charset="0"/>
              </a:rPr>
              <a:t>1.</a:t>
            </a:r>
            <a:endParaRPr lang="cs-CZ" sz="4000" dirty="0">
              <a:latin typeface="Arial Black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871391" y="1993066"/>
            <a:ext cx="140134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  <a:latin typeface="Arial Black" pitchFamily="34" charset="0"/>
              </a:rPr>
              <a:t>(1</a:t>
            </a:r>
            <a:r>
              <a:rPr lang="cs-CZ" sz="4000" baseline="30000" dirty="0" smtClean="0">
                <a:solidFill>
                  <a:srgbClr val="FF0000"/>
                </a:solidFill>
                <a:latin typeface="Arial Black" pitchFamily="34" charset="0"/>
              </a:rPr>
              <a:t>st </a:t>
            </a:r>
            <a:r>
              <a:rPr lang="cs-CZ" sz="4000" dirty="0" smtClean="0">
                <a:solidFill>
                  <a:srgbClr val="FF0000"/>
                </a:solidFill>
                <a:latin typeface="Arial Black" pitchFamily="34" charset="0"/>
              </a:rPr>
              <a:t>)</a:t>
            </a:r>
            <a:endParaRPr lang="cs-CZ" sz="40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411760" y="2032853"/>
            <a:ext cx="106631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  <a:latin typeface="Arial Black" pitchFamily="34" charset="0"/>
              </a:rPr>
              <a:t>1st</a:t>
            </a:r>
            <a:endParaRPr lang="cs-CZ" sz="40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72733" y="2768729"/>
            <a:ext cx="69762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latin typeface="Arial Black" pitchFamily="34" charset="0"/>
              </a:rPr>
              <a:t>2.</a:t>
            </a:r>
            <a:endParaRPr lang="cs-CZ" sz="4000" dirty="0">
              <a:latin typeface="Arial Black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411760" y="2690068"/>
            <a:ext cx="120898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  <a:latin typeface="Arial Black" pitchFamily="34" charset="0"/>
              </a:rPr>
              <a:t>2nd</a:t>
            </a:r>
            <a:endParaRPr lang="cs-CZ" sz="40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72733" y="3476615"/>
            <a:ext cx="69762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latin typeface="Arial Black" pitchFamily="34" charset="0"/>
              </a:rPr>
              <a:t>3.</a:t>
            </a:r>
            <a:endParaRPr lang="cs-CZ" sz="4000" dirty="0">
              <a:latin typeface="Arial Black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411824" y="3387070"/>
            <a:ext cx="110793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  <a:latin typeface="Arial Black" pitchFamily="34" charset="0"/>
              </a:rPr>
              <a:t>3rd</a:t>
            </a:r>
            <a:endParaRPr lang="cs-CZ" sz="40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083280" y="1402646"/>
            <a:ext cx="118013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čtení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911491" y="2075036"/>
            <a:ext cx="174688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>
                <a:solidFill>
                  <a:srgbClr val="7030A0"/>
                </a:solidFill>
                <a:latin typeface="Arial Black" pitchFamily="34" charset="0"/>
              </a:rPr>
              <a:t>the</a:t>
            </a:r>
            <a:r>
              <a:rPr lang="cs-CZ" sz="2800" dirty="0" smtClean="0">
                <a:solidFill>
                  <a:srgbClr val="7030A0"/>
                </a:solidFill>
                <a:latin typeface="Arial Black" pitchFamily="34" charset="0"/>
              </a:rPr>
              <a:t> </a:t>
            </a:r>
            <a:r>
              <a:rPr lang="cs-CZ" sz="2800" dirty="0" err="1" smtClean="0">
                <a:solidFill>
                  <a:srgbClr val="7030A0"/>
                </a:solidFill>
                <a:latin typeface="Arial Black" pitchFamily="34" charset="0"/>
              </a:rPr>
              <a:t>first</a:t>
            </a:r>
            <a:endParaRPr lang="cs-CZ" sz="2800" dirty="0">
              <a:solidFill>
                <a:srgbClr val="7030A0"/>
              </a:solidFill>
              <a:latin typeface="Arial Black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897123" y="2768729"/>
            <a:ext cx="235513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>
                <a:solidFill>
                  <a:srgbClr val="7030A0"/>
                </a:solidFill>
                <a:latin typeface="Arial Black" pitchFamily="34" charset="0"/>
              </a:rPr>
              <a:t>the</a:t>
            </a:r>
            <a:r>
              <a:rPr lang="cs-CZ" sz="2800" dirty="0" smtClean="0">
                <a:solidFill>
                  <a:srgbClr val="7030A0"/>
                </a:solidFill>
                <a:latin typeface="Arial Black" pitchFamily="34" charset="0"/>
              </a:rPr>
              <a:t> second</a:t>
            </a:r>
            <a:endParaRPr lang="cs-CZ" sz="2800" dirty="0">
              <a:solidFill>
                <a:srgbClr val="7030A0"/>
              </a:solidFill>
              <a:latin typeface="Arial Black" pitchFamily="34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882755" y="3544788"/>
            <a:ext cx="186551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>
                <a:solidFill>
                  <a:srgbClr val="7030A0"/>
                </a:solidFill>
                <a:latin typeface="Arial Black" pitchFamily="34" charset="0"/>
              </a:rPr>
              <a:t>the</a:t>
            </a:r>
            <a:r>
              <a:rPr lang="cs-CZ" sz="2800" dirty="0" smtClean="0">
                <a:solidFill>
                  <a:srgbClr val="7030A0"/>
                </a:solidFill>
                <a:latin typeface="Arial Black" pitchFamily="34" charset="0"/>
              </a:rPr>
              <a:t> </a:t>
            </a:r>
            <a:r>
              <a:rPr lang="cs-CZ" sz="2800" dirty="0" err="1" smtClean="0">
                <a:solidFill>
                  <a:srgbClr val="7030A0"/>
                </a:solidFill>
                <a:latin typeface="Arial Black" pitchFamily="34" charset="0"/>
              </a:rPr>
              <a:t>third</a:t>
            </a:r>
            <a:endParaRPr lang="cs-CZ" sz="2800" dirty="0">
              <a:solidFill>
                <a:srgbClr val="7030A0"/>
              </a:solidFill>
              <a:latin typeface="Arial Black" pitchFamily="34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0" y="4184501"/>
            <a:ext cx="103906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latin typeface="Arial Black" pitchFamily="34" charset="0"/>
              </a:rPr>
              <a:t>11.</a:t>
            </a:r>
            <a:endParaRPr lang="cs-CZ" sz="4000" dirty="0">
              <a:latin typeface="Arial Black" pitchFamily="34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2083144" y="4184501"/>
            <a:ext cx="143661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  <a:latin typeface="Arial Black" pitchFamily="34" charset="0"/>
              </a:rPr>
              <a:t>11th</a:t>
            </a:r>
            <a:endParaRPr lang="cs-CZ" sz="40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5898771" y="4269938"/>
            <a:ext cx="261546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>
                <a:solidFill>
                  <a:srgbClr val="7030A0"/>
                </a:solidFill>
                <a:latin typeface="Arial Black" pitchFamily="34" charset="0"/>
              </a:rPr>
              <a:t>the</a:t>
            </a:r>
            <a:r>
              <a:rPr lang="cs-CZ" sz="2800" dirty="0" smtClean="0">
                <a:solidFill>
                  <a:srgbClr val="7030A0"/>
                </a:solidFill>
                <a:latin typeface="Arial Black" pitchFamily="34" charset="0"/>
              </a:rPr>
              <a:t> </a:t>
            </a:r>
            <a:r>
              <a:rPr lang="cs-CZ" sz="2800" dirty="0" err="1" smtClean="0">
                <a:solidFill>
                  <a:srgbClr val="7030A0"/>
                </a:solidFill>
                <a:latin typeface="Arial Black" pitchFamily="34" charset="0"/>
              </a:rPr>
              <a:t>eleventh</a:t>
            </a:r>
            <a:endParaRPr lang="cs-CZ" sz="2800" dirty="0">
              <a:solidFill>
                <a:srgbClr val="7030A0"/>
              </a:solidFill>
              <a:latin typeface="Arial Black" pitchFamily="34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0" y="4892387"/>
            <a:ext cx="103906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latin typeface="Arial Black" pitchFamily="34" charset="0"/>
              </a:rPr>
              <a:t>23.</a:t>
            </a:r>
            <a:endParaRPr lang="cs-CZ" sz="4000" dirty="0">
              <a:latin typeface="Arial Black" pitchFamily="34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2086984" y="4892387"/>
            <a:ext cx="144937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  <a:latin typeface="Arial Black" pitchFamily="34" charset="0"/>
              </a:rPr>
              <a:t>23rd</a:t>
            </a:r>
            <a:endParaRPr lang="cs-CZ" sz="40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5866691" y="4971613"/>
            <a:ext cx="333463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>
                <a:solidFill>
                  <a:srgbClr val="7030A0"/>
                </a:solidFill>
                <a:latin typeface="Arial Black" pitchFamily="34" charset="0"/>
              </a:rPr>
              <a:t>the</a:t>
            </a:r>
            <a:r>
              <a:rPr lang="cs-CZ" sz="2800" dirty="0" smtClean="0">
                <a:solidFill>
                  <a:srgbClr val="7030A0"/>
                </a:solidFill>
                <a:latin typeface="Arial Black" pitchFamily="34" charset="0"/>
              </a:rPr>
              <a:t> </a:t>
            </a:r>
            <a:r>
              <a:rPr lang="cs-CZ" sz="2800" dirty="0" err="1" smtClean="0">
                <a:solidFill>
                  <a:srgbClr val="7030A0"/>
                </a:solidFill>
                <a:latin typeface="Arial Black" pitchFamily="34" charset="0"/>
              </a:rPr>
              <a:t>twenty-third</a:t>
            </a:r>
            <a:endParaRPr lang="cs-CZ" sz="2800" dirty="0">
              <a:solidFill>
                <a:srgbClr val="7030A0"/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784497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548680"/>
            <a:ext cx="561416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00B050"/>
                </a:solidFill>
                <a:latin typeface="Arial Black" pitchFamily="34" charset="0"/>
              </a:rPr>
              <a:t>Datum – psaní a čtení</a:t>
            </a:r>
            <a:endParaRPr lang="cs-CZ" sz="3600" dirty="0">
              <a:solidFill>
                <a:srgbClr val="00B050"/>
              </a:solidFill>
              <a:latin typeface="Arial Black" pitchFamily="34" charset="0"/>
            </a:endParaRPr>
          </a:p>
        </p:txBody>
      </p:sp>
      <p:pic>
        <p:nvPicPr>
          <p:cNvPr id="1028" name="Picture 4" descr="C:\Users\ZS SLOVAN\AppData\Local\Microsoft\Windows\Temporary Internet Files\Content.IE5\63VXPZW3\MP90043947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9504" y="1340768"/>
            <a:ext cx="1687003" cy="16870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ZS SLOVAN\AppData\Local\Microsoft\Windows\Temporary Internet Files\Content.IE5\63VXPZW3\MP90038488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7280" y="3573016"/>
            <a:ext cx="1904256" cy="1809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214152" y="1340768"/>
            <a:ext cx="428354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C00000"/>
                </a:solidFill>
                <a:latin typeface="Arial Black" pitchFamily="34" charset="0"/>
              </a:rPr>
              <a:t>1st </a:t>
            </a:r>
            <a:r>
              <a:rPr lang="cs-CZ" sz="4000" dirty="0" err="1" smtClean="0">
                <a:solidFill>
                  <a:srgbClr val="C00000"/>
                </a:solidFill>
                <a:latin typeface="Arial Black" pitchFamily="34" charset="0"/>
              </a:rPr>
              <a:t>September</a:t>
            </a:r>
            <a:endParaRPr lang="cs-CZ" sz="4000" dirty="0">
              <a:solidFill>
                <a:srgbClr val="C00000"/>
              </a:solidFill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128391" y="3716831"/>
            <a:ext cx="445506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C00000"/>
                </a:solidFill>
                <a:latin typeface="Arial Black" pitchFamily="34" charset="0"/>
              </a:rPr>
              <a:t>24th </a:t>
            </a:r>
            <a:r>
              <a:rPr lang="cs-CZ" sz="4000" dirty="0" err="1" smtClean="0">
                <a:solidFill>
                  <a:srgbClr val="C00000"/>
                </a:solidFill>
                <a:latin typeface="Arial Black" pitchFamily="34" charset="0"/>
              </a:rPr>
              <a:t>December</a:t>
            </a:r>
            <a:endParaRPr lang="cs-CZ" sz="4000" dirty="0">
              <a:solidFill>
                <a:srgbClr val="C00000"/>
              </a:solidFill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291712" y="2420887"/>
            <a:ext cx="514794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 smtClean="0">
                <a:latin typeface="Arial Black" pitchFamily="34" charset="0"/>
              </a:rPr>
              <a:t>the</a:t>
            </a:r>
            <a:r>
              <a:rPr lang="cs-CZ" sz="3200" dirty="0" smtClean="0">
                <a:latin typeface="Arial Black" pitchFamily="34" charset="0"/>
              </a:rPr>
              <a:t> </a:t>
            </a:r>
            <a:r>
              <a:rPr lang="cs-CZ" sz="3200" dirty="0" err="1" smtClean="0">
                <a:latin typeface="Arial Black" pitchFamily="34" charset="0"/>
              </a:rPr>
              <a:t>first</a:t>
            </a:r>
            <a:r>
              <a:rPr lang="cs-CZ" sz="3200" dirty="0" smtClean="0">
                <a:latin typeface="Arial Black" pitchFamily="34" charset="0"/>
              </a:rPr>
              <a:t> </a:t>
            </a:r>
            <a:r>
              <a:rPr lang="cs-CZ" sz="3200" dirty="0" err="1" smtClean="0">
                <a:latin typeface="Arial Black" pitchFamily="34" charset="0"/>
              </a:rPr>
              <a:t>of</a:t>
            </a:r>
            <a:r>
              <a:rPr lang="cs-CZ" sz="3200" dirty="0" smtClean="0">
                <a:latin typeface="Arial Black" pitchFamily="34" charset="0"/>
              </a:rPr>
              <a:t> </a:t>
            </a:r>
            <a:r>
              <a:rPr lang="cs-CZ" sz="3200" dirty="0" err="1" smtClean="0">
                <a:latin typeface="Arial Black" pitchFamily="34" charset="0"/>
              </a:rPr>
              <a:t>September</a:t>
            </a:r>
            <a:endParaRPr lang="cs-CZ" sz="3200" dirty="0">
              <a:latin typeface="Arial Black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121536" y="4862397"/>
            <a:ext cx="711028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 smtClean="0">
                <a:latin typeface="Arial Black" pitchFamily="34" charset="0"/>
              </a:rPr>
              <a:t>the</a:t>
            </a:r>
            <a:r>
              <a:rPr lang="cs-CZ" sz="3200" dirty="0" smtClean="0">
                <a:latin typeface="Arial Black" pitchFamily="34" charset="0"/>
              </a:rPr>
              <a:t> </a:t>
            </a:r>
            <a:r>
              <a:rPr lang="cs-CZ" sz="3200" dirty="0" err="1" smtClean="0">
                <a:latin typeface="Arial Black" pitchFamily="34" charset="0"/>
              </a:rPr>
              <a:t>twenty-fourth</a:t>
            </a:r>
            <a:r>
              <a:rPr lang="cs-CZ" sz="3200" dirty="0" smtClean="0">
                <a:latin typeface="Arial Black" pitchFamily="34" charset="0"/>
              </a:rPr>
              <a:t> </a:t>
            </a:r>
            <a:r>
              <a:rPr lang="cs-CZ" sz="3200" dirty="0" err="1" smtClean="0">
                <a:latin typeface="Arial Black" pitchFamily="34" charset="0"/>
              </a:rPr>
              <a:t>of</a:t>
            </a:r>
            <a:r>
              <a:rPr lang="cs-CZ" sz="3200" dirty="0" smtClean="0">
                <a:latin typeface="Arial Black" pitchFamily="34" charset="0"/>
              </a:rPr>
              <a:t> </a:t>
            </a:r>
            <a:r>
              <a:rPr lang="cs-CZ" sz="3200" dirty="0" err="1" smtClean="0">
                <a:latin typeface="Arial Black" pitchFamily="34" charset="0"/>
              </a:rPr>
              <a:t>December</a:t>
            </a:r>
            <a:endParaRPr lang="cs-CZ" sz="3200" dirty="0"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672494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647110"/>
            <a:ext cx="525490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>
                <a:solidFill>
                  <a:srgbClr val="FF0000"/>
                </a:solidFill>
                <a:latin typeface="Arial Black" pitchFamily="34" charset="0"/>
              </a:rPr>
              <a:t>Translate</a:t>
            </a:r>
            <a:r>
              <a:rPr lang="cs-CZ" sz="2800" dirty="0" smtClean="0">
                <a:latin typeface="Arial Black" pitchFamily="34" charset="0"/>
              </a:rPr>
              <a:t>, </a:t>
            </a:r>
            <a:r>
              <a:rPr lang="cs-CZ" sz="2800" dirty="0" err="1" smtClean="0">
                <a:solidFill>
                  <a:srgbClr val="FF0000"/>
                </a:solidFill>
                <a:latin typeface="Arial Black" pitchFamily="34" charset="0"/>
              </a:rPr>
              <a:t>write</a:t>
            </a:r>
            <a:r>
              <a:rPr lang="cs-CZ" sz="2800" dirty="0" smtClean="0">
                <a:latin typeface="Arial Black" pitchFamily="34" charset="0"/>
              </a:rPr>
              <a:t> and </a:t>
            </a:r>
            <a:r>
              <a:rPr lang="cs-CZ" sz="2800" dirty="0" err="1" smtClean="0">
                <a:solidFill>
                  <a:srgbClr val="00B050"/>
                </a:solidFill>
                <a:latin typeface="Arial Black" pitchFamily="34" charset="0"/>
              </a:rPr>
              <a:t>read</a:t>
            </a:r>
            <a:r>
              <a:rPr lang="cs-CZ" sz="2800" dirty="0" smtClean="0">
                <a:latin typeface="Arial Black" pitchFamily="34" charset="0"/>
              </a:rPr>
              <a:t>: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1520" y="1271353"/>
            <a:ext cx="54373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7.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51520" y="1897668"/>
            <a:ext cx="78258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17.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68902" y="2561870"/>
            <a:ext cx="78258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13.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68901" y="3263041"/>
            <a:ext cx="78258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53.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09930" y="3967969"/>
            <a:ext cx="201273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12. srpen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51519" y="4714347"/>
            <a:ext cx="247696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latin typeface="Arial Black" pitchFamily="34" charset="0"/>
              </a:rPr>
              <a:t>22. listopad</a:t>
            </a:r>
            <a:endParaRPr lang="cs-CZ" sz="2800" b="1" dirty="0">
              <a:latin typeface="Arial Black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51519" y="5687670"/>
            <a:ext cx="223651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30. květen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119404" y="1271353"/>
            <a:ext cx="319363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7th	 </a:t>
            </a:r>
            <a:r>
              <a:rPr lang="cs-CZ" sz="2400" dirty="0" err="1" smtClean="0">
                <a:solidFill>
                  <a:srgbClr val="00B050"/>
                </a:solidFill>
                <a:latin typeface="Arial Black" pitchFamily="34" charset="0"/>
              </a:rPr>
              <a:t>the</a:t>
            </a:r>
            <a:r>
              <a:rPr lang="cs-CZ" sz="2400" dirty="0" smtClean="0">
                <a:solidFill>
                  <a:srgbClr val="00B050"/>
                </a:solidFill>
                <a:latin typeface="Arial Black" pitchFamily="34" charset="0"/>
              </a:rPr>
              <a:t> </a:t>
            </a:r>
            <a:r>
              <a:rPr lang="cs-CZ" sz="2400" dirty="0" err="1" smtClean="0">
                <a:solidFill>
                  <a:srgbClr val="00B050"/>
                </a:solidFill>
                <a:latin typeface="Arial Black" pitchFamily="34" charset="0"/>
              </a:rPr>
              <a:t>seventh</a:t>
            </a:r>
            <a:endParaRPr lang="cs-CZ" sz="2400" dirty="0">
              <a:solidFill>
                <a:srgbClr val="00B050"/>
              </a:solidFill>
              <a:latin typeface="Arial Black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087376" y="1897668"/>
            <a:ext cx="394543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17th	 </a:t>
            </a:r>
            <a:r>
              <a:rPr lang="cs-CZ" sz="2400" dirty="0" err="1" smtClean="0">
                <a:solidFill>
                  <a:srgbClr val="00B050"/>
                </a:solidFill>
                <a:latin typeface="Arial Black" pitchFamily="34" charset="0"/>
              </a:rPr>
              <a:t>the</a:t>
            </a:r>
            <a:r>
              <a:rPr lang="cs-CZ" sz="2400" dirty="0" smtClean="0">
                <a:solidFill>
                  <a:srgbClr val="00B050"/>
                </a:solidFill>
                <a:latin typeface="Arial Black" pitchFamily="34" charset="0"/>
              </a:rPr>
              <a:t> </a:t>
            </a:r>
            <a:r>
              <a:rPr lang="cs-CZ" sz="2400" dirty="0" err="1" smtClean="0">
                <a:solidFill>
                  <a:srgbClr val="00B050"/>
                </a:solidFill>
                <a:latin typeface="Arial Black" pitchFamily="34" charset="0"/>
              </a:rPr>
              <a:t>seventeenth</a:t>
            </a:r>
            <a:endParaRPr lang="cs-CZ" sz="2400" dirty="0">
              <a:solidFill>
                <a:srgbClr val="00B050"/>
              </a:solidFill>
              <a:latin typeface="Arial Black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119404" y="2561870"/>
            <a:ext cx="363843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13th  </a:t>
            </a:r>
            <a:r>
              <a:rPr lang="cs-CZ" sz="2400" dirty="0" err="1" smtClean="0">
                <a:solidFill>
                  <a:srgbClr val="00B050"/>
                </a:solidFill>
                <a:latin typeface="Arial Black" pitchFamily="34" charset="0"/>
              </a:rPr>
              <a:t>the</a:t>
            </a:r>
            <a:r>
              <a:rPr lang="cs-CZ" sz="2400" dirty="0" smtClean="0">
                <a:solidFill>
                  <a:srgbClr val="00B050"/>
                </a:solidFill>
                <a:latin typeface="Arial Black" pitchFamily="34" charset="0"/>
              </a:rPr>
              <a:t> </a:t>
            </a:r>
            <a:r>
              <a:rPr lang="cs-CZ" sz="2400" dirty="0" err="1" smtClean="0">
                <a:solidFill>
                  <a:srgbClr val="00B050"/>
                </a:solidFill>
                <a:latin typeface="Arial Black" pitchFamily="34" charset="0"/>
              </a:rPr>
              <a:t>thirteenth</a:t>
            </a:r>
            <a:endParaRPr lang="cs-CZ" sz="2400" dirty="0">
              <a:solidFill>
                <a:srgbClr val="00B050"/>
              </a:solidFill>
              <a:latin typeface="Arial Black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063346" y="3263041"/>
            <a:ext cx="352109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53rd  </a:t>
            </a:r>
            <a:r>
              <a:rPr lang="cs-CZ" sz="2400" dirty="0" err="1" smtClean="0">
                <a:solidFill>
                  <a:srgbClr val="00B050"/>
                </a:solidFill>
                <a:latin typeface="Arial Black" pitchFamily="34" charset="0"/>
              </a:rPr>
              <a:t>the</a:t>
            </a:r>
            <a:r>
              <a:rPr lang="cs-CZ" sz="2400" dirty="0" smtClean="0">
                <a:solidFill>
                  <a:srgbClr val="00B050"/>
                </a:solidFill>
                <a:latin typeface="Arial Black" pitchFamily="34" charset="0"/>
              </a:rPr>
              <a:t> </a:t>
            </a:r>
            <a:r>
              <a:rPr lang="cs-CZ" sz="2400" dirty="0" err="1" smtClean="0">
                <a:solidFill>
                  <a:srgbClr val="00B050"/>
                </a:solidFill>
                <a:latin typeface="Arial Black" pitchFamily="34" charset="0"/>
              </a:rPr>
              <a:t>fifty-third</a:t>
            </a:r>
            <a:endParaRPr lang="cs-CZ" sz="2400" dirty="0">
              <a:solidFill>
                <a:srgbClr val="00B050"/>
              </a:solidFill>
              <a:latin typeface="Arial Black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119404" y="3967969"/>
            <a:ext cx="619579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12th Augus</a:t>
            </a:r>
            <a:r>
              <a:rPr lang="cs-CZ" sz="2400" dirty="0" smtClean="0">
                <a:solidFill>
                  <a:srgbClr val="FF0000"/>
                </a:solidFill>
                <a:latin typeface="Arial Black" pitchFamily="34" charset="0"/>
              </a:rPr>
              <a:t>t </a:t>
            </a:r>
            <a:r>
              <a:rPr lang="cs-CZ" sz="2400" dirty="0" err="1" smtClean="0">
                <a:solidFill>
                  <a:srgbClr val="00B050"/>
                </a:solidFill>
                <a:latin typeface="Arial Black" pitchFamily="34" charset="0"/>
              </a:rPr>
              <a:t>the</a:t>
            </a:r>
            <a:r>
              <a:rPr lang="cs-CZ" sz="2400" dirty="0" smtClean="0">
                <a:solidFill>
                  <a:srgbClr val="00B050"/>
                </a:solidFill>
                <a:latin typeface="Arial Black" pitchFamily="34" charset="0"/>
              </a:rPr>
              <a:t> </a:t>
            </a:r>
            <a:r>
              <a:rPr lang="cs-CZ" sz="2400" dirty="0" err="1" smtClean="0">
                <a:solidFill>
                  <a:srgbClr val="00B050"/>
                </a:solidFill>
                <a:latin typeface="Arial Black" pitchFamily="34" charset="0"/>
              </a:rPr>
              <a:t>twelfth</a:t>
            </a:r>
            <a:r>
              <a:rPr lang="cs-CZ" sz="2400" dirty="0" smtClean="0">
                <a:solidFill>
                  <a:srgbClr val="00B050"/>
                </a:solidFill>
                <a:latin typeface="Arial Black" pitchFamily="34" charset="0"/>
              </a:rPr>
              <a:t> </a:t>
            </a:r>
            <a:r>
              <a:rPr lang="cs-CZ" sz="2400" dirty="0" err="1" smtClean="0">
                <a:solidFill>
                  <a:srgbClr val="00B050"/>
                </a:solidFill>
                <a:latin typeface="Arial Black" pitchFamily="34" charset="0"/>
              </a:rPr>
              <a:t>of</a:t>
            </a:r>
            <a:r>
              <a:rPr lang="cs-CZ" sz="2400" dirty="0" smtClean="0">
                <a:solidFill>
                  <a:srgbClr val="00B050"/>
                </a:solidFill>
                <a:latin typeface="Arial Black" pitchFamily="34" charset="0"/>
              </a:rPr>
              <a:t> August</a:t>
            </a:r>
            <a:endParaRPr lang="cs-CZ" sz="2400" dirty="0">
              <a:solidFill>
                <a:srgbClr val="00B050"/>
              </a:solidFill>
              <a:latin typeface="Arial Black" pitchFamily="34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087376" y="4714347"/>
            <a:ext cx="6056624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22nd </a:t>
            </a:r>
            <a:r>
              <a:rPr lang="cs-CZ" sz="2800" dirty="0" err="1" smtClean="0">
                <a:solidFill>
                  <a:srgbClr val="FF0000"/>
                </a:solidFill>
                <a:latin typeface="Arial Black" pitchFamily="34" charset="0"/>
              </a:rPr>
              <a:t>November</a:t>
            </a:r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 </a:t>
            </a:r>
            <a:r>
              <a:rPr lang="cs-CZ" sz="2400" dirty="0" err="1" smtClean="0">
                <a:solidFill>
                  <a:srgbClr val="00B050"/>
                </a:solidFill>
                <a:latin typeface="Arial Black" pitchFamily="34" charset="0"/>
              </a:rPr>
              <a:t>the</a:t>
            </a:r>
            <a:r>
              <a:rPr lang="cs-CZ" sz="2400" dirty="0" smtClean="0">
                <a:solidFill>
                  <a:srgbClr val="00B050"/>
                </a:solidFill>
                <a:latin typeface="Arial Black" pitchFamily="34" charset="0"/>
              </a:rPr>
              <a:t> </a:t>
            </a:r>
            <a:r>
              <a:rPr lang="cs-CZ" sz="2400" dirty="0" err="1" smtClean="0">
                <a:solidFill>
                  <a:srgbClr val="00B050"/>
                </a:solidFill>
                <a:latin typeface="Arial Black" pitchFamily="34" charset="0"/>
              </a:rPr>
              <a:t>twenty</a:t>
            </a:r>
            <a:r>
              <a:rPr lang="cs-CZ" sz="2400" dirty="0" smtClean="0">
                <a:solidFill>
                  <a:srgbClr val="00B050"/>
                </a:solidFill>
                <a:latin typeface="Arial Black" pitchFamily="34" charset="0"/>
              </a:rPr>
              <a:t> -			     second </a:t>
            </a:r>
            <a:r>
              <a:rPr lang="cs-CZ" sz="2400" dirty="0" err="1" smtClean="0">
                <a:solidFill>
                  <a:srgbClr val="00B050"/>
                </a:solidFill>
                <a:latin typeface="Arial Black" pitchFamily="34" charset="0"/>
              </a:rPr>
              <a:t>of</a:t>
            </a:r>
            <a:r>
              <a:rPr lang="cs-CZ" sz="2400" dirty="0" smtClean="0">
                <a:solidFill>
                  <a:srgbClr val="00B050"/>
                </a:solidFill>
                <a:latin typeface="Arial Black" pitchFamily="34" charset="0"/>
              </a:rPr>
              <a:t> </a:t>
            </a:r>
            <a:r>
              <a:rPr lang="cs-CZ" sz="2400" dirty="0" err="1" smtClean="0">
                <a:solidFill>
                  <a:srgbClr val="00B050"/>
                </a:solidFill>
                <a:latin typeface="Arial Black" pitchFamily="34" charset="0"/>
              </a:rPr>
              <a:t>November</a:t>
            </a:r>
            <a:endParaRPr lang="cs-CZ" sz="24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119404" y="5687670"/>
            <a:ext cx="547893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30th May  </a:t>
            </a:r>
            <a:r>
              <a:rPr lang="cs-CZ" sz="2400" dirty="0" err="1" smtClean="0">
                <a:solidFill>
                  <a:srgbClr val="00B050"/>
                </a:solidFill>
                <a:latin typeface="Arial Black" pitchFamily="34" charset="0"/>
              </a:rPr>
              <a:t>the</a:t>
            </a:r>
            <a:r>
              <a:rPr lang="cs-CZ" sz="2400" dirty="0" smtClean="0">
                <a:solidFill>
                  <a:srgbClr val="00B050"/>
                </a:solidFill>
                <a:latin typeface="Arial Black" pitchFamily="34" charset="0"/>
              </a:rPr>
              <a:t> </a:t>
            </a:r>
            <a:r>
              <a:rPr lang="cs-CZ" sz="2400" dirty="0" err="1" smtClean="0">
                <a:solidFill>
                  <a:srgbClr val="00B050"/>
                </a:solidFill>
                <a:latin typeface="Arial Black" pitchFamily="34" charset="0"/>
              </a:rPr>
              <a:t>thirtieth</a:t>
            </a:r>
            <a:r>
              <a:rPr lang="cs-CZ" sz="2400" dirty="0" smtClean="0">
                <a:solidFill>
                  <a:srgbClr val="00B050"/>
                </a:solidFill>
                <a:latin typeface="Arial Black" pitchFamily="34" charset="0"/>
              </a:rPr>
              <a:t> </a:t>
            </a:r>
            <a:r>
              <a:rPr lang="cs-CZ" sz="2400" dirty="0" err="1" smtClean="0">
                <a:solidFill>
                  <a:srgbClr val="00B050"/>
                </a:solidFill>
                <a:latin typeface="Arial Black" pitchFamily="34" charset="0"/>
              </a:rPr>
              <a:t>of</a:t>
            </a:r>
            <a:r>
              <a:rPr lang="cs-CZ" sz="2400" dirty="0" smtClean="0">
                <a:solidFill>
                  <a:srgbClr val="00B050"/>
                </a:solidFill>
                <a:latin typeface="Arial Black" pitchFamily="34" charset="0"/>
              </a:rPr>
              <a:t> May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04455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652095"/>
            <a:ext cx="1599925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Ilustrace: </a:t>
            </a:r>
          </a:p>
          <a:p>
            <a:endParaRPr lang="cs-CZ" sz="2800" dirty="0"/>
          </a:p>
        </p:txBody>
      </p:sp>
      <p:sp>
        <p:nvSpPr>
          <p:cNvPr id="3" name="Obdélník 2"/>
          <p:cNvSpPr/>
          <p:nvPr/>
        </p:nvSpPr>
        <p:spPr>
          <a:xfrm>
            <a:off x="251520" y="1525445"/>
            <a:ext cx="293099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http://office.microsoft.com</a:t>
            </a:r>
            <a:r>
              <a:rPr lang="cs-CZ" dirty="0" smtClean="0"/>
              <a:t>/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650209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293</TotalTime>
  <Words>314</Words>
  <Application>Microsoft Office PowerPoint</Application>
  <PresentationFormat>Předvádění na obrazovce (4:3)</PresentationFormat>
  <Paragraphs>110</Paragraphs>
  <Slides>11</Slides>
  <Notes>0</Notes>
  <HiddenSlides>0</HiddenSlides>
  <MMClips>1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Prezentace aplikace PowerPoint</vt:lpstr>
      <vt:lpstr>Ordinal numbers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Ordinal numbers</dc:title>
  <dc:creator>ZS SLOVAN Zezulová</dc:creator>
  <cp:lastModifiedBy>EU12</cp:lastModifiedBy>
  <cp:revision>22</cp:revision>
  <dcterms:created xsi:type="dcterms:W3CDTF">2012-03-11T09:17:08Z</dcterms:created>
  <dcterms:modified xsi:type="dcterms:W3CDTF">2013-02-10T17:35:26Z</dcterms:modified>
</cp:coreProperties>
</file>