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3"/>
  </p:sldMasterIdLst>
  <p:sldIdLst>
    <p:sldId id="266" r:id="rId4"/>
    <p:sldId id="265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157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586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883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373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620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172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15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055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128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205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4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449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0334729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1969082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10DFD-5CBE-4128-AF7A-72DFA0717E4F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E3772-FE13-4DA4-A3CE-181C56DF63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566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268760"/>
            <a:ext cx="8352928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Anglický jazyk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6.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en-GB" b="1" dirty="0" smtClean="0"/>
              <a:t>What time is it?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22. 3. 2012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VY_32_INOVACE_45_PZ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86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93" y="404664"/>
            <a:ext cx="914399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Anotace</a:t>
            </a:r>
          </a:p>
          <a:p>
            <a:endParaRPr lang="cs-CZ" sz="2800" dirty="0"/>
          </a:p>
          <a:p>
            <a:r>
              <a:rPr lang="cs-CZ" sz="2400" dirty="0" smtClean="0"/>
              <a:t>Materiál je určen pro žáky šestého ročníku. S jeho pomocí</a:t>
            </a:r>
          </a:p>
          <a:p>
            <a:r>
              <a:rPr lang="cs-CZ" sz="2400" dirty="0" smtClean="0"/>
              <a:t>si osvojí pravidla pro vyjadřování hodin (časových údajů) </a:t>
            </a:r>
          </a:p>
          <a:p>
            <a:r>
              <a:rPr lang="cs-CZ" sz="2400" dirty="0" smtClean="0"/>
              <a:t>v angličtině. Při vysvětlování jsou použity postupné animace minutové ručičky na ciferníku s následným slovním vyjádřením v angličtině. Součástí materiálu je i několik příkladů k procvičení.</a:t>
            </a:r>
          </a:p>
          <a:p>
            <a:endParaRPr lang="cs-CZ" sz="2800" dirty="0" smtClean="0"/>
          </a:p>
          <a:p>
            <a:r>
              <a:rPr lang="cs-CZ" sz="2800" b="1" dirty="0" smtClean="0"/>
              <a:t>Pilotáž:</a:t>
            </a:r>
            <a:endParaRPr lang="cs-CZ" sz="2800" b="1" dirty="0"/>
          </a:p>
          <a:p>
            <a:r>
              <a:rPr lang="cs-CZ" sz="2400" dirty="0" smtClean="0"/>
              <a:t>Prezentace byla odzkoušena ve  čtyřech paralelních skupinách žáků šestého ročníku. Jediný problém při osvojení učiva vyplývá z faktu, že někteří žáci obtížně určují hodiny na klasickém ciferníku.</a:t>
            </a:r>
          </a:p>
        </p:txBody>
      </p:sp>
    </p:spTree>
    <p:extLst>
      <p:ext uri="{BB962C8B-B14F-4D97-AF65-F5344CB8AC3E}">
        <p14:creationId xmlns:p14="http://schemas.microsoft.com/office/powerpoint/2010/main" val="312594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60FK4V51\MP9004237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133" y="332656"/>
            <a:ext cx="471539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5460342"/>
            <a:ext cx="64315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Comic Sans MS" pitchFamily="66" charset="0"/>
              </a:rPr>
              <a:t>time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FF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023784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1679260" y="1527448"/>
            <a:ext cx="4706761" cy="4112292"/>
            <a:chOff x="1679260" y="1527448"/>
            <a:chExt cx="4706761" cy="4112292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261" t="-571" r="34063" b="27964"/>
            <a:stretch/>
          </p:blipFill>
          <p:spPr>
            <a:xfrm>
              <a:off x="1679260" y="1527448"/>
              <a:ext cx="4706761" cy="4112292"/>
            </a:xfrm>
            <a:prstGeom prst="rect">
              <a:avLst/>
            </a:prstGeom>
          </p:spPr>
        </p:pic>
        <p:cxnSp>
          <p:nvCxnSpPr>
            <p:cNvPr id="5" name="Přímá spojnice 4"/>
            <p:cNvCxnSpPr/>
            <p:nvPr/>
          </p:nvCxnSpPr>
          <p:spPr>
            <a:xfrm flipH="1">
              <a:off x="4018929" y="2276872"/>
              <a:ext cx="626764" cy="1224136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4032641" y="3501008"/>
              <a:ext cx="576064" cy="648072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sp>
          <p:nvSpPr>
            <p:cNvPr id="3" name="TextovéPole 2"/>
            <p:cNvSpPr txBox="1"/>
            <p:nvPr/>
          </p:nvSpPr>
          <p:spPr>
            <a:xfrm>
              <a:off x="5153249" y="3046140"/>
              <a:ext cx="3902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3</a:t>
              </a:r>
              <a:endParaRPr lang="cs-CZ" sz="2400" dirty="0">
                <a:latin typeface="Arial Black" pitchFamily="34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737276" y="2100499"/>
              <a:ext cx="59503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12</a:t>
              </a:r>
              <a:endParaRPr lang="cs-CZ" sz="2400" dirty="0">
                <a:latin typeface="Arial Black" pitchFamily="34" charset="0"/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875754" y="4278287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6</a:t>
              </a:r>
              <a:endParaRPr lang="cs-CZ" sz="2400" dirty="0">
                <a:latin typeface="Arial Black" pitchFamily="34" charset="0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711921" y="3126310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9</a:t>
              </a:r>
              <a:endParaRPr lang="cs-CZ" sz="2400" dirty="0">
                <a:latin typeface="Arial Black" pitchFamily="34" charset="0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203848" y="744831"/>
            <a:ext cx="4032448" cy="5163068"/>
            <a:chOff x="3203848" y="744831"/>
            <a:chExt cx="4032448" cy="5163068"/>
          </a:xfrm>
        </p:grpSpPr>
        <p:sp>
          <p:nvSpPr>
            <p:cNvPr id="13" name="Kruhová šipka 12"/>
            <p:cNvSpPr/>
            <p:nvPr/>
          </p:nvSpPr>
          <p:spPr>
            <a:xfrm rot="5400000" flipH="1">
              <a:off x="2638538" y="1310141"/>
              <a:ext cx="5163068" cy="4032448"/>
            </a:xfrm>
            <a:prstGeom prst="circularArrow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386020" y="2276872"/>
              <a:ext cx="562243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atin typeface="Arial Black" pitchFamily="34" charset="0"/>
                </a:rPr>
                <a:t>past</a:t>
              </a:r>
              <a:endParaRPr lang="cs-CZ" sz="3200" dirty="0">
                <a:latin typeface="Arial Black" pitchFamily="34" charset="0"/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75985" y="780528"/>
            <a:ext cx="4228062" cy="5143198"/>
            <a:chOff x="775985" y="780528"/>
            <a:chExt cx="4228062" cy="5143198"/>
          </a:xfrm>
        </p:grpSpPr>
        <p:sp>
          <p:nvSpPr>
            <p:cNvPr id="17" name="Kruhová šipka 16"/>
            <p:cNvSpPr/>
            <p:nvPr/>
          </p:nvSpPr>
          <p:spPr>
            <a:xfrm rot="16200000">
              <a:off x="318417" y="1238096"/>
              <a:ext cx="5143198" cy="4228062"/>
            </a:xfrm>
            <a:prstGeom prst="circularArrow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t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115616" y="2506376"/>
              <a:ext cx="563644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atin typeface="Arial Black" pitchFamily="34" charset="0"/>
                </a:rPr>
                <a:t>to</a:t>
              </a:r>
              <a:endParaRPr lang="cs-CZ" sz="3200" dirty="0">
                <a:latin typeface="Arial Black" pitchFamily="34" charset="0"/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4440020" y="47899"/>
            <a:ext cx="470398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Odkaz na uplynulou hodinu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776" y="6093295"/>
            <a:ext cx="490390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Odkaz na následující hodinu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2695660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-108520" y="2944618"/>
            <a:ext cx="288774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quarter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six</a:t>
            </a:r>
            <a:endParaRPr lang="cs-CZ" sz="2400" dirty="0">
              <a:latin typeface="Arial Black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926903" y="1484783"/>
            <a:ext cx="4589314" cy="4044191"/>
            <a:chOff x="1978930" y="1531829"/>
            <a:chExt cx="4706761" cy="4112292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 rotWithShape="1"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261" t="-571" r="34063" b="27964"/>
            <a:stretch/>
          </p:blipFill>
          <p:spPr>
            <a:xfrm>
              <a:off x="1978930" y="1531829"/>
              <a:ext cx="4706761" cy="41122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5452919" y="3050521"/>
              <a:ext cx="3902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3</a:t>
              </a:r>
              <a:endParaRPr lang="cs-CZ" sz="2400" dirty="0">
                <a:latin typeface="Arial Black" pitchFamily="34" charset="0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036946" y="2104880"/>
              <a:ext cx="59503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12</a:t>
              </a:r>
              <a:endParaRPr lang="cs-CZ" sz="2400" dirty="0">
                <a:latin typeface="Arial Black" pitchFamily="34" charset="0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175424" y="4282668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6</a:t>
              </a:r>
              <a:endParaRPr lang="cs-CZ" sz="2400" dirty="0">
                <a:latin typeface="Arial Black" pitchFamily="34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011591" y="3130691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9</a:t>
              </a:r>
              <a:endParaRPr lang="cs-CZ" sz="2400" dirty="0">
                <a:latin typeface="Arial Black" pitchFamily="34" charset="0"/>
              </a:endParaRPr>
            </a:p>
          </p:txBody>
        </p:sp>
      </p:grpSp>
      <p:cxnSp>
        <p:nvCxnSpPr>
          <p:cNvPr id="4" name="Přímá spojnice 3"/>
          <p:cNvCxnSpPr/>
          <p:nvPr/>
        </p:nvCxnSpPr>
        <p:spPr>
          <a:xfrm flipH="1">
            <a:off x="4221560" y="2148902"/>
            <a:ext cx="626764" cy="1224136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14" idx="4"/>
          </p:cNvCxnSpPr>
          <p:nvPr/>
        </p:nvCxnSpPr>
        <p:spPr>
          <a:xfrm>
            <a:off x="4280282" y="3482937"/>
            <a:ext cx="629232" cy="834654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Vývojový diagram: spojnice 13"/>
          <p:cNvSpPr/>
          <p:nvPr/>
        </p:nvSpPr>
        <p:spPr>
          <a:xfrm>
            <a:off x="4165982" y="3254337"/>
            <a:ext cx="228600" cy="2286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908720"/>
            <a:ext cx="1936812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5 past </a:t>
            </a:r>
            <a:r>
              <a:rPr lang="cs-CZ" sz="2400" dirty="0" err="1" smtClean="0">
                <a:latin typeface="Arial Black" pitchFamily="34" charset="0"/>
              </a:rPr>
              <a:t>five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88572" y="1779088"/>
            <a:ext cx="2141997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10 </a:t>
            </a:r>
            <a:r>
              <a:rPr lang="cs-CZ" sz="2400" dirty="0">
                <a:latin typeface="Arial Black" pitchFamily="34" charset="0"/>
              </a:rPr>
              <a:t>past </a:t>
            </a:r>
            <a:r>
              <a:rPr lang="cs-CZ" sz="2400" dirty="0" err="1">
                <a:latin typeface="Arial Black" pitchFamily="34" charset="0"/>
              </a:rPr>
              <a:t>five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03299" y="2911373"/>
            <a:ext cx="297645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quarter</a:t>
            </a:r>
            <a:r>
              <a:rPr lang="cs-CZ" sz="2400" dirty="0" smtClean="0">
                <a:latin typeface="Arial Black" pitchFamily="34" charset="0"/>
              </a:rPr>
              <a:t> past </a:t>
            </a:r>
            <a:r>
              <a:rPr lang="cs-CZ" sz="2400" dirty="0" err="1" smtClean="0">
                <a:latin typeface="Arial Black" pitchFamily="34" charset="0"/>
              </a:rPr>
              <a:t>five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97887" y="3979498"/>
            <a:ext cx="2141997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20 past </a:t>
            </a:r>
            <a:r>
              <a:rPr lang="cs-CZ" sz="2400" dirty="0" err="1" smtClean="0">
                <a:latin typeface="Arial Black" pitchFamily="34" charset="0"/>
              </a:rPr>
              <a:t>five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3564" y="4926359"/>
            <a:ext cx="2141997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25 past </a:t>
            </a:r>
            <a:r>
              <a:rPr lang="cs-CZ" sz="2400" dirty="0" err="1" smtClean="0">
                <a:latin typeface="Arial Black" pitchFamily="34" charset="0"/>
              </a:rPr>
              <a:t>five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30695" y="5805263"/>
            <a:ext cx="2382704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half</a:t>
            </a:r>
            <a:r>
              <a:rPr lang="cs-CZ" sz="2400" dirty="0" smtClean="0">
                <a:latin typeface="Arial Black" pitchFamily="34" charset="0"/>
              </a:rPr>
              <a:t> past </a:t>
            </a:r>
            <a:r>
              <a:rPr lang="cs-CZ" sz="2400" dirty="0" err="1" smtClean="0">
                <a:latin typeface="Arial Black" pitchFamily="34" charset="0"/>
              </a:rPr>
              <a:t>five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908720"/>
            <a:ext cx="1431802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5 to </a:t>
            </a:r>
            <a:r>
              <a:rPr lang="cs-CZ" sz="2400" dirty="0" err="1" smtClean="0">
                <a:latin typeface="Arial Black" pitchFamily="34" charset="0"/>
              </a:rPr>
              <a:t>six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0402" y="1779088"/>
            <a:ext cx="1636987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10 to </a:t>
            </a:r>
            <a:r>
              <a:rPr lang="cs-CZ" sz="2400" dirty="0" err="1" smtClean="0">
                <a:latin typeface="Arial Black" pitchFamily="34" charset="0"/>
              </a:rPr>
              <a:t>six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16857" y="4086759"/>
            <a:ext cx="1636987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20 to </a:t>
            </a:r>
            <a:r>
              <a:rPr lang="cs-CZ" sz="2400" dirty="0" err="1" smtClean="0">
                <a:latin typeface="Arial Black" pitchFamily="34" charset="0"/>
              </a:rPr>
              <a:t>six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094176" y="4926358"/>
            <a:ext cx="1636987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25 to </a:t>
            </a:r>
            <a:r>
              <a:rPr lang="cs-CZ" sz="2400" dirty="0" err="1" smtClean="0">
                <a:latin typeface="Arial Black" pitchFamily="34" charset="0"/>
              </a:rPr>
              <a:t>six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52535" y="3287815"/>
            <a:ext cx="801688" cy="1104344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933796" y="3302308"/>
            <a:ext cx="1313152" cy="612068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 flipV="1">
            <a:off x="2933796" y="2636912"/>
            <a:ext cx="1264359" cy="687376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14" idx="7"/>
          </p:cNvCxnSpPr>
          <p:nvPr/>
        </p:nvCxnSpPr>
        <p:spPr>
          <a:xfrm flipH="1">
            <a:off x="4361104" y="2563382"/>
            <a:ext cx="1096820" cy="724433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2949882" y="3235427"/>
            <a:ext cx="1232186" cy="88861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6" idx="3"/>
            <a:endCxn id="14" idx="7"/>
          </p:cNvCxnSpPr>
          <p:nvPr/>
        </p:nvCxnSpPr>
        <p:spPr>
          <a:xfrm flipH="1">
            <a:off x="4361104" y="3205335"/>
            <a:ext cx="1333569" cy="8248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4" idx="6"/>
          </p:cNvCxnSpPr>
          <p:nvPr/>
        </p:nvCxnSpPr>
        <p:spPr>
          <a:xfrm flipH="1" flipV="1">
            <a:off x="4394582" y="3368637"/>
            <a:ext cx="1260070" cy="411454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14" idx="1"/>
          </p:cNvCxnSpPr>
          <p:nvPr/>
        </p:nvCxnSpPr>
        <p:spPr>
          <a:xfrm>
            <a:off x="3419872" y="2275354"/>
            <a:ext cx="779588" cy="1012461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4223659" y="3432345"/>
            <a:ext cx="61129" cy="1211742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endCxn id="14" idx="5"/>
          </p:cNvCxnSpPr>
          <p:nvPr/>
        </p:nvCxnSpPr>
        <p:spPr>
          <a:xfrm flipH="1" flipV="1">
            <a:off x="4361104" y="3449459"/>
            <a:ext cx="749689" cy="991704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252340" y="2000012"/>
            <a:ext cx="1883" cy="1175438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7" name="Vývojový diagram: spojnice 56"/>
          <p:cNvSpPr/>
          <p:nvPr/>
        </p:nvSpPr>
        <p:spPr>
          <a:xfrm>
            <a:off x="4170488" y="3225098"/>
            <a:ext cx="228600" cy="250453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313918" y="116713"/>
            <a:ext cx="2242137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five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o´clock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61" name="Přímá spojnice 60"/>
          <p:cNvCxnSpPr>
            <a:stCxn id="14" idx="4"/>
          </p:cNvCxnSpPr>
          <p:nvPr/>
        </p:nvCxnSpPr>
        <p:spPr>
          <a:xfrm>
            <a:off x="4280282" y="3482937"/>
            <a:ext cx="314616" cy="958226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05202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57" grpId="0" animBg="1"/>
      <p:bldP spid="6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31666"/>
            <a:ext cx="3976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What´s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time</a:t>
            </a:r>
            <a:r>
              <a:rPr lang="cs-CZ" sz="3200" dirty="0" smtClean="0">
                <a:latin typeface="Arial Black" pitchFamily="34" charset="0"/>
              </a:rPr>
              <a:t>?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UTPKSC1G\MP9002895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65" y="1031824"/>
            <a:ext cx="2320156" cy="29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UTPKSC1G\MP9003879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67" y="4473565"/>
            <a:ext cx="2620888" cy="186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72000" y="2204864"/>
            <a:ext cx="30315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10 past ten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5085184"/>
            <a:ext cx="2441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10 to ten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74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 SLOVAN\AppData\Local\Microsoft\Windows\Temporary Internet Files\Content.IE5\60FK4V51\MP90028972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90" r="13904"/>
          <a:stretch/>
        </p:blipFill>
        <p:spPr bwMode="auto">
          <a:xfrm rot="18892963">
            <a:off x="502491" y="673439"/>
            <a:ext cx="1987020" cy="194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 SLOVAN\AppData\Local\Microsoft\Windows\Temporary Internet Files\Content.IE5\VET4BNQR\MP9004237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55" y="3046023"/>
            <a:ext cx="3096344" cy="312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15799" y="1425062"/>
            <a:ext cx="55469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6 </a:t>
            </a: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minutes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 past </a:t>
            </a: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seven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67944" y="4869160"/>
            <a:ext cx="32880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25 past </a:t>
            </a: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nine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498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69" b="19376"/>
          <a:stretch/>
        </p:blipFill>
        <p:spPr bwMode="auto">
          <a:xfrm>
            <a:off x="29669" y="836712"/>
            <a:ext cx="2863543" cy="1896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23928" y="1027053"/>
            <a:ext cx="25323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20 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to </a:t>
            </a:r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five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620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82769"/>
            <a:ext cx="29787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Důležité!!!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40770" y="1554635"/>
            <a:ext cx="1800200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8:50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40770" y="3429000"/>
            <a:ext cx="1800200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20:50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1657892"/>
            <a:ext cx="40014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latin typeface="Arial Black" pitchFamily="34" charset="0"/>
              </a:rPr>
              <a:t>10 to </a:t>
            </a:r>
            <a:r>
              <a:rPr lang="cs-CZ" sz="4000" dirty="0" err="1" smtClean="0">
                <a:solidFill>
                  <a:srgbClr val="00B0F0"/>
                </a:solidFill>
                <a:latin typeface="Arial Black" pitchFamily="34" charset="0"/>
              </a:rPr>
              <a:t>nine</a:t>
            </a:r>
            <a:r>
              <a:rPr lang="cs-CZ" sz="4000" dirty="0" smtClean="0">
                <a:solidFill>
                  <a:srgbClr val="00B0F0"/>
                </a:solidFill>
                <a:latin typeface="Arial Black" pitchFamily="34" charset="0"/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am</a:t>
            </a:r>
            <a:endParaRPr lang="cs-CZ" sz="4000" dirty="0">
              <a:solidFill>
                <a:srgbClr val="00B0F0"/>
              </a:solidFill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28849" y="3449782"/>
            <a:ext cx="40014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00B0F0"/>
                </a:solidFill>
                <a:latin typeface="Arial Black" pitchFamily="34" charset="0"/>
              </a:rPr>
              <a:t>10 to </a:t>
            </a:r>
            <a:r>
              <a:rPr lang="cs-CZ" sz="4000" dirty="0" err="1" smtClean="0">
                <a:solidFill>
                  <a:srgbClr val="00B0F0"/>
                </a:solidFill>
                <a:latin typeface="Arial Black" pitchFamily="34" charset="0"/>
              </a:rPr>
              <a:t>nine</a:t>
            </a:r>
            <a:r>
              <a:rPr lang="cs-CZ" sz="4000" dirty="0" smtClean="0">
                <a:solidFill>
                  <a:srgbClr val="00B0F0"/>
                </a:solidFill>
                <a:latin typeface="Arial Black" pitchFamily="34" charset="0"/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pm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4978042"/>
            <a:ext cx="42627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latin typeface="Arial Black" pitchFamily="34" charset="0"/>
              </a:rPr>
              <a:t>am</a:t>
            </a:r>
            <a:r>
              <a:rPr lang="cs-CZ" sz="3600" dirty="0" smtClean="0">
                <a:latin typeface="Arial Black" pitchFamily="34" charset="0"/>
              </a:rPr>
              <a:t> : 0 – 12 hod</a:t>
            </a:r>
          </a:p>
          <a:p>
            <a:r>
              <a:rPr lang="cs-CZ" sz="3600" dirty="0" err="1" smtClean="0">
                <a:latin typeface="Arial Black" pitchFamily="34" charset="0"/>
              </a:rPr>
              <a:t>pm</a:t>
            </a:r>
            <a:r>
              <a:rPr lang="cs-CZ" sz="3600" dirty="0" smtClean="0">
                <a:latin typeface="Arial Black" pitchFamily="34" charset="0"/>
              </a:rPr>
              <a:t> : 12 – 24 hod</a:t>
            </a:r>
            <a:endParaRPr lang="cs-CZ" sz="36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70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9295" y="620688"/>
            <a:ext cx="1569660" cy="64633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16:25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027455"/>
            <a:ext cx="1261884" cy="64633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7:10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429000"/>
            <a:ext cx="1569660" cy="64633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11:35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869160"/>
            <a:ext cx="1569660" cy="64633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13:45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648152"/>
            <a:ext cx="4126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  <a:latin typeface="Arial Black" pitchFamily="34" charset="0"/>
              </a:rPr>
              <a:t>25 past four pm</a:t>
            </a:r>
            <a:endParaRPr lang="en-GB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2027455"/>
            <a:ext cx="45979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  <a:latin typeface="Arial Black" pitchFamily="34" charset="0"/>
              </a:rPr>
              <a:t>10 past seven am</a:t>
            </a:r>
            <a:endParaRPr lang="en-GB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3416531"/>
            <a:ext cx="4219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  <a:latin typeface="Arial Black" pitchFamily="34" charset="0"/>
              </a:rPr>
              <a:t>25 to twelve am</a:t>
            </a:r>
            <a:endParaRPr lang="en-GB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4869159"/>
            <a:ext cx="48933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  <a:latin typeface="Arial Black" pitchFamily="34" charset="0"/>
              </a:rPr>
              <a:t>quarter to two pm</a:t>
            </a:r>
            <a:endParaRPr lang="en-GB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142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9179"/>
            <a:ext cx="1601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Ilustrace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556792"/>
            <a:ext cx="33740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http://office.microsoft.com/cs-cz/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2308230"/>
            <a:ext cx="1416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13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0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05582F94-BFFC-47D4-841E-48AAECA14A79}">
  <ds:schemaRefs/>
</ds:datastoreItem>
</file>

<file path=customXml/itemProps2.xml><?xml version="1.0" encoding="utf-8"?>
<ds:datastoreItem xmlns:ds="http://schemas.openxmlformats.org/officeDocument/2006/customXml" ds:itemID="{37D5662D-2E33-4792-A5C3-20DCA0B268B9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</TotalTime>
  <Words>279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ZS SLOVAN Zezulová</cp:lastModifiedBy>
  <cp:revision>23</cp:revision>
  <dcterms:created xsi:type="dcterms:W3CDTF">2012-03-08T18:01:18Z</dcterms:created>
  <dcterms:modified xsi:type="dcterms:W3CDTF">2013-09-19T17:55:20Z</dcterms:modified>
</cp:coreProperties>
</file>