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4" d="100"/>
          <a:sy n="124" d="100"/>
        </p:scale>
        <p:origin x="-41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B68B9AE9-E69B-4C34-A633-A38F8B476452}" type="datetimeFigureOut">
              <a:rPr lang="cs-CZ" smtClean="0"/>
              <a:t>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1AA02DFD-AE41-49D9-A215-6FEA06D845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Anglický jazyk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7. ročník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Object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pronouns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Ing. Pavla Zezulová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2. 5. 2012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VY_32_INOVACE_47_PZ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496738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329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2439" y="836712"/>
            <a:ext cx="833602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</a:rPr>
              <a:t>Anotace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Materiál je určen pro výuku angličtiny v 7. ročníku. Obsahuje přehled osobních zájmen vyjadřujících předmět. Žáci si na jednoduchých větách procvičují používání jednotlivých zájmen s různými slovesy a předložkami. Při procvičování jsou využívané animace.</a:t>
            </a:r>
          </a:p>
          <a:p>
            <a:endParaRPr lang="cs-CZ" dirty="0" smtClean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</a:rPr>
              <a:t>Pilotáž</a:t>
            </a:r>
          </a:p>
          <a:p>
            <a:endParaRPr lang="cs-CZ" b="1" dirty="0">
              <a:latin typeface="Calibri" pitchFamily="34" charset="0"/>
            </a:endParaRPr>
          </a:p>
          <a:p>
            <a:r>
              <a:rPr lang="cs-CZ" dirty="0" smtClean="0">
                <a:latin typeface="Calibri" pitchFamily="34" charset="0"/>
              </a:rPr>
              <a:t>Materiál byl ověřován v jedné jazykové skupině žáků 7. ročníku. Někteří žáci si pletli v </a:t>
            </a:r>
            <a:r>
              <a:rPr lang="cs-CZ" smtClean="0">
                <a:latin typeface="Calibri" pitchFamily="34" charset="0"/>
              </a:rPr>
              <a:t>posledním cvičení osobní </a:t>
            </a:r>
            <a:r>
              <a:rPr lang="cs-CZ" dirty="0" smtClean="0">
                <a:latin typeface="Calibri" pitchFamily="34" charset="0"/>
              </a:rPr>
              <a:t>zájmena </a:t>
            </a:r>
            <a:r>
              <a:rPr lang="cs-CZ" smtClean="0">
                <a:latin typeface="Calibri" pitchFamily="34" charset="0"/>
              </a:rPr>
              <a:t>s přivlastňovacími.</a:t>
            </a:r>
            <a:endParaRPr lang="cs-CZ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22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AppData\Local\Microsoft\Windows\Temporary Internet Files\Content.IE5\0HJFE8EK\MP9004394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5946"/>
            <a:ext cx="8712968" cy="6479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7564" y="1052736"/>
            <a:ext cx="79208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err="1" smtClean="0">
                <a:solidFill>
                  <a:schemeClr val="bg1"/>
                </a:solidFill>
                <a:latin typeface="Bradley Hand ITC" pitchFamily="66" charset="0"/>
                <a:cs typeface="Arabic Typesetting" pitchFamily="66" charset="-78"/>
              </a:rPr>
              <a:t>Object</a:t>
            </a:r>
            <a:r>
              <a:rPr lang="cs-CZ" sz="6600" b="1" dirty="0" smtClean="0">
                <a:solidFill>
                  <a:schemeClr val="bg1"/>
                </a:solidFill>
                <a:latin typeface="Bradley Hand ITC" pitchFamily="66" charset="0"/>
                <a:cs typeface="Arabic Typesetting" pitchFamily="66" charset="-78"/>
              </a:rPr>
              <a:t> </a:t>
            </a:r>
            <a:r>
              <a:rPr lang="cs-CZ" sz="6600" b="1" dirty="0" err="1" smtClean="0">
                <a:solidFill>
                  <a:schemeClr val="bg1"/>
                </a:solidFill>
                <a:latin typeface="Bradley Hand ITC" pitchFamily="66" charset="0"/>
                <a:cs typeface="Arabic Typesetting" pitchFamily="66" charset="-78"/>
              </a:rPr>
              <a:t>pronouns</a:t>
            </a:r>
            <a:endParaRPr lang="cs-CZ" sz="6600" b="1" dirty="0">
              <a:solidFill>
                <a:schemeClr val="bg1"/>
              </a:solidFill>
              <a:latin typeface="Bradley Hand ITC" pitchFamily="66" charset="0"/>
              <a:cs typeface="Arabic Typesetting" pitchFamily="66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22085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54345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/>
              <a:t>Object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pronouns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0588" y="2411695"/>
            <a:ext cx="78870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= osobní zájmena vyjadřující předmět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197755"/>
            <a:ext cx="4560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( tzn. ve 2. – 7. pádě)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463534"/>
            <a:ext cx="7721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- v Aj pro všechny pády = jeden tvar 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5702879"/>
            <a:ext cx="59041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- ve větě píšeme za sloveso</a:t>
            </a:r>
            <a:r>
              <a:rPr lang="cs-CZ" sz="28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endParaRPr lang="cs-CZ" sz="28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04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3189522"/>
              </p:ext>
            </p:extLst>
          </p:nvPr>
        </p:nvGraphicFramePr>
        <p:xfrm>
          <a:off x="827584" y="404664"/>
          <a:ext cx="7200800" cy="6011803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3600400"/>
                <a:gridCol w="3600400"/>
              </a:tblGrid>
              <a:tr h="1031663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subject</a:t>
                      </a:r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pronoun</a:t>
                      </a:r>
                      <a:endParaRPr lang="cs-CZ" sz="28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2800" dirty="0" err="1" smtClean="0"/>
                        <a:t>object</a:t>
                      </a:r>
                      <a:r>
                        <a:rPr lang="cs-CZ" sz="2800" dirty="0" smtClean="0"/>
                        <a:t> </a:t>
                      </a:r>
                      <a:r>
                        <a:rPr lang="cs-CZ" sz="2800" dirty="0" err="1" smtClean="0"/>
                        <a:t>pronoun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you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he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she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it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we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  <a:tr h="70642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err="1" smtClean="0"/>
                        <a:t>they</a:t>
                      </a:r>
                      <a:endParaRPr lang="cs-CZ" sz="2800" b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654530" y="1541983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me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4530" y="2334071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you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36622" y="2967857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him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75980" y="3671446"/>
            <a:ext cx="85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08391" y="4391526"/>
            <a:ext cx="4716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17020" y="5039598"/>
            <a:ext cx="654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503847" y="5831686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them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4253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39552" y="2924944"/>
            <a:ext cx="20882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Mum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15816" y="2924944"/>
            <a:ext cx="187220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tx1"/>
                </a:solidFill>
              </a:rPr>
              <a:t>help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88615" y="290812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FFFF00"/>
                </a:solidFill>
              </a:rPr>
              <a:t>me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31657" y="1374304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you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788615" y="2467744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him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837966" y="3501008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her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831657" y="4581128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us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831657" y="5700393"/>
            <a:ext cx="172819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FF00"/>
                </a:solidFill>
              </a:rPr>
              <a:t>them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3848" y="4179551"/>
            <a:ext cx="2045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Maminka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51673" y="4153798"/>
            <a:ext cx="1800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pomáhá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40352" y="486402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mně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99991" y="1374304"/>
            <a:ext cx="108555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tobě</a:t>
            </a:r>
          </a:p>
          <a:p>
            <a:r>
              <a:rPr lang="cs-CZ" sz="2800" b="1" dirty="0" smtClean="0"/>
              <a:t>vám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68217" y="2663334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jemu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16584" y="3577734"/>
            <a:ext cx="4523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jí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68217" y="4702771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nám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826628" y="5790177"/>
            <a:ext cx="8322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jim</a:t>
            </a:r>
            <a:endParaRPr lang="cs-CZ" sz="2800" b="1" dirty="0"/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4721815" y="748012"/>
            <a:ext cx="858297" cy="2007136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4890734" y="1784265"/>
            <a:ext cx="858298" cy="114067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4963418" y="2924944"/>
            <a:ext cx="682903" cy="13500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 flipV="1">
            <a:off x="4973361" y="3331979"/>
            <a:ext cx="672960" cy="62622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4990940" y="3666902"/>
            <a:ext cx="655381" cy="129747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 flipV="1">
            <a:off x="4788025" y="3958208"/>
            <a:ext cx="858296" cy="219938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4494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2683768"/>
            <a:ext cx="2016224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Jane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380312" y="2698761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me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87192" y="459418"/>
            <a:ext cx="2740991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goes</a:t>
            </a:r>
            <a:r>
              <a:rPr lang="cs-CZ" sz="3600" b="1" dirty="0" smtClean="0">
                <a:solidFill>
                  <a:schemeClr val="tx1"/>
                </a:solidFill>
              </a:rPr>
              <a:t> to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455812" y="1326735"/>
            <a:ext cx="2885008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goes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with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87193" y="2323728"/>
            <a:ext cx="274099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looks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at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487192" y="3247791"/>
            <a:ext cx="2740991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talks</a:t>
            </a:r>
            <a:r>
              <a:rPr lang="cs-CZ" sz="3600" b="1" dirty="0" smtClean="0">
                <a:solidFill>
                  <a:schemeClr val="tx1"/>
                </a:solidFill>
              </a:rPr>
              <a:t> to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87192" y="4352100"/>
            <a:ext cx="2740991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</a:rPr>
              <a:t>looks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</a:rPr>
              <a:t>for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72561" y="5373216"/>
            <a:ext cx="299963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reads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about</a:t>
            </a:r>
            <a:endParaRPr lang="cs-CZ" sz="3200" b="1" dirty="0">
              <a:solidFill>
                <a:schemeClr val="tx1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2339752" y="744002"/>
            <a:ext cx="1066800" cy="180758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530169" y="1738866"/>
            <a:ext cx="842392" cy="94490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581783" y="2683768"/>
            <a:ext cx="770384" cy="315105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2555776" y="3354878"/>
            <a:ext cx="770384" cy="291369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2555776" y="3646248"/>
            <a:ext cx="796391" cy="104511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370141" y="3811230"/>
            <a:ext cx="943562" cy="179575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372200" y="744002"/>
            <a:ext cx="1008112" cy="180758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6340820" y="3646247"/>
            <a:ext cx="935828" cy="109728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418860" y="3354878"/>
            <a:ext cx="849404" cy="240971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340820" y="2632865"/>
            <a:ext cx="927444" cy="447037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418860" y="1844824"/>
            <a:ext cx="901365" cy="91072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6418860" y="3793490"/>
            <a:ext cx="1101432" cy="183221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42727" y="6132997"/>
            <a:ext cx="6924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(</a:t>
            </a:r>
            <a:r>
              <a:rPr lang="cs-CZ" dirty="0" err="1" smtClean="0">
                <a:latin typeface="Arial Black" pitchFamily="34" charset="0"/>
              </a:rPr>
              <a:t>say</a:t>
            </a:r>
            <a:r>
              <a:rPr lang="cs-CZ" dirty="0" smtClean="0">
                <a:latin typeface="Arial Black" pitchFamily="34" charset="0"/>
              </a:rPr>
              <a:t> these </a:t>
            </a:r>
            <a:r>
              <a:rPr lang="cs-CZ" dirty="0" err="1" smtClean="0">
                <a:latin typeface="Arial Black" pitchFamily="34" charset="0"/>
              </a:rPr>
              <a:t>sentences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again</a:t>
            </a:r>
            <a:r>
              <a:rPr lang="cs-CZ" dirty="0" smtClean="0">
                <a:latin typeface="Arial Black" pitchFamily="34" charset="0"/>
              </a:rPr>
              <a:t> - use </a:t>
            </a:r>
            <a:r>
              <a:rPr lang="cs-CZ" dirty="0" err="1" smtClean="0">
                <a:latin typeface="Arial Black" pitchFamily="34" charset="0"/>
              </a:rPr>
              <a:t>all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object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pronouns</a:t>
            </a:r>
            <a:r>
              <a:rPr lang="cs-CZ" dirty="0" smtClean="0">
                <a:latin typeface="Arial Black" pitchFamily="34" charset="0"/>
              </a:rPr>
              <a:t>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618" y="290141"/>
            <a:ext cx="19099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latin typeface="Arial Black" pitchFamily="34" charset="0"/>
              </a:rPr>
              <a:t>Say</a:t>
            </a:r>
            <a:r>
              <a:rPr lang="cs-CZ" sz="1600" dirty="0" smtClean="0">
                <a:latin typeface="Arial Black" pitchFamily="34" charset="0"/>
              </a:rPr>
              <a:t> </a:t>
            </a:r>
            <a:r>
              <a:rPr lang="cs-CZ" sz="1600" dirty="0" err="1" smtClean="0">
                <a:latin typeface="Arial Black" pitchFamily="34" charset="0"/>
              </a:rPr>
              <a:t>sentences</a:t>
            </a:r>
            <a:r>
              <a:rPr lang="cs-CZ" sz="1600" dirty="0" smtClean="0">
                <a:latin typeface="Arial Black" pitchFamily="34" charset="0"/>
              </a:rPr>
              <a:t> </a:t>
            </a:r>
            <a:endParaRPr lang="cs-CZ" sz="1600" dirty="0">
              <a:latin typeface="Arial Black" pitchFamily="34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9177709" y="264515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you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9168258" y="1281666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him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9144000" y="2241561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her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9144000" y="3273118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it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9130853" y="4286327"/>
            <a:ext cx="1368152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us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9144000" y="5276056"/>
            <a:ext cx="1633835" cy="914400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them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784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9.83114E-7 L -0.20833 0.30002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17" y="149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78E-6 L -0.19948 0.15197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83" y="75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56859E-6 L -0.18108 0.01202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6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3.97872E-6 L -0.19688 -0.13833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69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32408E-6 L -0.1875 -0.27551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75" y="-13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3951E-7 L -0.21129 -0.43003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573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5" grpId="0"/>
      <p:bldP spid="24" grpId="0" animBg="1"/>
      <p:bldP spid="25" grpId="0" animBg="1"/>
      <p:bldP spid="26" grpId="0" animBg="1"/>
      <p:bldP spid="27" grpId="0" animBg="1"/>
      <p:bldP spid="28" grpId="0" animBg="1"/>
      <p:bldP spid="3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44017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Arial Black" pitchFamily="34" charset="0"/>
              </a:rPr>
              <a:t>Replace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the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nouns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with</a:t>
            </a:r>
            <a:r>
              <a:rPr lang="cs-CZ" dirty="0" smtClean="0">
                <a:latin typeface="Arial Black" pitchFamily="34" charset="0"/>
              </a:rPr>
              <a:t> </a:t>
            </a:r>
            <a:r>
              <a:rPr lang="cs-CZ" dirty="0" err="1" smtClean="0">
                <a:latin typeface="Arial Black" pitchFamily="34" charset="0"/>
              </a:rPr>
              <a:t>pronouns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8009" y="1527175"/>
            <a:ext cx="48901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Come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with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friend</a:t>
            </a:r>
            <a:r>
              <a:rPr lang="cs-CZ" sz="2400" dirty="0" smtClean="0">
                <a:latin typeface="Arial Black" pitchFamily="34" charset="0"/>
              </a:rPr>
              <a:t> Kate.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840158"/>
            <a:ext cx="3138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Ask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parents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34682" y="4149080"/>
            <a:ext cx="33068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Look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house.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4276" y="5384777"/>
            <a:ext cx="53939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Pick up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pen</a:t>
            </a:r>
            <a:r>
              <a:rPr lang="cs-CZ" sz="2400" dirty="0" smtClean="0">
                <a:latin typeface="Arial Black" pitchFamily="34" charset="0"/>
              </a:rPr>
              <a:t> and </a:t>
            </a:r>
            <a:r>
              <a:rPr lang="cs-CZ" sz="2400" dirty="0" err="1" smtClean="0">
                <a:latin typeface="Arial Black" pitchFamily="34" charset="0"/>
              </a:rPr>
              <a:t>the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pencil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85697" y="2102126"/>
            <a:ext cx="3538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Come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with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your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her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3501008"/>
            <a:ext cx="1875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Ask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them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01273" y="4820478"/>
            <a:ext cx="18882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Look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it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998842"/>
            <a:ext cx="2487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Pick up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them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888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1792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41071" y="1588150"/>
            <a:ext cx="1160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  <p:sp>
        <p:nvSpPr>
          <p:cNvPr id="4" name="Obdélník 3"/>
          <p:cNvSpPr/>
          <p:nvPr/>
        </p:nvSpPr>
        <p:spPr>
          <a:xfrm>
            <a:off x="905041" y="2132856"/>
            <a:ext cx="34291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val="89939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106</TotalTime>
  <Words>282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P Zezulová</cp:lastModifiedBy>
  <cp:revision>14</cp:revision>
  <dcterms:created xsi:type="dcterms:W3CDTF">2012-05-08T19:07:43Z</dcterms:created>
  <dcterms:modified xsi:type="dcterms:W3CDTF">2013-02-08T09:39:37Z</dcterms:modified>
</cp:coreProperties>
</file>