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sldIdLst>
    <p:sldId id="268" r:id="rId3"/>
    <p:sldId id="267" r:id="rId4"/>
    <p:sldId id="256" r:id="rId5"/>
    <p:sldId id="270" r:id="rId6"/>
    <p:sldId id="259" r:id="rId7"/>
    <p:sldId id="260" r:id="rId8"/>
    <p:sldId id="261" r:id="rId9"/>
    <p:sldId id="262" r:id="rId10"/>
    <p:sldId id="257" r:id="rId11"/>
    <p:sldId id="263" r:id="rId12"/>
    <p:sldId id="258" r:id="rId13"/>
    <p:sldId id="264" r:id="rId14"/>
    <p:sldId id="266" r:id="rId15"/>
    <p:sldId id="269" r:id="rId16"/>
    <p:sldId id="271" r:id="rId17"/>
    <p:sldId id="265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8" d="100"/>
          <a:sy n="58" d="100"/>
        </p:scale>
        <p:origin x="-1578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3" Type="http://schemas.openxmlformats.org/officeDocument/2006/relationships/slide" Target="slides/slide1.xml"/><Relationship Id="rId21" Type="http://schemas.openxmlformats.org/officeDocument/2006/relationships/theme" Target="theme/them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891821" y="5617774"/>
            <a:ext cx="7382935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989952" y="1016990"/>
            <a:ext cx="7179733" cy="4831643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990600" y="1009650"/>
            <a:ext cx="7179733" cy="4831643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769521" y="702069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7855433" y="749720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27201" y="1794935"/>
            <a:ext cx="5723468" cy="182809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27200" y="3736622"/>
            <a:ext cx="5712179" cy="15240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770676" y="5357592"/>
            <a:ext cx="1213821" cy="365125"/>
          </a:xfrm>
        </p:spPr>
        <p:txBody>
          <a:bodyPr/>
          <a:lstStyle/>
          <a:p>
            <a:fld id="{0B21CFEC-017B-43DC-A340-14C3E8DB8755}" type="datetimeFigureOut">
              <a:rPr lang="cs-CZ" smtClean="0"/>
              <a:t>19.9.2013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174044" y="5357592"/>
            <a:ext cx="5034845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213930" y="5357592"/>
            <a:ext cx="554023" cy="365125"/>
          </a:xfrm>
        </p:spPr>
        <p:txBody>
          <a:bodyPr/>
          <a:lstStyle>
            <a:lvl1pPr algn="ctr">
              <a:defRPr/>
            </a:lvl1pPr>
          </a:lstStyle>
          <a:p>
            <a:fld id="{3E121031-CF7A-463B-BEBA-D241803866E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21CFEC-017B-43DC-A340-14C3E8DB8755}" type="datetimeFigureOut">
              <a:rPr lang="cs-CZ" smtClean="0"/>
              <a:t>19.9.2013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121031-CF7A-463B-BEBA-D241803866E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979" y="2239430"/>
            <a:ext cx="6254044" cy="1362075"/>
          </a:xfrm>
        </p:spPr>
        <p:txBody>
          <a:bodyPr anchor="b"/>
          <a:lstStyle>
            <a:lvl1pPr algn="ctr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6267" y="3725334"/>
            <a:ext cx="6231467" cy="1309511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21CFEC-017B-43DC-A340-14C3E8DB8755}" type="datetimeFigureOut">
              <a:rPr lang="cs-CZ" smtClean="0"/>
              <a:t>19.9.2013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121031-CF7A-463B-BEBA-D241803866E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21CFEC-017B-43DC-A340-14C3E8DB8755}" type="datetimeFigureOut">
              <a:rPr lang="cs-CZ" smtClean="0"/>
              <a:t>19.9.2013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121031-CF7A-463B-BEBA-D241803866E8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298448" y="2121407"/>
            <a:ext cx="3200400" cy="360273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63440" y="2119313"/>
            <a:ext cx="3200400" cy="360521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57869" y="2122312"/>
            <a:ext cx="2939521" cy="820208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10669" y="2122311"/>
            <a:ext cx="2944368" cy="822960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21CFEC-017B-43DC-A340-14C3E8DB8755}" type="datetimeFigureOut">
              <a:rPr lang="cs-CZ" smtClean="0"/>
              <a:t>19.9.2013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121031-CF7A-463B-BEBA-D241803866E8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1298448" y="2944368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45151" y="2944813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21CFEC-017B-43DC-A340-14C3E8DB8755}" type="datetimeFigureOut">
              <a:rPr lang="cs-CZ" smtClean="0"/>
              <a:t>19.9.2013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121031-CF7A-463B-BEBA-D241803866E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21CFEC-017B-43DC-A340-14C3E8DB8755}" type="datetimeFigureOut">
              <a:rPr lang="cs-CZ" smtClean="0"/>
              <a:t>19.9.2013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121031-CF7A-463B-BEBA-D241803866E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1" name="Freeform 1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/>
          <p:cNvSpPr/>
          <p:nvPr/>
        </p:nvSpPr>
        <p:spPr>
          <a:xfrm rot="60000">
            <a:off x="4471416" y="603504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/>
          <p:cNvSpPr/>
          <p:nvPr/>
        </p:nvSpPr>
        <p:spPr>
          <a:xfrm rot="21540000">
            <a:off x="749808" y="576072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9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8976" y="2020042"/>
            <a:ext cx="3064827" cy="1503037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 rot="60000">
            <a:off x="4854291" y="1150993"/>
            <a:ext cx="3020792" cy="4625489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48125" y="3623748"/>
            <a:ext cx="3048891" cy="2100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1698" y="5885672"/>
            <a:ext cx="1213821" cy="365125"/>
          </a:xfrm>
        </p:spPr>
        <p:txBody>
          <a:bodyPr/>
          <a:lstStyle/>
          <a:p>
            <a:fld id="{0B21CFEC-017B-43DC-A340-14C3E8DB8755}" type="datetimeFigureOut">
              <a:rPr lang="cs-CZ" smtClean="0"/>
              <a:t>19.9.2013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54" y="5829261"/>
            <a:ext cx="3522607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57313" y="5896961"/>
            <a:ext cx="554023" cy="365125"/>
          </a:xfrm>
        </p:spPr>
        <p:txBody>
          <a:bodyPr/>
          <a:lstStyle/>
          <a:p>
            <a:fld id="{3E121031-CF7A-463B-BEBA-D241803866E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1" name="Freeform 3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5058" y="575769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/>
          <p:cNvSpPr/>
          <p:nvPr/>
        </p:nvSpPr>
        <p:spPr>
          <a:xfrm rot="60000">
            <a:off x="4464768" y="603920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5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6424" y="2020824"/>
            <a:ext cx="3063240" cy="1499616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60000">
            <a:off x="4898615" y="1207272"/>
            <a:ext cx="2913863" cy="4539412"/>
          </a:xfrm>
          <a:ln w="101600" cap="rnd">
            <a:solidFill>
              <a:srgbClr val="FFFFFF"/>
            </a:solidFill>
          </a:ln>
          <a:effectLst>
            <a:outerShdw blurRad="889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52144" y="3621024"/>
            <a:ext cx="3044952" cy="210312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5936" y="5888737"/>
            <a:ext cx="1213821" cy="365125"/>
          </a:xfrm>
        </p:spPr>
        <p:txBody>
          <a:bodyPr/>
          <a:lstStyle/>
          <a:p>
            <a:fld id="{0B21CFEC-017B-43DC-A340-14C3E8DB8755}" type="datetimeFigureOut">
              <a:rPr lang="cs-CZ" smtClean="0"/>
              <a:t>19.9.2013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69" y="5831037"/>
            <a:ext cx="331904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62089" y="5900026"/>
            <a:ext cx="554023" cy="365125"/>
          </a:xfrm>
        </p:spPr>
        <p:txBody>
          <a:bodyPr/>
          <a:lstStyle/>
          <a:p>
            <a:fld id="{3E121031-CF7A-463B-BEBA-D241803866E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21CFEC-017B-43DC-A340-14C3E8DB8755}" type="datetimeFigureOut">
              <a:rPr lang="cs-CZ" smtClean="0"/>
              <a:t>19.9.2013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121031-CF7A-463B-BEBA-D241803866E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1" y="925690"/>
            <a:ext cx="1430867" cy="476391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8221" y="1106312"/>
            <a:ext cx="5178779" cy="440266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21CFEC-017B-43DC-A340-14C3E8DB8755}" type="datetimeFigureOut">
              <a:rPr lang="cs-CZ" smtClean="0"/>
              <a:t>19.9.2013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121031-CF7A-463B-BEBA-D241803866E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21CFEC-017B-43DC-A340-14C3E8DB8755}" type="datetimeFigureOut">
              <a:rPr lang="cs-CZ" smtClean="0"/>
              <a:t>19.9.2013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121031-CF7A-463B-BEBA-D241803866E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9941839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21CFEC-017B-43DC-A340-14C3E8DB8755}" type="datetimeFigureOut">
              <a:rPr lang="cs-CZ" smtClean="0"/>
              <a:t>19.9.2013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121031-CF7A-463B-BEBA-D241803866E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6780092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21CFEC-017B-43DC-A340-14C3E8DB8755}" type="datetimeFigureOut">
              <a:rPr lang="cs-CZ" smtClean="0"/>
              <a:t>19.9.2013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121031-CF7A-463B-BEBA-D241803866E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140389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21CFEC-017B-43DC-A340-14C3E8DB8755}" type="datetimeFigureOut">
              <a:rPr lang="cs-CZ" smtClean="0"/>
              <a:t>19.9.2013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121031-CF7A-463B-BEBA-D241803866E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404360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21CFEC-017B-43DC-A340-14C3E8DB8755}" type="datetimeFigureOut">
              <a:rPr lang="cs-CZ" smtClean="0"/>
              <a:t>19.9.2013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121031-CF7A-463B-BEBA-D241803866E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2343342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21CFEC-017B-43DC-A340-14C3E8DB8755}" type="datetimeFigureOut">
              <a:rPr lang="cs-CZ" smtClean="0"/>
              <a:t>19.9.2013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121031-CF7A-463B-BEBA-D241803866E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9512068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21CFEC-017B-43DC-A340-14C3E8DB8755}" type="datetimeFigureOut">
              <a:rPr lang="cs-CZ" smtClean="0"/>
              <a:t>19.9.2013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121031-CF7A-463B-BEBA-D241803866E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399326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21CFEC-017B-43DC-A340-14C3E8DB8755}" type="datetimeFigureOut">
              <a:rPr lang="cs-CZ" smtClean="0"/>
              <a:t>19.9.2013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121031-CF7A-463B-BEBA-D241803866E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0895289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21CFEC-017B-43DC-A340-14C3E8DB8755}" type="datetimeFigureOut">
              <a:rPr lang="cs-CZ" smtClean="0"/>
              <a:t>19.9.2013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121031-CF7A-463B-BEBA-D241803866E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1168435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21CFEC-017B-43DC-A340-14C3E8DB8755}" type="datetimeFigureOut">
              <a:rPr lang="cs-CZ" smtClean="0"/>
              <a:t>19.9.2013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121031-CF7A-463B-BEBA-D241803866E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011871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21CFEC-017B-43DC-A340-14C3E8DB8755}" type="datetimeFigureOut">
              <a:rPr lang="cs-CZ" smtClean="0"/>
              <a:t>19.9.2013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121031-CF7A-463B-BEBA-D241803866E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136971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3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5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4.jpeg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628650" y="6069330"/>
            <a:ext cx="792099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731520" y="575310"/>
            <a:ext cx="7696200" cy="5715000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31520" y="576072"/>
            <a:ext cx="7696200" cy="5715000"/>
          </a:xfrm>
          <a:prstGeom prst="rect">
            <a:avLst/>
          </a:prstGeom>
          <a:blipFill dpi="0" rotWithShape="1">
            <a:blip r:embed="rId14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 rot="1435684">
            <a:off x="543741" y="273091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 rot="4096196">
            <a:off x="8115079" y="298163"/>
            <a:ext cx="566928" cy="566928"/>
          </a:xfrm>
          <a:prstGeom prst="rect">
            <a:avLst/>
          </a:prstGeom>
          <a:noFill/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5023" y="817582"/>
            <a:ext cx="6965245" cy="120248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63040" y="2119257"/>
            <a:ext cx="6196405" cy="360381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54588" y="5809152"/>
            <a:ext cx="12138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0B21CFEC-017B-43DC-A340-14C3E8DB8755}" type="datetimeFigureOut">
              <a:rPr lang="cs-CZ" smtClean="0"/>
              <a:t>19.9.2013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4401" y="5809152"/>
            <a:ext cx="55401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70202" y="5809152"/>
            <a:ext cx="55402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3E121031-CF7A-463B-BEBA-D241803866E8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2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64592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01168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7432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B21CFEC-017B-43DC-A340-14C3E8DB8755}" type="datetimeFigureOut">
              <a:rPr lang="cs-CZ" smtClean="0"/>
              <a:t>19.9.2013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E121031-CF7A-463B-BEBA-D241803866E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222713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gVIFEVLzP4o" TargetMode="Externa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wmf"/><Relationship Id="rId5" Type="http://schemas.openxmlformats.org/officeDocument/2006/relationships/image" Target="../media/image11.wmf"/><Relationship Id="rId4" Type="http://schemas.openxmlformats.org/officeDocument/2006/relationships/image" Target="../media/image10.wmf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wmf"/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wm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wmf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wmf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wmf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188640"/>
            <a:ext cx="4822800" cy="10812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1259632" y="1413867"/>
            <a:ext cx="7222194" cy="523220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ZEYEROVA 3354, 767 01 KROMĚŘÍŽ</a:t>
            </a:r>
          </a:p>
          <a:p>
            <a:pPr algn="ctr"/>
            <a:endParaRPr lang="cs-CZ" b="1" dirty="0" smtClean="0">
              <a:solidFill>
                <a:srgbClr val="00B050"/>
              </a:solidFill>
            </a:endParaRPr>
          </a:p>
          <a:p>
            <a:pPr algn="ctr"/>
            <a:r>
              <a:rPr lang="cs-CZ" dirty="0" smtClean="0"/>
              <a:t>projekt v rámci vzdělávacího programu</a:t>
            </a:r>
          </a:p>
          <a:p>
            <a:pPr algn="ctr"/>
            <a:r>
              <a:rPr lang="cs-CZ" dirty="0" smtClean="0"/>
              <a:t>VZDĚLÁNÍ PRO KONKURENCESCHOPNOST</a:t>
            </a:r>
          </a:p>
          <a:p>
            <a:endParaRPr lang="cs-CZ" dirty="0" smtClean="0"/>
          </a:p>
          <a:p>
            <a:pPr algn="ctr"/>
            <a:r>
              <a:rPr lang="cs-CZ" dirty="0" smtClean="0"/>
              <a:t>ŠABLONA ČÍSLO: III/2</a:t>
            </a:r>
          </a:p>
          <a:p>
            <a:pPr algn="ctr"/>
            <a:r>
              <a:rPr lang="cs-CZ" dirty="0" smtClean="0"/>
              <a:t>NÁZEV:  INOVACE A ZKVALITNĚNÍ VÝUKY PROSTŘEDNICTVÍM ICT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PŘEDMĚT: </a:t>
            </a:r>
            <a:r>
              <a:rPr lang="cs-CZ" b="1" dirty="0" smtClean="0"/>
              <a:t>Anglický jazyk</a:t>
            </a:r>
            <a:endParaRPr lang="cs-CZ" dirty="0" smtClean="0"/>
          </a:p>
          <a:p>
            <a:r>
              <a:rPr lang="cs-CZ" dirty="0" smtClean="0"/>
              <a:t>ROČNÍK: </a:t>
            </a:r>
            <a:r>
              <a:rPr lang="cs-CZ" b="1" dirty="0" smtClean="0"/>
              <a:t>6. ročník</a:t>
            </a:r>
          </a:p>
          <a:p>
            <a:r>
              <a:rPr lang="cs-CZ" dirty="0" smtClean="0"/>
              <a:t>TÉMA: </a:t>
            </a:r>
            <a:r>
              <a:rPr lang="cs-CZ" b="1" dirty="0" err="1" smtClean="0"/>
              <a:t>Greeting</a:t>
            </a:r>
            <a:r>
              <a:rPr lang="cs-CZ" b="1" dirty="0" smtClean="0"/>
              <a:t> - </a:t>
            </a:r>
            <a:r>
              <a:rPr lang="cs-CZ" b="1" dirty="0" err="1" smtClean="0"/>
              <a:t>introduction</a:t>
            </a:r>
            <a:endParaRPr lang="cs-CZ" b="1" dirty="0" smtClean="0"/>
          </a:p>
          <a:p>
            <a:r>
              <a:rPr lang="cs-CZ" dirty="0" smtClean="0"/>
              <a:t>AUTOR: </a:t>
            </a:r>
            <a:r>
              <a:rPr lang="cs-CZ" b="1" dirty="0" smtClean="0"/>
              <a:t>Ing. Pavla Zezulová</a:t>
            </a:r>
            <a:endParaRPr lang="cs-CZ" dirty="0" smtClean="0"/>
          </a:p>
          <a:p>
            <a:r>
              <a:rPr lang="cs-CZ" dirty="0" smtClean="0"/>
              <a:t>DATUM VYTVOŘENÍ: </a:t>
            </a:r>
            <a:r>
              <a:rPr lang="cs-CZ" b="1" dirty="0" smtClean="0"/>
              <a:t>2. 9. 2012</a:t>
            </a:r>
          </a:p>
          <a:p>
            <a:endParaRPr lang="cs-CZ" dirty="0" smtClean="0"/>
          </a:p>
          <a:p>
            <a:endParaRPr lang="cs-CZ" dirty="0" smtClean="0"/>
          </a:p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VY_32_INOVACE_50_PZ</a:t>
            </a:r>
            <a:endParaRPr lang="cs-CZ" sz="28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860966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603996"/>
            <a:ext cx="8892480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Anotace</a:t>
            </a:r>
          </a:p>
          <a:p>
            <a:endParaRPr lang="cs-CZ" b="1" dirty="0"/>
          </a:p>
          <a:p>
            <a:r>
              <a:rPr lang="cs-CZ" dirty="0" smtClean="0"/>
              <a:t>Materiál je určen pro 6. ročník. Žáci navazují na učivo z prvního stupně, opakují si základní způsoby zdravení a zdvořilostní fráze při setkání a představování. V úvodu hodiny je zařazena motivační písnička. Pro větší přehlednost je text promítán na tabuli postupně. Český text je promítnut následně jako kontrola správnosti odpovědi žáků.</a:t>
            </a:r>
          </a:p>
          <a:p>
            <a:r>
              <a:rPr lang="cs-CZ" dirty="0" smtClean="0"/>
              <a:t>V závěru hodiny žáci obdrží pracovní listy. Na listě </a:t>
            </a:r>
            <a:r>
              <a:rPr lang="cs-CZ" b="1" dirty="0" smtClean="0"/>
              <a:t>A </a:t>
            </a:r>
            <a:r>
              <a:rPr lang="cs-CZ" dirty="0" smtClean="0"/>
              <a:t>jsou neúplné rozhovory, na listě </a:t>
            </a:r>
            <a:r>
              <a:rPr lang="cs-CZ" b="1" dirty="0" smtClean="0"/>
              <a:t>B  </a:t>
            </a:r>
            <a:r>
              <a:rPr lang="cs-CZ" dirty="0" smtClean="0"/>
              <a:t>jsou všechny varianty pro dokončení. Žáci odpovědi rozstříhají a nalepí na správné místo na list </a:t>
            </a:r>
            <a:r>
              <a:rPr lang="cs-CZ" b="1" dirty="0" smtClean="0"/>
              <a:t>A.</a:t>
            </a:r>
          </a:p>
          <a:p>
            <a:r>
              <a:rPr lang="cs-CZ" dirty="0" smtClean="0"/>
              <a:t>Pracovní listy lze použít v hodině k procvičování učiva, jako domácí úkol i jako prověrku.</a:t>
            </a:r>
          </a:p>
          <a:p>
            <a:r>
              <a:rPr lang="cs-CZ" dirty="0" smtClean="0"/>
              <a:t>Materiál obsahuje hypertextový odkaz.</a:t>
            </a:r>
            <a:endParaRPr lang="cs-CZ" dirty="0"/>
          </a:p>
          <a:p>
            <a:endParaRPr lang="cs-CZ" b="1" dirty="0" smtClean="0"/>
          </a:p>
          <a:p>
            <a:r>
              <a:rPr lang="cs-CZ" b="1" dirty="0" smtClean="0"/>
              <a:t>Pilotáž</a:t>
            </a:r>
          </a:p>
          <a:p>
            <a:endParaRPr lang="cs-CZ" b="1" dirty="0"/>
          </a:p>
          <a:p>
            <a:r>
              <a:rPr lang="cs-CZ" dirty="0" smtClean="0"/>
              <a:t>Materiál byl ověřován ve dvou paralelních skupinách žáků šestých tříd. Žáci  reagovali velmi dobře. Motivační písničku si z chutí zazpívali i v závěru hodiny. Většina ihned dokázala překládat anglické věty. V jedné skupině byly pracovní listy použity v hodině, druhá skupina je dostala k vypracování za domácí úkol. Při hodnocení chyb nebyl podstatný rozdíl mezi oběma skupinami. V obou případech chybovali slabší žáci, když nedokázali určit rozdíl mezi rozhovorem </a:t>
            </a:r>
            <a:r>
              <a:rPr lang="cs-CZ" b="1" dirty="0" smtClean="0"/>
              <a:t>1</a:t>
            </a:r>
            <a:r>
              <a:rPr lang="cs-CZ" dirty="0" smtClean="0"/>
              <a:t> a </a:t>
            </a:r>
            <a:r>
              <a:rPr lang="cs-CZ" b="1" dirty="0" smtClean="0"/>
              <a:t>2</a:t>
            </a:r>
            <a:r>
              <a:rPr lang="cs-CZ" dirty="0" smtClean="0"/>
              <a:t> (tj. zda se jedná o kamarády, nebo se teprve seznamují).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107194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1043608" y="1844824"/>
            <a:ext cx="6965245" cy="1202485"/>
          </a:xfrm>
        </p:spPr>
        <p:txBody>
          <a:bodyPr>
            <a:noAutofit/>
          </a:bodyPr>
          <a:lstStyle/>
          <a:p>
            <a:r>
              <a:rPr lang="cs-CZ" sz="6000" b="1" cap="all" dirty="0" err="1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Greeting</a:t>
            </a:r>
            <a:r>
              <a:rPr lang="cs-CZ" sz="60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 - </a:t>
            </a:r>
            <a:r>
              <a:rPr lang="cs-CZ" sz="6000" b="1" cap="all" dirty="0" err="1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introduction</a:t>
            </a:r>
            <a:endParaRPr lang="cs-CZ" sz="60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pic>
        <p:nvPicPr>
          <p:cNvPr id="1026" name="Picture 2" descr="C:\Users\ZS SLOVAN\AppData\Local\Microsoft\Windows\Temporary Internet Files\Content.IE5\L8GQULH4\MC900440379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3212976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009882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971600" y="1156718"/>
            <a:ext cx="6965245" cy="1202485"/>
          </a:xfrm>
          <a:prstGeom prst="rect">
            <a:avLst/>
          </a:prstGeom>
        </p:spPr>
        <p:txBody>
          <a:bodyPr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Písnička na úvod</a:t>
            </a:r>
            <a:endParaRPr lang="cs-CZ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907704" y="2352881"/>
            <a:ext cx="545435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www.youtube.com/watch?v=gVIFEVLzP4o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230304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 txBox="1">
            <a:spLocks/>
          </p:cNvSpPr>
          <p:nvPr/>
        </p:nvSpPr>
        <p:spPr>
          <a:xfrm>
            <a:off x="1115616" y="764704"/>
            <a:ext cx="5616623" cy="120248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Pozdravy při setkání</a:t>
            </a:r>
            <a:endParaRPr lang="cs-CZ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1027" name="Picture 3" descr="C:\Users\ZS SLOVAN\AppData\Local\Microsoft\Windows\Temporary Internet Files\Content.IE5\LC0IHDKP\MC90023155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2132856"/>
            <a:ext cx="3955699" cy="32403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ZS SLOVAN\AppData\Local\Microsoft\Windows\Temporary Internet Files\Content.IE5\1S6A3D5V\MC90042812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62915" y="652285"/>
            <a:ext cx="838200" cy="1054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ZS SLOVAN\AppData\Local\Microsoft\Windows\Temporary Internet Files\Content.IE5\K375NA6I\MC90044141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12603" y="1626276"/>
            <a:ext cx="1122508" cy="11225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ZS SLOVAN\AppData\Local\Microsoft\Windows\Temporary Internet Files\Content.IE5\1S6A3D5V\MC90022171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12603" y="5013175"/>
            <a:ext cx="1341359" cy="11660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ZS SLOVAN\AppData\Local\Microsoft\Windows\Temporary Internet Files\Content.IE5\1S6A3D5V\MC900039007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62915" y="2752940"/>
            <a:ext cx="1151244" cy="11512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235111" y="2187530"/>
            <a:ext cx="264457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latin typeface="Arial Black" pitchFamily="34" charset="0"/>
              </a:rPr>
              <a:t>Good</a:t>
            </a:r>
            <a:r>
              <a:rPr lang="cs-CZ" sz="2400" dirty="0" smtClean="0">
                <a:latin typeface="Arial Black" pitchFamily="34" charset="0"/>
              </a:rPr>
              <a:t> </a:t>
            </a:r>
            <a:r>
              <a:rPr lang="cs-CZ" sz="2400" dirty="0" err="1" smtClean="0">
                <a:latin typeface="Arial Black" pitchFamily="34" charset="0"/>
              </a:rPr>
              <a:t>morning</a:t>
            </a:r>
            <a:r>
              <a:rPr lang="cs-CZ" sz="2400" dirty="0" smtClean="0">
                <a:latin typeface="Arial Black" pitchFamily="34" charset="0"/>
              </a:rPr>
              <a:t>.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054733" y="3097729"/>
            <a:ext cx="290105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latin typeface="Arial Black" pitchFamily="34" charset="0"/>
              </a:rPr>
              <a:t>Good</a:t>
            </a:r>
            <a:r>
              <a:rPr lang="cs-CZ" sz="2400" dirty="0" smtClean="0">
                <a:latin typeface="Arial Black" pitchFamily="34" charset="0"/>
              </a:rPr>
              <a:t> </a:t>
            </a:r>
            <a:r>
              <a:rPr lang="cs-CZ" sz="2400" dirty="0" err="1" smtClean="0">
                <a:latin typeface="Arial Black" pitchFamily="34" charset="0"/>
              </a:rPr>
              <a:t>afternoon</a:t>
            </a:r>
            <a:r>
              <a:rPr lang="cs-CZ" sz="2400" dirty="0" smtClean="0">
                <a:latin typeface="Arial Black" pitchFamily="34" charset="0"/>
              </a:rPr>
              <a:t>.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5502511" y="5028236"/>
            <a:ext cx="256204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latin typeface="Arial Black" pitchFamily="34" charset="0"/>
              </a:rPr>
              <a:t>Good</a:t>
            </a:r>
            <a:r>
              <a:rPr lang="cs-CZ" sz="2400" dirty="0" smtClean="0">
                <a:latin typeface="Arial Black" pitchFamily="34" charset="0"/>
              </a:rPr>
              <a:t> </a:t>
            </a:r>
            <a:r>
              <a:rPr lang="cs-CZ" sz="2400" dirty="0" err="1" smtClean="0">
                <a:latin typeface="Arial Black" pitchFamily="34" charset="0"/>
              </a:rPr>
              <a:t>evening</a:t>
            </a:r>
            <a:r>
              <a:rPr lang="cs-CZ" sz="2400" dirty="0" smtClean="0">
                <a:latin typeface="Arial Black" pitchFamily="34" charset="0"/>
              </a:rPr>
              <a:t>.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783283" y="3904184"/>
            <a:ext cx="228460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B050"/>
                </a:solidFill>
                <a:latin typeface="Arial Black" pitchFamily="34" charset="0"/>
              </a:rPr>
              <a:t>= Dobrý den.</a:t>
            </a:r>
            <a:endParaRPr lang="cs-CZ" sz="2400" dirty="0">
              <a:solidFill>
                <a:srgbClr val="00B050"/>
              </a:solidFill>
              <a:latin typeface="Arial Black" pitchFamily="34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5589939" y="5596216"/>
            <a:ext cx="257673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B050"/>
                </a:solidFill>
                <a:latin typeface="Arial Black" pitchFamily="34" charset="0"/>
              </a:rPr>
              <a:t>= Dobrý večer.</a:t>
            </a:r>
            <a:endParaRPr lang="cs-CZ" sz="2400" dirty="0">
              <a:solidFill>
                <a:srgbClr val="00B050"/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762023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0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0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6" grpId="0"/>
      <p:bldP spid="17" grpId="0"/>
      <p:bldP spid="5" grpId="0"/>
      <p:bldP spid="1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547664" y="1397967"/>
            <a:ext cx="131664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Hello.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590623" y="4704710"/>
            <a:ext cx="7248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>
                <a:latin typeface="Arial Black" pitchFamily="34" charset="0"/>
              </a:rPr>
              <a:t>Hi</a:t>
            </a:r>
            <a:r>
              <a:rPr lang="cs-CZ" sz="2800" dirty="0" smtClean="0">
                <a:latin typeface="Arial Black" pitchFamily="34" charset="0"/>
              </a:rPr>
              <a:t>.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763688" y="5104348"/>
            <a:ext cx="134524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B050"/>
                </a:solidFill>
                <a:latin typeface="Arial Black" pitchFamily="34" charset="0"/>
              </a:rPr>
              <a:t>= Ahoj.</a:t>
            </a:r>
            <a:endParaRPr lang="cs-CZ" sz="2400" dirty="0">
              <a:solidFill>
                <a:srgbClr val="00B050"/>
              </a:solidFill>
              <a:latin typeface="Arial Black" pitchFamily="34" charset="0"/>
            </a:endParaRPr>
          </a:p>
        </p:txBody>
      </p:sp>
      <p:pic>
        <p:nvPicPr>
          <p:cNvPr id="2052" name="Picture 4" descr="C:\Users\ZS SLOVAN\AppData\Local\Microsoft\Windows\Temporary Internet Files\Content.IE5\L8GQULH4\MC900432385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14288" y="1659577"/>
            <a:ext cx="3146683" cy="31631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396176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/>
      <p:bldP spid="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 txBox="1">
            <a:spLocks/>
          </p:cNvSpPr>
          <p:nvPr/>
        </p:nvSpPr>
        <p:spPr>
          <a:xfrm>
            <a:off x="1259632" y="664882"/>
            <a:ext cx="3096343" cy="120248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Loučení</a:t>
            </a:r>
            <a:endParaRPr lang="cs-CZ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3076" name="Picture 4" descr="C:\Users\ZS SLOVAN\AppData\Local\Microsoft\Windows\Temporary Internet Files\Content.IE5\K375NA6I\MC90035532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5" y="1844824"/>
            <a:ext cx="3270090" cy="33018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ZS SLOVAN\AppData\Local\Microsoft\Windows\Temporary Internet Files\Content.IE5\LC0IHDKP\MC90036995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41062" y="3210878"/>
            <a:ext cx="1933481" cy="27726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807803" y="1743199"/>
            <a:ext cx="17519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latin typeface="Arial Black" pitchFamily="34" charset="0"/>
              </a:rPr>
              <a:t>Goodbye</a:t>
            </a:r>
            <a:r>
              <a:rPr lang="cs-CZ" sz="2400" dirty="0" smtClean="0">
                <a:latin typeface="Arial Black" pitchFamily="34" charset="0"/>
              </a:rPr>
              <a:t>.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001457" y="5521830"/>
            <a:ext cx="278153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B050"/>
                </a:solidFill>
                <a:latin typeface="Arial Black" pitchFamily="34" charset="0"/>
              </a:rPr>
              <a:t>= </a:t>
            </a:r>
            <a:r>
              <a:rPr lang="cs-CZ" sz="2400" dirty="0" err="1" smtClean="0">
                <a:solidFill>
                  <a:srgbClr val="00B050"/>
                </a:solidFill>
                <a:latin typeface="Arial Black" pitchFamily="34" charset="0"/>
              </a:rPr>
              <a:t>Nashledanou</a:t>
            </a:r>
            <a:r>
              <a:rPr lang="cs-CZ" sz="2400" dirty="0" smtClean="0">
                <a:solidFill>
                  <a:srgbClr val="00B050"/>
                </a:solidFill>
                <a:latin typeface="Arial Black" pitchFamily="34" charset="0"/>
              </a:rPr>
              <a:t>.</a:t>
            </a:r>
            <a:endParaRPr lang="cs-CZ" sz="2400" dirty="0">
              <a:solidFill>
                <a:srgbClr val="00B050"/>
              </a:solidFill>
              <a:latin typeface="Arial Black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475656" y="2646676"/>
            <a:ext cx="91358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latin typeface="Arial Black" pitchFamily="34" charset="0"/>
              </a:rPr>
              <a:t>Bye</a:t>
            </a:r>
            <a:r>
              <a:rPr lang="cs-CZ" sz="2400" dirty="0" smtClean="0">
                <a:latin typeface="Arial Black" pitchFamily="34" charset="0"/>
              </a:rPr>
              <a:t>.</a:t>
            </a:r>
            <a:endParaRPr lang="cs-CZ" sz="2400" dirty="0"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17079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0" grpId="0"/>
      <p:bldP spid="11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 descr="C:\Users\ZS SLOVAN\AppData\Local\Microsoft\Windows\Temporary Internet Files\Content.IE5\1S6A3D5V\MC90034339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82055" y="1736355"/>
            <a:ext cx="2590469" cy="32038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932447" y="1505523"/>
            <a:ext cx="91358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latin typeface="Arial Black" pitchFamily="34" charset="0"/>
              </a:rPr>
              <a:t>Bye</a:t>
            </a:r>
            <a:r>
              <a:rPr lang="cs-CZ" sz="2400" dirty="0" smtClean="0">
                <a:latin typeface="Arial Black" pitchFamily="34" charset="0"/>
              </a:rPr>
              <a:t>.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069677" y="4221088"/>
            <a:ext cx="161569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latin typeface="Arial Black" pitchFamily="34" charset="0"/>
              </a:rPr>
              <a:t>See</a:t>
            </a:r>
            <a:r>
              <a:rPr lang="cs-CZ" sz="2400" dirty="0" smtClean="0">
                <a:latin typeface="Arial Black" pitchFamily="34" charset="0"/>
              </a:rPr>
              <a:t> </a:t>
            </a:r>
            <a:r>
              <a:rPr lang="cs-CZ" sz="2400" dirty="0" err="1" smtClean="0">
                <a:latin typeface="Arial Black" pitchFamily="34" charset="0"/>
              </a:rPr>
              <a:t>you</a:t>
            </a:r>
            <a:r>
              <a:rPr lang="cs-CZ" sz="2400" dirty="0" smtClean="0">
                <a:latin typeface="Arial Black" pitchFamily="34" charset="0"/>
              </a:rPr>
              <a:t>.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788401" y="4246470"/>
            <a:ext cx="247478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latin typeface="Arial Black" pitchFamily="34" charset="0"/>
              </a:rPr>
              <a:t>See</a:t>
            </a:r>
            <a:r>
              <a:rPr lang="cs-CZ" sz="2400" dirty="0" smtClean="0">
                <a:latin typeface="Arial Black" pitchFamily="34" charset="0"/>
              </a:rPr>
              <a:t> </a:t>
            </a:r>
            <a:r>
              <a:rPr lang="cs-CZ" sz="2400" dirty="0" err="1" smtClean="0">
                <a:latin typeface="Arial Black" pitchFamily="34" charset="0"/>
              </a:rPr>
              <a:t>you</a:t>
            </a:r>
            <a:r>
              <a:rPr lang="cs-CZ" sz="2400" dirty="0" smtClean="0">
                <a:latin typeface="Arial Black" pitchFamily="34" charset="0"/>
              </a:rPr>
              <a:t> </a:t>
            </a:r>
            <a:r>
              <a:rPr lang="cs-CZ" sz="2400" dirty="0" err="1" smtClean="0">
                <a:latin typeface="Arial Black" pitchFamily="34" charset="0"/>
              </a:rPr>
              <a:t>later</a:t>
            </a:r>
            <a:r>
              <a:rPr lang="cs-CZ" sz="2400" dirty="0" smtClean="0">
                <a:latin typeface="Arial Black" pitchFamily="34" charset="0"/>
              </a:rPr>
              <a:t>.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986724" y="1639831"/>
            <a:ext cx="103906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B050"/>
                </a:solidFill>
                <a:latin typeface="Arial Black" pitchFamily="34" charset="0"/>
              </a:rPr>
              <a:t>Ahoj.</a:t>
            </a:r>
            <a:endParaRPr lang="cs-CZ" sz="2400" dirty="0">
              <a:solidFill>
                <a:srgbClr val="00B050"/>
              </a:solidFill>
              <a:latin typeface="Arial Black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483606" y="5539262"/>
            <a:ext cx="18722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B050"/>
                </a:solidFill>
                <a:latin typeface="Arial Black" pitchFamily="34" charset="0"/>
              </a:rPr>
              <a:t>Tak ahoj.</a:t>
            </a:r>
            <a:endParaRPr lang="cs-CZ" sz="2400" dirty="0">
              <a:solidFill>
                <a:srgbClr val="00B050"/>
              </a:solidFill>
              <a:latin typeface="Arial Black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914794" y="5064819"/>
            <a:ext cx="192546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B050"/>
                </a:solidFill>
                <a:latin typeface="Arial Black" pitchFamily="34" charset="0"/>
              </a:rPr>
              <a:t>Tak zatím.</a:t>
            </a:r>
            <a:endParaRPr lang="cs-CZ" sz="2400" dirty="0">
              <a:solidFill>
                <a:srgbClr val="00B050"/>
              </a:solidFill>
              <a:latin typeface="Arial Black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454896" y="5115757"/>
            <a:ext cx="280828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B050"/>
                </a:solidFill>
                <a:latin typeface="Arial Black" pitchFamily="34" charset="0"/>
              </a:rPr>
              <a:t>Ahoj, uvidíme se později.</a:t>
            </a:r>
            <a:endParaRPr lang="cs-CZ" sz="2400" dirty="0">
              <a:solidFill>
                <a:srgbClr val="00B050"/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547065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500"/>
                            </p:stCondLst>
                            <p:childTnLst>
                              <p:par>
                                <p:cTn id="2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9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7" y="817582"/>
            <a:ext cx="7992888" cy="1202485"/>
          </a:xfrm>
        </p:spPr>
        <p:txBody>
          <a:bodyPr>
            <a:norm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36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Setkání </a:t>
            </a:r>
            <a:r>
              <a:rPr lang="cs-CZ" sz="3600" b="1" u="sng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 novým </a:t>
            </a:r>
            <a:r>
              <a:rPr lang="cs-CZ" sz="36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kamarádem</a:t>
            </a:r>
            <a:endParaRPr lang="cs-CZ" sz="36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2050" name="Picture 2" descr="C:\Users\ZS SLOVAN\AppData\Local\Microsoft\Windows\Temporary Internet Files\Content.IE5\K375NA6I\MC90008909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1844823"/>
            <a:ext cx="1980649" cy="19876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043608" y="4011635"/>
            <a:ext cx="397044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70C0"/>
                </a:solidFill>
                <a:latin typeface="Arial Black" pitchFamily="34" charset="0"/>
              </a:rPr>
              <a:t>Hello. My </a:t>
            </a:r>
            <a:r>
              <a:rPr lang="cs-CZ" sz="2400" dirty="0" err="1" smtClean="0">
                <a:solidFill>
                  <a:srgbClr val="0070C0"/>
                </a:solidFill>
                <a:latin typeface="Arial Black" pitchFamily="34" charset="0"/>
              </a:rPr>
              <a:t>name´s</a:t>
            </a:r>
            <a:r>
              <a:rPr lang="cs-CZ" sz="2400" dirty="0" smtClean="0">
                <a:solidFill>
                  <a:srgbClr val="0070C0"/>
                </a:solidFill>
                <a:latin typeface="Arial Black" pitchFamily="34" charset="0"/>
              </a:rPr>
              <a:t> Tom.</a:t>
            </a:r>
            <a:endParaRPr lang="cs-CZ" sz="2400" dirty="0">
              <a:solidFill>
                <a:srgbClr val="0070C0"/>
              </a:solidFill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203126" y="4344432"/>
            <a:ext cx="251062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solidFill>
                  <a:srgbClr val="FF0000"/>
                </a:solidFill>
                <a:latin typeface="Arial Black" pitchFamily="34" charset="0"/>
              </a:rPr>
              <a:t>Hi</a:t>
            </a:r>
            <a:r>
              <a:rPr lang="cs-CZ" sz="2400" dirty="0" smtClean="0">
                <a:solidFill>
                  <a:srgbClr val="FF0000"/>
                </a:solidFill>
                <a:latin typeface="Arial Black" pitchFamily="34" charset="0"/>
              </a:rPr>
              <a:t>. </a:t>
            </a:r>
            <a:r>
              <a:rPr lang="cs-CZ" sz="2400" dirty="0" err="1" smtClean="0">
                <a:solidFill>
                  <a:srgbClr val="FF0000"/>
                </a:solidFill>
                <a:latin typeface="Arial Black" pitchFamily="34" charset="0"/>
              </a:rPr>
              <a:t>I´m</a:t>
            </a:r>
            <a:r>
              <a:rPr lang="cs-CZ" sz="2400" dirty="0" smtClean="0">
                <a:solidFill>
                  <a:srgbClr val="FF0000"/>
                </a:solidFill>
                <a:latin typeface="Arial Black" pitchFamily="34" charset="0"/>
              </a:rPr>
              <a:t> Susan.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039812" y="4806097"/>
            <a:ext cx="438408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70C0"/>
                </a:solidFill>
                <a:latin typeface="Arial Black" pitchFamily="34" charset="0"/>
              </a:rPr>
              <a:t>Nice to </a:t>
            </a:r>
            <a:r>
              <a:rPr lang="cs-CZ" sz="2400" dirty="0" err="1" smtClean="0">
                <a:solidFill>
                  <a:srgbClr val="0070C0"/>
                </a:solidFill>
                <a:latin typeface="Arial Black" pitchFamily="34" charset="0"/>
              </a:rPr>
              <a:t>meet</a:t>
            </a:r>
            <a:r>
              <a:rPr lang="cs-CZ" sz="2400" dirty="0" smtClean="0">
                <a:solidFill>
                  <a:srgbClr val="0070C0"/>
                </a:solidFill>
                <a:latin typeface="Arial Black" pitchFamily="34" charset="0"/>
              </a:rPr>
              <a:t> </a:t>
            </a:r>
            <a:r>
              <a:rPr lang="cs-CZ" sz="2400" dirty="0" err="1" smtClean="0">
                <a:solidFill>
                  <a:srgbClr val="0070C0"/>
                </a:solidFill>
                <a:latin typeface="Arial Black" pitchFamily="34" charset="0"/>
              </a:rPr>
              <a:t>you</a:t>
            </a:r>
            <a:r>
              <a:rPr lang="cs-CZ" sz="2400" dirty="0" smtClean="0">
                <a:solidFill>
                  <a:srgbClr val="0070C0"/>
                </a:solidFill>
                <a:latin typeface="Arial Black" pitchFamily="34" charset="0"/>
              </a:rPr>
              <a:t>, Susan.</a:t>
            </a:r>
            <a:endParaRPr lang="cs-CZ" sz="2400" dirty="0">
              <a:solidFill>
                <a:srgbClr val="0070C0"/>
              </a:solidFill>
              <a:latin typeface="Arial Black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448453" y="5517232"/>
            <a:ext cx="400212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smtClean="0">
                <a:solidFill>
                  <a:srgbClr val="FF0000"/>
                </a:solidFill>
                <a:latin typeface="Arial Black" pitchFamily="34" charset="0"/>
              </a:rPr>
              <a:t>Nice to meet you too. </a:t>
            </a:r>
            <a:endParaRPr lang="en-GB" sz="2400" dirty="0">
              <a:solidFill>
                <a:srgbClr val="FF0000"/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85511483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475656" y="1556792"/>
            <a:ext cx="315297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Nice to </a:t>
            </a:r>
            <a:r>
              <a:rPr lang="cs-CZ" sz="2400" dirty="0" err="1" smtClean="0">
                <a:latin typeface="Arial Black" pitchFamily="34" charset="0"/>
              </a:rPr>
              <a:t>meet</a:t>
            </a:r>
            <a:r>
              <a:rPr lang="cs-CZ" sz="2400" dirty="0" smtClean="0">
                <a:latin typeface="Arial Black" pitchFamily="34" charset="0"/>
              </a:rPr>
              <a:t> </a:t>
            </a:r>
            <a:r>
              <a:rPr lang="cs-CZ" sz="2400" dirty="0" err="1" smtClean="0">
                <a:latin typeface="Arial Black" pitchFamily="34" charset="0"/>
              </a:rPr>
              <a:t>you</a:t>
            </a:r>
            <a:r>
              <a:rPr lang="cs-CZ" sz="2400" dirty="0" smtClean="0">
                <a:latin typeface="Arial Black" pitchFamily="34" charset="0"/>
              </a:rPr>
              <a:t>.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526043" y="2807429"/>
            <a:ext cx="162095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B050"/>
                </a:solidFill>
                <a:latin typeface="Arial Black" pitchFamily="34" charset="0"/>
              </a:rPr>
              <a:t>Těší mě.</a:t>
            </a:r>
            <a:endParaRPr lang="cs-CZ" sz="2400" dirty="0">
              <a:solidFill>
                <a:srgbClr val="00B050"/>
              </a:solidFill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541430" y="3573016"/>
            <a:ext cx="362676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B050"/>
                </a:solidFill>
                <a:latin typeface="Arial Black" pitchFamily="34" charset="0"/>
              </a:rPr>
              <a:t>Rád(a) tě poznávám.</a:t>
            </a:r>
            <a:endParaRPr lang="cs-CZ" sz="2400" dirty="0">
              <a:solidFill>
                <a:srgbClr val="00B050"/>
              </a:solidFill>
              <a:latin typeface="Arial Black" pitchFamily="34" charset="0"/>
            </a:endParaRPr>
          </a:p>
        </p:txBody>
      </p:sp>
      <p:pic>
        <p:nvPicPr>
          <p:cNvPr id="6" name="Picture 2" descr="C:\Users\ZS SLOVAN\AppData\Local\Microsoft\Windows\Temporary Internet Files\Content.IE5\K375NA6I\MC90008909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2936114"/>
            <a:ext cx="1980649" cy="19876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60780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Setkání s kamarádem</a:t>
            </a:r>
            <a:endParaRPr lang="cs-CZ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3074" name="Picture 2" descr="C:\Users\ZS SLOVAN\AppData\Local\Microsoft\Windows\Temporary Internet Files\Content.IE5\K375NA6I\MC900089090[2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82868" y="1844823"/>
            <a:ext cx="2133050" cy="21405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006561" y="3843924"/>
            <a:ext cx="187743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solidFill>
                  <a:srgbClr val="0070C0"/>
                </a:solidFill>
                <a:latin typeface="Arial Black" pitchFamily="34" charset="0"/>
              </a:rPr>
              <a:t>Hi</a:t>
            </a:r>
            <a:r>
              <a:rPr lang="cs-CZ" sz="2400" dirty="0" smtClean="0">
                <a:solidFill>
                  <a:srgbClr val="0070C0"/>
                </a:solidFill>
                <a:latin typeface="Arial Black" pitchFamily="34" charset="0"/>
              </a:rPr>
              <a:t>, Susan.</a:t>
            </a:r>
            <a:endParaRPr lang="cs-CZ" sz="2400" dirty="0">
              <a:solidFill>
                <a:srgbClr val="0070C0"/>
              </a:solidFill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926170" y="4839930"/>
            <a:ext cx="398974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70C0"/>
                </a:solidFill>
                <a:latin typeface="Arial Black" pitchFamily="34" charset="0"/>
              </a:rPr>
              <a:t>Fine, </a:t>
            </a:r>
            <a:r>
              <a:rPr lang="cs-CZ" sz="2400" dirty="0" err="1" smtClean="0">
                <a:solidFill>
                  <a:srgbClr val="0070C0"/>
                </a:solidFill>
                <a:latin typeface="Arial Black" pitchFamily="34" charset="0"/>
              </a:rPr>
              <a:t>thanks</a:t>
            </a:r>
            <a:r>
              <a:rPr lang="cs-CZ" sz="2400" dirty="0" smtClean="0">
                <a:solidFill>
                  <a:srgbClr val="0070C0"/>
                </a:solidFill>
                <a:latin typeface="Arial Black" pitchFamily="34" charset="0"/>
              </a:rPr>
              <a:t>. And </a:t>
            </a:r>
            <a:r>
              <a:rPr lang="cs-CZ" sz="2400" dirty="0" err="1" smtClean="0">
                <a:solidFill>
                  <a:srgbClr val="0070C0"/>
                </a:solidFill>
                <a:latin typeface="Arial Black" pitchFamily="34" charset="0"/>
              </a:rPr>
              <a:t>you</a:t>
            </a:r>
            <a:r>
              <a:rPr lang="cs-CZ" sz="2400" dirty="0" smtClean="0">
                <a:solidFill>
                  <a:srgbClr val="0070C0"/>
                </a:solidFill>
                <a:latin typeface="Arial Black" pitchFamily="34" charset="0"/>
              </a:rPr>
              <a:t>?</a:t>
            </a:r>
            <a:endParaRPr lang="cs-CZ" sz="2400" dirty="0">
              <a:solidFill>
                <a:srgbClr val="0070C0"/>
              </a:solidFill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486397" y="4074757"/>
            <a:ext cx="418179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rgbClr val="FF0000"/>
                </a:solidFill>
                <a:latin typeface="Arial Black" pitchFamily="34" charset="0"/>
              </a:rPr>
              <a:t>Hi</a:t>
            </a:r>
            <a:r>
              <a:rPr lang="cs-CZ" sz="2400" dirty="0" smtClean="0">
                <a:solidFill>
                  <a:srgbClr val="FF0000"/>
                </a:solidFill>
                <a:latin typeface="Arial Black" pitchFamily="34" charset="0"/>
              </a:rPr>
              <a:t>, Tom. </a:t>
            </a:r>
            <a:r>
              <a:rPr lang="cs-CZ" sz="2400" dirty="0" err="1" smtClean="0">
                <a:solidFill>
                  <a:srgbClr val="FF0000"/>
                </a:solidFill>
                <a:latin typeface="Arial Black" pitchFamily="34" charset="0"/>
              </a:rPr>
              <a:t>How</a:t>
            </a:r>
            <a:r>
              <a:rPr lang="cs-CZ" sz="2400" dirty="0" smtClean="0">
                <a:solidFill>
                  <a:srgbClr val="FF0000"/>
                </a:solidFill>
                <a:latin typeface="Arial Black" pitchFamily="34" charset="0"/>
              </a:rPr>
              <a:t> are </a:t>
            </a:r>
            <a:r>
              <a:rPr lang="cs-CZ" sz="2400" dirty="0" err="1" smtClean="0">
                <a:solidFill>
                  <a:srgbClr val="FF0000"/>
                </a:solidFill>
                <a:latin typeface="Arial Black" pitchFamily="34" charset="0"/>
              </a:rPr>
              <a:t>you</a:t>
            </a:r>
            <a:r>
              <a:rPr lang="cs-CZ" sz="2400" dirty="0" smtClean="0">
                <a:solidFill>
                  <a:srgbClr val="FF0000"/>
                </a:solidFill>
                <a:latin typeface="Arial Black" pitchFamily="34" charset="0"/>
              </a:rPr>
              <a:t>?</a:t>
            </a:r>
            <a:endParaRPr lang="cs-CZ" sz="24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486397" y="5445224"/>
            <a:ext cx="257602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latin typeface="Arial Black" pitchFamily="34" charset="0"/>
              </a:rPr>
              <a:t>Great, </a:t>
            </a:r>
            <a:r>
              <a:rPr lang="cs-CZ" sz="2400" dirty="0" err="1" smtClean="0">
                <a:solidFill>
                  <a:srgbClr val="FF0000"/>
                </a:solidFill>
                <a:latin typeface="Arial Black" pitchFamily="34" charset="0"/>
              </a:rPr>
              <a:t>thanks</a:t>
            </a:r>
            <a:r>
              <a:rPr lang="cs-CZ" sz="2400" dirty="0" smtClean="0">
                <a:solidFill>
                  <a:srgbClr val="FF0000"/>
                </a:solidFill>
                <a:latin typeface="Arial Black" pitchFamily="34" charset="0"/>
              </a:rPr>
              <a:t>.</a:t>
            </a:r>
            <a:endParaRPr lang="cs-CZ" sz="2400" dirty="0">
              <a:solidFill>
                <a:srgbClr val="FF0000"/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97183292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475656" y="1556792"/>
            <a:ext cx="247343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latin typeface="Arial Black" pitchFamily="34" charset="0"/>
              </a:rPr>
              <a:t>How</a:t>
            </a:r>
            <a:r>
              <a:rPr lang="cs-CZ" sz="2400" dirty="0" smtClean="0">
                <a:latin typeface="Arial Black" pitchFamily="34" charset="0"/>
              </a:rPr>
              <a:t> are </a:t>
            </a:r>
            <a:r>
              <a:rPr lang="cs-CZ" sz="2400" dirty="0" err="1" smtClean="0">
                <a:latin typeface="Arial Black" pitchFamily="34" charset="0"/>
              </a:rPr>
              <a:t>you</a:t>
            </a:r>
            <a:r>
              <a:rPr lang="cs-CZ" sz="2400" dirty="0" smtClean="0">
                <a:latin typeface="Arial Black" pitchFamily="34" charset="0"/>
              </a:rPr>
              <a:t>?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139952" y="2046038"/>
            <a:ext cx="228094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B050"/>
                </a:solidFill>
                <a:latin typeface="Arial Black" pitchFamily="34" charset="0"/>
              </a:rPr>
              <a:t>Jak se máš?</a:t>
            </a:r>
            <a:endParaRPr lang="cs-CZ" sz="2400" dirty="0">
              <a:solidFill>
                <a:srgbClr val="00B050"/>
              </a:solidFill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117116" y="2934550"/>
            <a:ext cx="245772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Fine, </a:t>
            </a:r>
            <a:r>
              <a:rPr lang="cs-CZ" sz="2400" dirty="0" err="1" smtClean="0">
                <a:latin typeface="Arial Black" pitchFamily="34" charset="0"/>
              </a:rPr>
              <a:t>thanks</a:t>
            </a:r>
            <a:r>
              <a:rPr lang="cs-CZ" sz="2400" dirty="0" smtClean="0">
                <a:latin typeface="Arial Black" pitchFamily="34" charset="0"/>
              </a:rPr>
              <a:t>. 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117116" y="3981153"/>
            <a:ext cx="371883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I </a:t>
            </a:r>
            <a:r>
              <a:rPr lang="cs-CZ" sz="2400" dirty="0" err="1" smtClean="0">
                <a:latin typeface="Arial Black" pitchFamily="34" charset="0"/>
              </a:rPr>
              <a:t>am</a:t>
            </a:r>
            <a:r>
              <a:rPr lang="cs-CZ" sz="2400" dirty="0" smtClean="0">
                <a:latin typeface="Arial Black" pitchFamily="34" charset="0"/>
              </a:rPr>
              <a:t> fine, </a:t>
            </a:r>
            <a:r>
              <a:rPr lang="cs-CZ" sz="2400" dirty="0" err="1" smtClean="0">
                <a:latin typeface="Arial Black" pitchFamily="34" charset="0"/>
              </a:rPr>
              <a:t>thank</a:t>
            </a:r>
            <a:r>
              <a:rPr lang="cs-CZ" sz="2400" dirty="0" smtClean="0">
                <a:latin typeface="Arial Black" pitchFamily="34" charset="0"/>
              </a:rPr>
              <a:t> </a:t>
            </a:r>
            <a:r>
              <a:rPr lang="cs-CZ" sz="2400" dirty="0" err="1" smtClean="0">
                <a:latin typeface="Arial Black" pitchFamily="34" charset="0"/>
              </a:rPr>
              <a:t>you</a:t>
            </a:r>
            <a:r>
              <a:rPr lang="cs-CZ" sz="2400" dirty="0" smtClean="0">
                <a:latin typeface="Arial Black" pitchFamily="34" charset="0"/>
              </a:rPr>
              <a:t>. 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139952" y="3203255"/>
            <a:ext cx="250902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B050"/>
                </a:solidFill>
                <a:latin typeface="Arial Black" pitchFamily="34" charset="0"/>
              </a:rPr>
              <a:t>Děkuji, dobře.</a:t>
            </a:r>
            <a:endParaRPr lang="cs-CZ" sz="2400" dirty="0">
              <a:solidFill>
                <a:srgbClr val="00B050"/>
              </a:solidFill>
              <a:latin typeface="Arial Black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283968" y="4442818"/>
            <a:ext cx="403027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B050"/>
                </a:solidFill>
                <a:latin typeface="Arial Black" pitchFamily="34" charset="0"/>
              </a:rPr>
              <a:t>Děkuji,  mám se dobře.</a:t>
            </a:r>
            <a:endParaRPr lang="cs-CZ" sz="2400" dirty="0">
              <a:solidFill>
                <a:srgbClr val="00B050"/>
              </a:solidFill>
              <a:latin typeface="Arial Black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259632" y="5013176"/>
            <a:ext cx="171668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And </a:t>
            </a:r>
            <a:r>
              <a:rPr lang="cs-CZ" sz="2400" dirty="0" err="1" smtClean="0">
                <a:latin typeface="Arial Black" pitchFamily="34" charset="0"/>
              </a:rPr>
              <a:t>you</a:t>
            </a:r>
            <a:r>
              <a:rPr lang="cs-CZ" sz="2400" dirty="0" smtClean="0">
                <a:latin typeface="Arial Black" pitchFamily="34" charset="0"/>
              </a:rPr>
              <a:t>?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283968" y="5457398"/>
            <a:ext cx="284885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B050"/>
                </a:solidFill>
                <a:latin typeface="Arial Black" pitchFamily="34" charset="0"/>
              </a:rPr>
              <a:t>A ty? (A co ty?)</a:t>
            </a:r>
            <a:endParaRPr lang="cs-CZ" sz="2400" dirty="0">
              <a:solidFill>
                <a:srgbClr val="00B050"/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396667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24604" y="980728"/>
            <a:ext cx="7488832" cy="5355312"/>
          </a:xfrm>
          <a:prstGeom prst="rect">
            <a:avLst/>
          </a:prstGeom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endParaRPr lang="cs-CZ" b="1" dirty="0" smtClean="0"/>
          </a:p>
          <a:p>
            <a:r>
              <a:rPr lang="cs-CZ" b="1" dirty="0" smtClean="0"/>
              <a:t>1</a:t>
            </a:r>
            <a:r>
              <a:rPr lang="cs-CZ" b="1" dirty="0"/>
              <a:t>) </a:t>
            </a:r>
            <a:r>
              <a:rPr lang="cs-CZ" dirty="0"/>
              <a:t>Hello, Peter.			…................................................</a:t>
            </a:r>
          </a:p>
          <a:p>
            <a:r>
              <a:rPr lang="cs-CZ" dirty="0"/>
              <a:t> </a:t>
            </a:r>
          </a:p>
          <a:p>
            <a:r>
              <a:rPr lang="cs-CZ" dirty="0"/>
              <a:t>   ......................................................	</a:t>
            </a:r>
            <a:r>
              <a:rPr lang="cs-CZ" dirty="0" smtClean="0"/>
              <a:t>...................................................</a:t>
            </a:r>
            <a:endParaRPr lang="cs-CZ" dirty="0"/>
          </a:p>
          <a:p>
            <a:r>
              <a:rPr lang="cs-CZ" dirty="0"/>
              <a:t> </a:t>
            </a:r>
          </a:p>
          <a:p>
            <a:r>
              <a:rPr lang="cs-CZ" u="sng" dirty="0"/>
              <a:t>							</a:t>
            </a:r>
            <a:endParaRPr lang="cs-CZ" u="sng" dirty="0" smtClean="0"/>
          </a:p>
          <a:p>
            <a:endParaRPr lang="cs-CZ" b="1" dirty="0" smtClean="0"/>
          </a:p>
          <a:p>
            <a:r>
              <a:rPr lang="cs-CZ" b="1" dirty="0" smtClean="0"/>
              <a:t>2</a:t>
            </a:r>
            <a:r>
              <a:rPr lang="cs-CZ" b="1" dirty="0"/>
              <a:t>) </a:t>
            </a:r>
            <a:r>
              <a:rPr lang="cs-CZ" dirty="0"/>
              <a:t>Hello. I </a:t>
            </a:r>
            <a:r>
              <a:rPr lang="cs-CZ" dirty="0" err="1"/>
              <a:t>am</a:t>
            </a:r>
            <a:r>
              <a:rPr lang="cs-CZ" dirty="0"/>
              <a:t> John.		</a:t>
            </a:r>
            <a:r>
              <a:rPr lang="cs-CZ" dirty="0" smtClean="0"/>
              <a:t>	…...............................................</a:t>
            </a:r>
            <a:endParaRPr lang="cs-CZ" dirty="0"/>
          </a:p>
          <a:p>
            <a:r>
              <a:rPr lang="cs-CZ" dirty="0"/>
              <a:t> </a:t>
            </a:r>
          </a:p>
          <a:p>
            <a:r>
              <a:rPr lang="cs-CZ" dirty="0"/>
              <a:t>    ..............................................	</a:t>
            </a:r>
            <a:r>
              <a:rPr lang="cs-CZ" dirty="0" smtClean="0"/>
              <a:t>…...............................................</a:t>
            </a:r>
            <a:endParaRPr lang="cs-CZ" dirty="0"/>
          </a:p>
          <a:p>
            <a:r>
              <a:rPr lang="cs-CZ" dirty="0"/>
              <a:t> </a:t>
            </a:r>
          </a:p>
          <a:p>
            <a:r>
              <a:rPr lang="cs-CZ" u="sng" dirty="0"/>
              <a:t>							</a:t>
            </a:r>
            <a:r>
              <a:rPr lang="cs-CZ" dirty="0"/>
              <a:t> </a:t>
            </a:r>
          </a:p>
          <a:p>
            <a:endParaRPr lang="cs-CZ" b="1" dirty="0" smtClean="0"/>
          </a:p>
          <a:p>
            <a:r>
              <a:rPr lang="cs-CZ" b="1" dirty="0" smtClean="0"/>
              <a:t>3</a:t>
            </a:r>
            <a:r>
              <a:rPr lang="cs-CZ" b="1" dirty="0"/>
              <a:t>) </a:t>
            </a:r>
            <a:r>
              <a:rPr lang="cs-CZ" dirty="0" err="1"/>
              <a:t>Bye</a:t>
            </a:r>
            <a:r>
              <a:rPr lang="cs-CZ" dirty="0"/>
              <a:t>.				…................................................</a:t>
            </a:r>
          </a:p>
          <a:p>
            <a:r>
              <a:rPr lang="cs-CZ" dirty="0"/>
              <a:t> </a:t>
            </a:r>
          </a:p>
          <a:p>
            <a:r>
              <a:rPr lang="cs-CZ" u="sng" dirty="0"/>
              <a:t> 							</a:t>
            </a:r>
            <a:r>
              <a:rPr lang="cs-CZ" dirty="0"/>
              <a:t> </a:t>
            </a:r>
          </a:p>
          <a:p>
            <a:endParaRPr lang="cs-CZ" b="1" dirty="0" smtClean="0"/>
          </a:p>
          <a:p>
            <a:r>
              <a:rPr lang="cs-CZ" b="1" dirty="0" smtClean="0"/>
              <a:t>4)</a:t>
            </a:r>
            <a:r>
              <a:rPr lang="cs-CZ" dirty="0" smtClean="0"/>
              <a:t>…..............................................?</a:t>
            </a:r>
            <a:r>
              <a:rPr lang="cs-CZ" dirty="0"/>
              <a:t>	</a:t>
            </a:r>
            <a:r>
              <a:rPr lang="cs-CZ" dirty="0" smtClean="0"/>
              <a:t>….................................................</a:t>
            </a:r>
            <a:endParaRPr lang="cs-CZ" dirty="0"/>
          </a:p>
          <a:p>
            <a:r>
              <a:rPr lang="cs-CZ" dirty="0"/>
              <a:t> 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611560" y="293939"/>
            <a:ext cx="2014590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 Black" pitchFamily="34" charset="0"/>
              </a:rPr>
              <a:t>Pracovní list A</a:t>
            </a:r>
            <a:endParaRPr lang="cs-CZ" dirty="0"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207760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293939"/>
            <a:ext cx="2014590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 Black" pitchFamily="34" charset="0"/>
              </a:rPr>
              <a:t>Pracovní list B</a:t>
            </a:r>
            <a:endParaRPr lang="cs-CZ" dirty="0">
              <a:latin typeface="Arial Black" pitchFamily="34" charset="0"/>
            </a:endParaRPr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08918535"/>
              </p:ext>
            </p:extLst>
          </p:nvPr>
        </p:nvGraphicFramePr>
        <p:xfrm>
          <a:off x="395536" y="1622446"/>
          <a:ext cx="8136904" cy="1872207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2711177"/>
                <a:gridCol w="2712019"/>
                <a:gridCol w="2713708"/>
              </a:tblGrid>
              <a:tr h="624069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 b="1" kern="50" dirty="0">
                          <a:effectLst/>
                        </a:rPr>
                        <a:t>My </a:t>
                      </a:r>
                      <a:r>
                        <a:rPr lang="cs-CZ" sz="2000" b="1" kern="50" dirty="0" err="1">
                          <a:effectLst/>
                        </a:rPr>
                        <a:t>name´s</a:t>
                      </a:r>
                      <a:r>
                        <a:rPr lang="cs-CZ" sz="2000" b="1" kern="50" dirty="0">
                          <a:effectLst/>
                        </a:rPr>
                        <a:t> Katy.</a:t>
                      </a:r>
                      <a:endParaRPr lang="cs-CZ" sz="2000" b="1" kern="50" dirty="0">
                        <a:effectLst/>
                        <a:latin typeface="Times New Roman"/>
                        <a:ea typeface="SimSun"/>
                        <a:cs typeface="Mangal"/>
                      </a:endParaRPr>
                    </a:p>
                  </a:txBody>
                  <a:tcPr marL="34925" marR="34925" marT="34925" marB="349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000" b="1" kern="50" noProof="0" dirty="0" smtClean="0">
                          <a:effectLst/>
                        </a:rPr>
                        <a:t>Nice to meet you  too</a:t>
                      </a:r>
                      <a:r>
                        <a:rPr lang="cs-CZ" sz="2000" b="1" kern="50" dirty="0" smtClean="0">
                          <a:effectLst/>
                        </a:rPr>
                        <a:t>.</a:t>
                      </a:r>
                      <a:endParaRPr lang="cs-CZ" sz="2000" b="1" kern="50" dirty="0">
                        <a:effectLst/>
                        <a:latin typeface="Times New Roman"/>
                        <a:ea typeface="SimSun"/>
                        <a:cs typeface="Mangal"/>
                      </a:endParaRPr>
                    </a:p>
                  </a:txBody>
                  <a:tcPr marL="34925" marR="34925" marT="34925" marB="349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 b="1" kern="50" dirty="0">
                          <a:effectLst/>
                        </a:rPr>
                        <a:t>Fine, </a:t>
                      </a:r>
                      <a:r>
                        <a:rPr lang="cs-CZ" sz="2000" b="1" kern="50" dirty="0" err="1">
                          <a:effectLst/>
                        </a:rPr>
                        <a:t>thanks</a:t>
                      </a:r>
                      <a:r>
                        <a:rPr lang="cs-CZ" sz="2000" b="1" kern="50" dirty="0">
                          <a:effectLst/>
                        </a:rPr>
                        <a:t>. And </a:t>
                      </a:r>
                      <a:r>
                        <a:rPr lang="cs-CZ" sz="2000" b="1" kern="50" dirty="0" err="1">
                          <a:effectLst/>
                        </a:rPr>
                        <a:t>you</a:t>
                      </a:r>
                      <a:r>
                        <a:rPr lang="cs-CZ" sz="2000" b="1" kern="50" dirty="0">
                          <a:effectLst/>
                        </a:rPr>
                        <a:t>?</a:t>
                      </a:r>
                      <a:endParaRPr lang="cs-CZ" sz="2000" b="1" kern="50" dirty="0">
                        <a:effectLst/>
                        <a:latin typeface="Times New Roman"/>
                        <a:ea typeface="SimSun"/>
                        <a:cs typeface="Mangal"/>
                      </a:endParaRPr>
                    </a:p>
                  </a:txBody>
                  <a:tcPr marL="34925" marR="34925" marT="34925" marB="349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24069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 b="1" kern="50" dirty="0" err="1">
                          <a:effectLst/>
                        </a:rPr>
                        <a:t>Hi</a:t>
                      </a:r>
                      <a:r>
                        <a:rPr lang="cs-CZ" sz="2000" b="1" kern="50" dirty="0">
                          <a:effectLst/>
                        </a:rPr>
                        <a:t>, Paul. </a:t>
                      </a:r>
                      <a:r>
                        <a:rPr lang="cs-CZ" sz="2000" b="1" kern="50" dirty="0" err="1">
                          <a:effectLst/>
                        </a:rPr>
                        <a:t>How</a:t>
                      </a:r>
                      <a:r>
                        <a:rPr lang="cs-CZ" sz="2000" b="1" kern="50" dirty="0">
                          <a:effectLst/>
                        </a:rPr>
                        <a:t> are </a:t>
                      </a:r>
                      <a:r>
                        <a:rPr lang="cs-CZ" sz="2000" b="1" kern="50" dirty="0" err="1">
                          <a:effectLst/>
                        </a:rPr>
                        <a:t>you</a:t>
                      </a:r>
                      <a:r>
                        <a:rPr lang="cs-CZ" sz="2000" b="1" kern="50" dirty="0">
                          <a:effectLst/>
                        </a:rPr>
                        <a:t>?</a:t>
                      </a:r>
                      <a:endParaRPr lang="cs-CZ" sz="2000" b="1" kern="50" dirty="0">
                        <a:effectLst/>
                        <a:latin typeface="Times New Roman"/>
                        <a:ea typeface="SimSun"/>
                        <a:cs typeface="Mangal"/>
                      </a:endParaRPr>
                    </a:p>
                  </a:txBody>
                  <a:tcPr marL="34925" marR="34925" marT="34925" marB="349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 b="1" kern="50" dirty="0" err="1">
                          <a:effectLst/>
                        </a:rPr>
                        <a:t>What´s</a:t>
                      </a:r>
                      <a:r>
                        <a:rPr lang="cs-CZ" sz="2000" b="1" kern="50" dirty="0">
                          <a:effectLst/>
                        </a:rPr>
                        <a:t> </a:t>
                      </a:r>
                      <a:r>
                        <a:rPr lang="cs-CZ" sz="2000" b="1" kern="50" dirty="0" err="1">
                          <a:effectLst/>
                        </a:rPr>
                        <a:t>your</a:t>
                      </a:r>
                      <a:r>
                        <a:rPr lang="cs-CZ" sz="2000" b="1" kern="50" dirty="0">
                          <a:effectLst/>
                        </a:rPr>
                        <a:t> </a:t>
                      </a:r>
                      <a:r>
                        <a:rPr lang="cs-CZ" sz="2000" b="1" kern="50" dirty="0" err="1">
                          <a:effectLst/>
                        </a:rPr>
                        <a:t>name</a:t>
                      </a:r>
                      <a:r>
                        <a:rPr lang="cs-CZ" sz="2000" b="1" kern="50" dirty="0">
                          <a:effectLst/>
                        </a:rPr>
                        <a:t>?</a:t>
                      </a:r>
                      <a:endParaRPr lang="cs-CZ" sz="2000" b="1" kern="50" dirty="0">
                        <a:effectLst/>
                        <a:latin typeface="Times New Roman"/>
                        <a:ea typeface="SimSun"/>
                        <a:cs typeface="Mangal"/>
                      </a:endParaRPr>
                    </a:p>
                  </a:txBody>
                  <a:tcPr marL="34925" marR="34925" marT="34925" marB="349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 b="1" kern="50" dirty="0">
                          <a:effectLst/>
                        </a:rPr>
                        <a:t>Nice to </a:t>
                      </a:r>
                      <a:r>
                        <a:rPr lang="cs-CZ" sz="2000" b="1" kern="50" dirty="0" err="1">
                          <a:effectLst/>
                        </a:rPr>
                        <a:t>meet</a:t>
                      </a:r>
                      <a:r>
                        <a:rPr lang="cs-CZ" sz="2000" b="1" kern="50" dirty="0">
                          <a:effectLst/>
                        </a:rPr>
                        <a:t> </a:t>
                      </a:r>
                      <a:r>
                        <a:rPr lang="cs-CZ" sz="2000" b="1" kern="50" dirty="0" err="1">
                          <a:effectLst/>
                        </a:rPr>
                        <a:t>you</a:t>
                      </a:r>
                      <a:r>
                        <a:rPr lang="cs-CZ" sz="2000" b="1" kern="50" dirty="0">
                          <a:effectLst/>
                        </a:rPr>
                        <a:t>, Jane.</a:t>
                      </a:r>
                      <a:endParaRPr lang="cs-CZ" sz="2000" b="1" kern="50" dirty="0">
                        <a:effectLst/>
                        <a:latin typeface="Times New Roman"/>
                        <a:ea typeface="SimSun"/>
                        <a:cs typeface="Mangal"/>
                      </a:endParaRPr>
                    </a:p>
                  </a:txBody>
                  <a:tcPr marL="34925" marR="34925" marT="34925" marB="349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24069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 b="1" kern="50" dirty="0" err="1">
                          <a:effectLst/>
                        </a:rPr>
                        <a:t>See</a:t>
                      </a:r>
                      <a:r>
                        <a:rPr lang="cs-CZ" sz="2000" b="1" kern="50" dirty="0">
                          <a:effectLst/>
                        </a:rPr>
                        <a:t> </a:t>
                      </a:r>
                      <a:r>
                        <a:rPr lang="cs-CZ" sz="2000" b="1" kern="50" dirty="0" err="1">
                          <a:effectLst/>
                        </a:rPr>
                        <a:t>you</a:t>
                      </a:r>
                      <a:r>
                        <a:rPr lang="cs-CZ" sz="2000" b="1" kern="50" dirty="0">
                          <a:effectLst/>
                        </a:rPr>
                        <a:t>.</a:t>
                      </a:r>
                      <a:endParaRPr lang="cs-CZ" sz="2000" b="1" kern="50" dirty="0">
                        <a:effectLst/>
                        <a:latin typeface="Times New Roman"/>
                        <a:ea typeface="SimSun"/>
                        <a:cs typeface="Mangal"/>
                      </a:endParaRPr>
                    </a:p>
                  </a:txBody>
                  <a:tcPr marL="34925" marR="34925" marT="34925" marB="349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 b="1" kern="50" dirty="0">
                          <a:effectLst/>
                        </a:rPr>
                        <a:t>I </a:t>
                      </a:r>
                      <a:r>
                        <a:rPr lang="cs-CZ" sz="2000" b="1" kern="50" dirty="0" err="1">
                          <a:effectLst/>
                        </a:rPr>
                        <a:t>am</a:t>
                      </a:r>
                      <a:r>
                        <a:rPr lang="cs-CZ" sz="2000" b="1" kern="50" dirty="0">
                          <a:effectLst/>
                        </a:rPr>
                        <a:t> fine, </a:t>
                      </a:r>
                      <a:r>
                        <a:rPr lang="cs-CZ" sz="2000" b="1" kern="50" dirty="0" err="1">
                          <a:effectLst/>
                        </a:rPr>
                        <a:t>thank</a:t>
                      </a:r>
                      <a:r>
                        <a:rPr lang="cs-CZ" sz="2000" b="1" kern="50" dirty="0">
                          <a:effectLst/>
                        </a:rPr>
                        <a:t> </a:t>
                      </a:r>
                      <a:r>
                        <a:rPr lang="cs-CZ" sz="2000" b="1" kern="50" dirty="0" err="1">
                          <a:effectLst/>
                        </a:rPr>
                        <a:t>you</a:t>
                      </a:r>
                      <a:r>
                        <a:rPr lang="cs-CZ" sz="2000" b="1" kern="50" dirty="0">
                          <a:effectLst/>
                        </a:rPr>
                        <a:t>.</a:t>
                      </a:r>
                      <a:endParaRPr lang="cs-CZ" sz="2000" b="1" kern="50" dirty="0">
                        <a:effectLst/>
                        <a:latin typeface="Times New Roman"/>
                        <a:ea typeface="SimSun"/>
                        <a:cs typeface="Mangal"/>
                      </a:endParaRPr>
                    </a:p>
                  </a:txBody>
                  <a:tcPr marL="34925" marR="34925" marT="34925" marB="349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 b="1" kern="50" dirty="0" err="1">
                          <a:effectLst/>
                        </a:rPr>
                        <a:t>Hi</a:t>
                      </a:r>
                      <a:r>
                        <a:rPr lang="cs-CZ" sz="2000" b="1" kern="50" dirty="0">
                          <a:effectLst/>
                        </a:rPr>
                        <a:t>, my </a:t>
                      </a:r>
                      <a:r>
                        <a:rPr lang="cs-CZ" sz="2000" b="1" kern="50" dirty="0" err="1">
                          <a:effectLst/>
                        </a:rPr>
                        <a:t>name´s</a:t>
                      </a:r>
                      <a:r>
                        <a:rPr lang="cs-CZ" sz="2000" b="1" kern="50" dirty="0">
                          <a:effectLst/>
                        </a:rPr>
                        <a:t> Jane.</a:t>
                      </a:r>
                      <a:endParaRPr lang="cs-CZ" sz="2000" b="1" kern="50" dirty="0">
                        <a:effectLst/>
                        <a:latin typeface="Times New Roman"/>
                        <a:ea typeface="SimSun"/>
                        <a:cs typeface="Mangal"/>
                      </a:endParaRPr>
                    </a:p>
                  </a:txBody>
                  <a:tcPr marL="34925" marR="34925" marT="34925" marB="34925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4" name="Rectangle 1"/>
          <p:cNvSpPr>
            <a:spLocks noChangeArrowheads="1"/>
          </p:cNvSpPr>
          <p:nvPr/>
        </p:nvSpPr>
        <p:spPr bwMode="auto">
          <a:xfrm>
            <a:off x="1511300" y="3484563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200656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24604" y="980728"/>
            <a:ext cx="7488832" cy="5078313"/>
          </a:xfrm>
          <a:prstGeom prst="rect">
            <a:avLst/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endParaRPr lang="cs-CZ" b="1" dirty="0" smtClean="0"/>
          </a:p>
          <a:p>
            <a:pPr>
              <a:spcAft>
                <a:spcPts val="0"/>
              </a:spcAft>
            </a:pPr>
            <a:r>
              <a:rPr lang="cs-CZ" b="1" dirty="0" smtClean="0"/>
              <a:t>1</a:t>
            </a:r>
            <a:r>
              <a:rPr lang="cs-CZ" b="1" dirty="0"/>
              <a:t>) </a:t>
            </a:r>
            <a:r>
              <a:rPr lang="cs-CZ" dirty="0"/>
              <a:t>Hello, Peter.			</a:t>
            </a:r>
            <a:r>
              <a:rPr lang="cs-CZ" b="1" kern="50" dirty="0" err="1"/>
              <a:t>Hi</a:t>
            </a:r>
            <a:r>
              <a:rPr lang="cs-CZ" b="1" kern="50" dirty="0"/>
              <a:t>, Paul. </a:t>
            </a:r>
            <a:r>
              <a:rPr lang="cs-CZ" b="1" kern="50" dirty="0" err="1"/>
              <a:t>How</a:t>
            </a:r>
            <a:r>
              <a:rPr lang="cs-CZ" b="1" kern="50" dirty="0"/>
              <a:t> are </a:t>
            </a:r>
            <a:r>
              <a:rPr lang="cs-CZ" b="1" kern="50" dirty="0" err="1"/>
              <a:t>you</a:t>
            </a:r>
            <a:r>
              <a:rPr lang="cs-CZ" b="1" kern="50" dirty="0"/>
              <a:t>?</a:t>
            </a:r>
            <a:endParaRPr lang="cs-CZ" b="1" kern="50" dirty="0">
              <a:latin typeface="Times New Roman"/>
              <a:ea typeface="SimSun"/>
              <a:cs typeface="Mangal"/>
            </a:endParaRPr>
          </a:p>
          <a:p>
            <a:r>
              <a:rPr lang="cs-CZ" dirty="0"/>
              <a:t> </a:t>
            </a:r>
          </a:p>
          <a:p>
            <a:r>
              <a:rPr lang="cs-CZ" b="1" kern="50" dirty="0" smtClean="0"/>
              <a:t>    Fine</a:t>
            </a:r>
            <a:r>
              <a:rPr lang="cs-CZ" b="1" kern="50" dirty="0"/>
              <a:t>, </a:t>
            </a:r>
            <a:r>
              <a:rPr lang="cs-CZ" b="1" kern="50" dirty="0" err="1"/>
              <a:t>thanks</a:t>
            </a:r>
            <a:r>
              <a:rPr lang="cs-CZ" b="1" kern="50" dirty="0"/>
              <a:t>. And </a:t>
            </a:r>
            <a:r>
              <a:rPr lang="cs-CZ" b="1" kern="50" dirty="0" err="1"/>
              <a:t>you</a:t>
            </a:r>
            <a:r>
              <a:rPr lang="cs-CZ" b="1" kern="50" dirty="0" smtClean="0"/>
              <a:t>?</a:t>
            </a:r>
            <a:r>
              <a:rPr lang="cs-CZ" b="1" kern="50" dirty="0"/>
              <a:t> </a:t>
            </a:r>
            <a:r>
              <a:rPr lang="cs-CZ" b="1" kern="50" dirty="0" smtClean="0"/>
              <a:t>		I </a:t>
            </a:r>
            <a:r>
              <a:rPr lang="cs-CZ" b="1" kern="50" dirty="0" err="1"/>
              <a:t>am</a:t>
            </a:r>
            <a:r>
              <a:rPr lang="cs-CZ" b="1" kern="50" dirty="0"/>
              <a:t> fine, </a:t>
            </a:r>
            <a:r>
              <a:rPr lang="cs-CZ" b="1" kern="50" dirty="0" err="1"/>
              <a:t>thank</a:t>
            </a:r>
            <a:r>
              <a:rPr lang="cs-CZ" b="1" kern="50" dirty="0"/>
              <a:t> </a:t>
            </a:r>
            <a:r>
              <a:rPr lang="cs-CZ" b="1" kern="50" dirty="0" err="1"/>
              <a:t>you</a:t>
            </a:r>
            <a:r>
              <a:rPr lang="cs-CZ" b="1" kern="50" dirty="0"/>
              <a:t>.</a:t>
            </a:r>
            <a:endParaRPr lang="cs-CZ" b="1" kern="50" dirty="0">
              <a:latin typeface="Times New Roman"/>
              <a:ea typeface="SimSun"/>
              <a:cs typeface="Mangal"/>
            </a:endParaRPr>
          </a:p>
          <a:p>
            <a:endParaRPr lang="cs-CZ" b="1" kern="50" dirty="0">
              <a:latin typeface="Times New Roman"/>
              <a:ea typeface="SimSun"/>
              <a:cs typeface="Mangal"/>
            </a:endParaRPr>
          </a:p>
          <a:p>
            <a:r>
              <a:rPr lang="cs-CZ" u="sng" dirty="0"/>
              <a:t>							</a:t>
            </a:r>
            <a:endParaRPr lang="cs-CZ" u="sng" dirty="0" smtClean="0"/>
          </a:p>
          <a:p>
            <a:endParaRPr lang="cs-CZ" b="1" dirty="0" smtClean="0"/>
          </a:p>
          <a:p>
            <a:r>
              <a:rPr lang="cs-CZ" b="1" dirty="0" smtClean="0"/>
              <a:t>2</a:t>
            </a:r>
            <a:r>
              <a:rPr lang="cs-CZ" b="1" dirty="0"/>
              <a:t>) </a:t>
            </a:r>
            <a:r>
              <a:rPr lang="cs-CZ" dirty="0"/>
              <a:t>Hello. I </a:t>
            </a:r>
            <a:r>
              <a:rPr lang="cs-CZ" dirty="0" err="1"/>
              <a:t>am</a:t>
            </a:r>
            <a:r>
              <a:rPr lang="cs-CZ" dirty="0"/>
              <a:t> John.		</a:t>
            </a:r>
            <a:r>
              <a:rPr lang="cs-CZ" dirty="0" smtClean="0"/>
              <a:t>	</a:t>
            </a:r>
            <a:r>
              <a:rPr lang="cs-CZ" b="1" kern="50" dirty="0" err="1"/>
              <a:t>Hi</a:t>
            </a:r>
            <a:r>
              <a:rPr lang="cs-CZ" b="1" kern="50" dirty="0"/>
              <a:t>, my </a:t>
            </a:r>
            <a:r>
              <a:rPr lang="cs-CZ" b="1" kern="50" dirty="0" err="1"/>
              <a:t>name´s</a:t>
            </a:r>
            <a:r>
              <a:rPr lang="cs-CZ" b="1" kern="50" dirty="0"/>
              <a:t> Jane.</a:t>
            </a:r>
            <a:endParaRPr lang="cs-CZ" b="1" kern="50" dirty="0">
              <a:latin typeface="Times New Roman"/>
              <a:ea typeface="SimSun"/>
              <a:cs typeface="Mangal"/>
            </a:endParaRPr>
          </a:p>
          <a:p>
            <a:r>
              <a:rPr lang="cs-CZ" dirty="0"/>
              <a:t> </a:t>
            </a:r>
          </a:p>
          <a:p>
            <a:r>
              <a:rPr lang="cs-CZ" dirty="0"/>
              <a:t>   </a:t>
            </a:r>
            <a:r>
              <a:rPr lang="cs-CZ" b="1" kern="50" dirty="0" smtClean="0"/>
              <a:t> </a:t>
            </a:r>
            <a:r>
              <a:rPr lang="cs-CZ" b="1" kern="50" dirty="0"/>
              <a:t>Nice to </a:t>
            </a:r>
            <a:r>
              <a:rPr lang="cs-CZ" b="1" kern="50" dirty="0" err="1"/>
              <a:t>meet</a:t>
            </a:r>
            <a:r>
              <a:rPr lang="cs-CZ" b="1" kern="50" dirty="0"/>
              <a:t> </a:t>
            </a:r>
            <a:r>
              <a:rPr lang="cs-CZ" b="1" kern="50" dirty="0" err="1"/>
              <a:t>you</a:t>
            </a:r>
            <a:r>
              <a:rPr lang="cs-CZ" b="1" kern="50" dirty="0"/>
              <a:t>, Jane</a:t>
            </a:r>
            <a:r>
              <a:rPr lang="cs-CZ" b="1" kern="50" dirty="0" smtClean="0"/>
              <a:t>.</a:t>
            </a:r>
            <a:r>
              <a:rPr lang="en-GB" b="1" kern="50" dirty="0"/>
              <a:t> </a:t>
            </a:r>
            <a:r>
              <a:rPr lang="cs-CZ" b="1" kern="50" dirty="0" smtClean="0"/>
              <a:t>		</a:t>
            </a:r>
            <a:r>
              <a:rPr lang="en-GB" b="1" kern="50" dirty="0" smtClean="0"/>
              <a:t>Nice </a:t>
            </a:r>
            <a:r>
              <a:rPr lang="en-GB" b="1" kern="50" dirty="0"/>
              <a:t>to meet you  too</a:t>
            </a:r>
            <a:r>
              <a:rPr lang="cs-CZ" b="1" kern="50" dirty="0"/>
              <a:t>.</a:t>
            </a:r>
            <a:endParaRPr lang="cs-CZ" b="1" kern="50" dirty="0">
              <a:latin typeface="Times New Roman"/>
              <a:ea typeface="SimSun"/>
              <a:cs typeface="Mangal"/>
            </a:endParaRPr>
          </a:p>
          <a:p>
            <a:endParaRPr lang="cs-CZ" b="1" kern="50" dirty="0" smtClean="0"/>
          </a:p>
          <a:p>
            <a:r>
              <a:rPr lang="cs-CZ" u="sng" dirty="0"/>
              <a:t>							</a:t>
            </a:r>
            <a:r>
              <a:rPr lang="cs-CZ" dirty="0"/>
              <a:t> </a:t>
            </a:r>
          </a:p>
          <a:p>
            <a:endParaRPr lang="cs-CZ" b="1" dirty="0" smtClean="0"/>
          </a:p>
          <a:p>
            <a:pPr>
              <a:spcAft>
                <a:spcPts val="0"/>
              </a:spcAft>
            </a:pPr>
            <a:r>
              <a:rPr lang="cs-CZ" b="1" dirty="0" smtClean="0"/>
              <a:t>3</a:t>
            </a:r>
            <a:r>
              <a:rPr lang="cs-CZ" b="1" dirty="0"/>
              <a:t>) </a:t>
            </a:r>
            <a:r>
              <a:rPr lang="cs-CZ" dirty="0" err="1"/>
              <a:t>Bye</a:t>
            </a:r>
            <a:r>
              <a:rPr lang="cs-CZ" dirty="0"/>
              <a:t>.				</a:t>
            </a:r>
            <a:r>
              <a:rPr lang="cs-CZ" b="1" kern="50" dirty="0" err="1"/>
              <a:t>See</a:t>
            </a:r>
            <a:r>
              <a:rPr lang="cs-CZ" b="1" kern="50" dirty="0"/>
              <a:t> </a:t>
            </a:r>
            <a:r>
              <a:rPr lang="cs-CZ" b="1" kern="50" dirty="0" err="1"/>
              <a:t>you</a:t>
            </a:r>
            <a:r>
              <a:rPr lang="cs-CZ" b="1" kern="50" dirty="0"/>
              <a:t>.</a:t>
            </a:r>
            <a:endParaRPr lang="cs-CZ" b="1" kern="50" dirty="0">
              <a:latin typeface="Times New Roman"/>
              <a:ea typeface="SimSun"/>
              <a:cs typeface="Mangal"/>
            </a:endParaRPr>
          </a:p>
          <a:p>
            <a:r>
              <a:rPr lang="cs-CZ" u="sng" dirty="0" smtClean="0"/>
              <a:t> </a:t>
            </a:r>
            <a:r>
              <a:rPr lang="cs-CZ" u="sng" dirty="0"/>
              <a:t>							</a:t>
            </a:r>
            <a:r>
              <a:rPr lang="cs-CZ" dirty="0"/>
              <a:t> </a:t>
            </a:r>
          </a:p>
          <a:p>
            <a:endParaRPr lang="cs-CZ" b="1" dirty="0" smtClean="0"/>
          </a:p>
          <a:p>
            <a:pPr>
              <a:spcAft>
                <a:spcPts val="0"/>
              </a:spcAft>
            </a:pPr>
            <a:r>
              <a:rPr lang="cs-CZ" b="1" dirty="0" smtClean="0"/>
              <a:t>4)</a:t>
            </a:r>
            <a:r>
              <a:rPr lang="cs-CZ" b="1" kern="50" dirty="0"/>
              <a:t> </a:t>
            </a:r>
            <a:r>
              <a:rPr lang="cs-CZ" b="1" kern="50" dirty="0" err="1"/>
              <a:t>What´s</a:t>
            </a:r>
            <a:r>
              <a:rPr lang="cs-CZ" b="1" kern="50" dirty="0"/>
              <a:t> </a:t>
            </a:r>
            <a:r>
              <a:rPr lang="cs-CZ" b="1" kern="50" dirty="0" err="1"/>
              <a:t>your</a:t>
            </a:r>
            <a:r>
              <a:rPr lang="cs-CZ" b="1" kern="50" dirty="0"/>
              <a:t> </a:t>
            </a:r>
            <a:r>
              <a:rPr lang="cs-CZ" b="1" kern="50" dirty="0" err="1"/>
              <a:t>name</a:t>
            </a:r>
            <a:r>
              <a:rPr lang="cs-CZ" b="1" kern="50" dirty="0" smtClean="0"/>
              <a:t>?</a:t>
            </a:r>
            <a:r>
              <a:rPr lang="cs-CZ" dirty="0"/>
              <a:t>	</a:t>
            </a:r>
            <a:r>
              <a:rPr lang="cs-CZ" dirty="0" smtClean="0"/>
              <a:t>	</a:t>
            </a:r>
            <a:r>
              <a:rPr lang="cs-CZ" b="1" kern="50" dirty="0" smtClean="0"/>
              <a:t>My </a:t>
            </a:r>
            <a:r>
              <a:rPr lang="cs-CZ" b="1" kern="50" dirty="0" err="1"/>
              <a:t>name´s</a:t>
            </a:r>
            <a:r>
              <a:rPr lang="cs-CZ" b="1" kern="50" dirty="0"/>
              <a:t> Katy.</a:t>
            </a:r>
            <a:endParaRPr lang="cs-CZ" b="1" kern="50" dirty="0">
              <a:latin typeface="Times New Roman"/>
              <a:ea typeface="SimSun"/>
              <a:cs typeface="Mangal"/>
            </a:endParaRPr>
          </a:p>
          <a:p>
            <a:r>
              <a:rPr lang="cs-CZ" dirty="0"/>
              <a:t> 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611560" y="293939"/>
            <a:ext cx="1043876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 Black" pitchFamily="34" charset="0"/>
              </a:rPr>
              <a:t>Řešení</a:t>
            </a:r>
            <a:endParaRPr lang="cs-CZ" dirty="0"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615803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991601" y="1628800"/>
            <a:ext cx="293375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http://office.microsoft.com/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1115616" y="1124744"/>
            <a:ext cx="102303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u="sng" dirty="0" smtClean="0"/>
              <a:t>Ilustrace</a:t>
            </a:r>
            <a:endParaRPr lang="cs-CZ" u="sng" dirty="0"/>
          </a:p>
        </p:txBody>
      </p:sp>
    </p:spTree>
    <p:extLst>
      <p:ext uri="{BB962C8B-B14F-4D97-AF65-F5344CB8AC3E}">
        <p14:creationId xmlns:p14="http://schemas.microsoft.com/office/powerpoint/2010/main" val="22501783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Špendlík">
  <a:themeElements>
    <a:clrScheme name="Špendlík">
      <a:dk1>
        <a:sysClr val="windowText" lastClr="000000"/>
      </a:dk1>
      <a:lt1>
        <a:sysClr val="window" lastClr="FFFFFF"/>
      </a:lt1>
      <a:dk2>
        <a:srgbClr val="465E9C"/>
      </a:dk2>
      <a:lt2>
        <a:srgbClr val="CCDDEA"/>
      </a:lt2>
      <a:accent1>
        <a:srgbClr val="FDA023"/>
      </a:accent1>
      <a:accent2>
        <a:srgbClr val="AA2B1E"/>
      </a:accent2>
      <a:accent3>
        <a:srgbClr val="71685C"/>
      </a:accent3>
      <a:accent4>
        <a:srgbClr val="64A73B"/>
      </a:accent4>
      <a:accent5>
        <a:srgbClr val="EB5605"/>
      </a:accent5>
      <a:accent6>
        <a:srgbClr val="B9CA1A"/>
      </a:accent6>
      <a:hlink>
        <a:srgbClr val="D83E2C"/>
      </a:hlink>
      <a:folHlink>
        <a:srgbClr val="ED7D27"/>
      </a:folHlink>
    </a:clrScheme>
    <a:fontScheme name="Špendlík">
      <a:majorFont>
        <a:latin typeface="Constantia"/>
        <a:ea typeface=""/>
        <a:cs typeface=""/>
        <a:font script="Jpan" typeface="HGS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Grek" typeface="Arial"/>
        <a:font script="Cyrl" typeface="Arial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Špendlík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  <a:lumMod val="100000"/>
              </a:schemeClr>
            </a:gs>
            <a:gs pos="40000">
              <a:schemeClr val="phClr">
                <a:tint val="60000"/>
                <a:satMod val="130000"/>
                <a:lumMod val="100000"/>
              </a:schemeClr>
            </a:gs>
            <a:gs pos="100000">
              <a:schemeClr val="phClr">
                <a:tint val="96000"/>
                <a:lumMod val="108000"/>
              </a:schemeClr>
            </a:gs>
          </a:gsLst>
          <a:lin ang="5400000" scaled="0"/>
        </a:gradFill>
        <a:gradFill rotWithShape="1">
          <a:gsLst>
            <a:gs pos="0">
              <a:schemeClr val="phClr"/>
            </a:gs>
            <a:gs pos="100000">
              <a:schemeClr val="phClr">
                <a:shade val="76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80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38100" dir="4800000" sx="98000" sy="98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38100" dist="38100" dir="4800000" sx="96000" sy="96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3240000"/>
            </a:lightRig>
          </a:scene3d>
          <a:sp3d>
            <a:bevelT w="28575" h="28575"/>
          </a:sp3d>
        </a:effectStyle>
      </a:effectStyleLst>
      <a:bgFillStyleLst>
        <a:solidFill>
          <a:schemeClr val="phClr">
            <a:tint val="93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satMod val="140000"/>
                <a:lumMod val="50000"/>
              </a:schemeClr>
              <a:schemeClr val="phClr">
                <a:tint val="95000"/>
                <a:satMod val="180000"/>
                <a:lumMod val="160000"/>
              </a:schemeClr>
            </a:duotone>
          </a:blip>
          <a:stretch/>
        </a:blipFill>
        <a:blipFill rotWithShape="1">
          <a:blip xmlns:r="http://schemas.openxmlformats.org/officeDocument/2006/relationships" r:embed="rId2">
            <a:duotone>
              <a:schemeClr val="phClr">
                <a:tint val="98000"/>
                <a:shade val="90000"/>
                <a:satMod val="120000"/>
                <a:lumMod val="54000"/>
              </a:schemeClr>
              <a:schemeClr val="phClr">
                <a:tint val="80000"/>
                <a:satMod val="160000"/>
                <a:lumMod val="140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Pushpin</Template>
  <TotalTime>183</TotalTime>
  <Words>525</Words>
  <Application>Microsoft Office PowerPoint</Application>
  <PresentationFormat>Předvádění na obrazovce (4:3)</PresentationFormat>
  <Paragraphs>123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16</vt:i4>
      </vt:variant>
    </vt:vector>
  </HeadingPairs>
  <TitlesOfParts>
    <vt:vector size="18" baseType="lpstr">
      <vt:lpstr>Špendlík</vt:lpstr>
      <vt:lpstr>Motiv systému Office</vt:lpstr>
      <vt:lpstr>Prezentace aplikace PowerPoint</vt:lpstr>
      <vt:lpstr>Prezentace aplikace PowerPoint</vt:lpstr>
      <vt:lpstr>Greeting - introduction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Setkání s novým kamarádem</vt:lpstr>
      <vt:lpstr>Prezentace aplikace PowerPoint</vt:lpstr>
      <vt:lpstr>Setkání s kamarádem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Greeting - introduction</dc:title>
  <dc:creator>ZS SLOVAN Zezulová</dc:creator>
  <cp:lastModifiedBy>ZS SLOVAN Zezulová</cp:lastModifiedBy>
  <cp:revision>21</cp:revision>
  <dcterms:created xsi:type="dcterms:W3CDTF">2012-09-17T18:35:26Z</dcterms:created>
  <dcterms:modified xsi:type="dcterms:W3CDTF">2013-09-19T18:10:32Z</dcterms:modified>
</cp:coreProperties>
</file>