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75" r:id="rId2"/>
    <p:sldId id="276" r:id="rId3"/>
    <p:sldId id="256" r:id="rId4"/>
    <p:sldId id="257" r:id="rId5"/>
    <p:sldId id="258" r:id="rId6"/>
    <p:sldId id="260" r:id="rId7"/>
    <p:sldId id="262" r:id="rId8"/>
    <p:sldId id="261" r:id="rId9"/>
    <p:sldId id="259" r:id="rId10"/>
    <p:sldId id="263" r:id="rId11"/>
    <p:sldId id="264" r:id="rId12"/>
    <p:sldId id="265" r:id="rId13"/>
    <p:sldId id="272" r:id="rId14"/>
    <p:sldId id="271" r:id="rId15"/>
    <p:sldId id="266" r:id="rId16"/>
    <p:sldId id="273" r:id="rId17"/>
    <p:sldId id="277" r:id="rId18"/>
    <p:sldId id="268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9AFC8D-3A62-44F6-B43A-97520F0B7685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8412E3-8EB9-48DA-87A8-BC298BEAD9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11611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8412E3-8EB9-48DA-87A8-BC298BEAD9F5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68662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FC284FC9-E155-4F21-8DAB-30B63F380AC6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44BC4438-A3E4-4A85-B480-470F9E2EFB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FC284FC9-E155-4F21-8DAB-30B63F380AC6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C4438-A3E4-4A85-B480-470F9E2EFB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FC284FC9-E155-4F21-8DAB-30B63F380AC6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44BC4438-A3E4-4A85-B480-470F9E2EFBBC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FC284FC9-E155-4F21-8DAB-30B63F380AC6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44BC4438-A3E4-4A85-B480-470F9E2EFB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FC284FC9-E155-4F21-8DAB-30B63F380AC6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44BC4438-A3E4-4A85-B480-470F9E2EFBB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84FC9-E155-4F21-8DAB-30B63F380AC6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C4438-A3E4-4A85-B480-470F9E2EFB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FC284FC9-E155-4F21-8DAB-30B63F380AC6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44BC4438-A3E4-4A85-B480-470F9E2EFB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FC284FC9-E155-4F21-8DAB-30B63F380AC6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44BC4438-A3E4-4A85-B480-470F9E2EFBB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FC284FC9-E155-4F21-8DAB-30B63F380AC6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44BC4438-A3E4-4A85-B480-470F9E2EFBB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84FC9-E155-4F21-8DAB-30B63F380AC6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C4438-A3E4-4A85-B480-470F9E2EFB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84FC9-E155-4F21-8DAB-30B63F380AC6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C4438-A3E4-4A85-B480-470F9E2EFB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FC284FC9-E155-4F21-8DAB-30B63F380AC6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44BC4438-A3E4-4A85-B480-470F9E2EFBBC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ld.johanesville.net/poe/dilo" TargetMode="Externa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ld.johanesville.net/apollinaire-01-alkoholy" TargetMode="Externa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www.youtube.com/watch?v=CV3DPm3bZ-I&amp;feature=related" TargetMode="Externa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32656"/>
            <a:ext cx="5688632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39552" y="1412776"/>
            <a:ext cx="7992888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ZEYEROVA 3354, 767 01 KROMĚŘÍŽ</a:t>
            </a:r>
          </a:p>
          <a:p>
            <a:pPr algn="ctr"/>
            <a:endParaRPr lang="cs-CZ" dirty="0">
              <a:solidFill>
                <a:schemeClr val="tx2">
                  <a:lumMod val="75000"/>
                </a:schemeClr>
              </a:solidFill>
            </a:endParaRPr>
          </a:p>
          <a:p>
            <a:pPr algn="ctr"/>
            <a:r>
              <a:rPr lang="cs-CZ" dirty="0">
                <a:solidFill>
                  <a:schemeClr val="tx2">
                    <a:lumMod val="75000"/>
                  </a:schemeClr>
                </a:solidFill>
              </a:rPr>
              <a:t>projekt v rámci vzdělávacího programu</a:t>
            </a:r>
          </a:p>
          <a:p>
            <a:pPr algn="ctr"/>
            <a:r>
              <a:rPr lang="cs-CZ" dirty="0">
                <a:solidFill>
                  <a:schemeClr val="tx2">
                    <a:lumMod val="75000"/>
                  </a:schemeClr>
                </a:solidFill>
              </a:rPr>
              <a:t>VZDĚLÁNÍ PRO KONKURENCESCHOPNOST</a:t>
            </a:r>
          </a:p>
          <a:p>
            <a:pPr algn="ctr"/>
            <a:endParaRPr lang="cs-CZ" dirty="0">
              <a:solidFill>
                <a:schemeClr val="tx2">
                  <a:lumMod val="75000"/>
                </a:schemeClr>
              </a:solidFill>
            </a:endParaRPr>
          </a:p>
          <a:p>
            <a:pPr algn="ctr"/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ŠABLONA </a:t>
            </a:r>
            <a:r>
              <a:rPr lang="cs-CZ" b="1" dirty="0">
                <a:solidFill>
                  <a:schemeClr val="tx2">
                    <a:lumMod val="75000"/>
                  </a:schemeClr>
                </a:solidFill>
              </a:rPr>
              <a:t>ČÍSLO: III/2</a:t>
            </a:r>
          </a:p>
          <a:p>
            <a:pPr algn="ctr"/>
            <a:r>
              <a:rPr lang="cs-CZ" b="1" dirty="0">
                <a:solidFill>
                  <a:schemeClr val="tx2">
                    <a:lumMod val="75000"/>
                  </a:schemeClr>
                </a:solidFill>
              </a:rPr>
              <a:t>NÁZEV:  INOVACE A ZKVALITNĚNÍ VÝUKY PROSTŘEDNICTVÍM ICT</a:t>
            </a:r>
          </a:p>
          <a:p>
            <a:endParaRPr lang="cs-CZ" dirty="0"/>
          </a:p>
          <a:p>
            <a:endParaRPr lang="cs-CZ" sz="2000" dirty="0"/>
          </a:p>
          <a:p>
            <a:r>
              <a:rPr lang="cs-CZ" sz="2000" dirty="0">
                <a:solidFill>
                  <a:schemeClr val="tx2">
                    <a:lumMod val="75000"/>
                  </a:schemeClr>
                </a:solidFill>
              </a:rPr>
              <a:t>PŘEDMĚT: 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JAZYK ČESKÝ</a:t>
            </a:r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tx2">
                    <a:lumMod val="75000"/>
                  </a:schemeClr>
                </a:solidFill>
              </a:rPr>
              <a:t>ROČNÍK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: IX.</a:t>
            </a:r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tx2">
                    <a:lumMod val="75000"/>
                  </a:schemeClr>
                </a:solidFill>
              </a:rPr>
              <a:t>TÉMA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: LITERÁRNÍ MODERNA</a:t>
            </a:r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tx2">
                    <a:lumMod val="75000"/>
                  </a:schemeClr>
                </a:solidFill>
              </a:rPr>
              <a:t>AUTOR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: MGR. HANA GINTEROVÁ</a:t>
            </a:r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tx2">
                    <a:lumMod val="75000"/>
                  </a:schemeClr>
                </a:solidFill>
              </a:rPr>
              <a:t>DATUM VYTVOŘENÍ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: 18. 9. 2011</a:t>
            </a:r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  <a:p>
            <a:pPr algn="ctr"/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ctr"/>
            <a:r>
              <a:rPr lang="cs-CZ" sz="24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400" dirty="0" smtClean="0">
                <a:solidFill>
                  <a:srgbClr val="C00000"/>
                </a:solidFill>
              </a:rPr>
              <a:t>VY_32_INOVACE_06_HG</a:t>
            </a:r>
            <a:endParaRPr lang="cs-CZ" sz="2400" dirty="0">
              <a:solidFill>
                <a:srgbClr val="C00000"/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0304" y="4221088"/>
            <a:ext cx="1632136" cy="19178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02147758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713234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08720"/>
            <a:ext cx="8784976" cy="5832648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85000" lnSpcReduction="10000"/>
          </a:bodyPr>
          <a:lstStyle/>
          <a:p>
            <a:r>
              <a:rPr lang="cs-CZ" dirty="0" err="1" smtClean="0">
                <a:solidFill>
                  <a:schemeClr val="bg1"/>
                </a:solidFill>
              </a:rPr>
              <a:t>PowerPointová</a:t>
            </a:r>
            <a:r>
              <a:rPr lang="cs-CZ" dirty="0" smtClean="0">
                <a:solidFill>
                  <a:schemeClr val="bg1"/>
                </a:solidFill>
              </a:rPr>
              <a:t> prezentace slouží jako doplnění výkladu učiva 9. ročníku Světová literární moderna a zaměřuje se na nové umělecké směry konce 19. a počátku 20. století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V rámci prezentace jsou vytvořeny dva pracovní listy pro žáky určené k postupnému doplňování informací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Prezentace obsahuje hypertextový odkaz a závěrečný slovníček nových literárních pojmů</a:t>
            </a:r>
          </a:p>
          <a:p>
            <a:pPr marL="64008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Pilotáž: Prezentace pilotována ve třídách 9. ročníku. Toto téma žáky zajímá, zejména propojíte-li s informacemi o výtvarném umění. Hypertextový odkaz vás dovede na stránky </a:t>
            </a:r>
            <a:r>
              <a:rPr lang="cs-CZ" dirty="0" err="1">
                <a:solidFill>
                  <a:schemeClr val="bg1"/>
                </a:solidFill>
              </a:rPr>
              <a:t>Y</a:t>
            </a:r>
            <a:r>
              <a:rPr lang="cs-CZ" dirty="0" err="1" smtClean="0">
                <a:solidFill>
                  <a:schemeClr val="bg1"/>
                </a:solidFill>
              </a:rPr>
              <a:t>ou</a:t>
            </a:r>
            <a:r>
              <a:rPr lang="cs-CZ" dirty="0" smtClean="0">
                <a:solidFill>
                  <a:schemeClr val="bg1"/>
                </a:solidFill>
              </a:rPr>
              <a:t> tube, kde kromě animace k obrazu </a:t>
            </a:r>
            <a:r>
              <a:rPr lang="cs-CZ" dirty="0" err="1" smtClean="0">
                <a:solidFill>
                  <a:schemeClr val="bg1"/>
                </a:solidFill>
              </a:rPr>
              <a:t>Guernica</a:t>
            </a:r>
            <a:r>
              <a:rPr lang="cs-CZ" dirty="0" smtClean="0">
                <a:solidFill>
                  <a:schemeClr val="bg1"/>
                </a:solidFill>
              </a:rPr>
              <a:t> naleznete další použitelný materiál. Závěrečné opakování podle literárních termínů slouží ke shrnutí učiva a může být odrazovým můstkem pro </a:t>
            </a:r>
            <a:r>
              <a:rPr lang="cs-CZ" smtClean="0">
                <a:solidFill>
                  <a:schemeClr val="bg1"/>
                </a:solidFill>
              </a:rPr>
              <a:t>další informace v tématu.</a:t>
            </a:r>
            <a:endParaRPr lang="cs-CZ" dirty="0">
              <a:solidFill>
                <a:schemeClr val="bg1"/>
              </a:solidFill>
            </a:endParaRPr>
          </a:p>
          <a:p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36340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KLÍČOVÁ SLOVA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idx="1"/>
          </p:nvPr>
        </p:nvSpPr>
        <p:spPr>
          <a:xfrm>
            <a:off x="1907704" y="1882808"/>
            <a:ext cx="5832648" cy="457200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397764" indent="-342900" algn="ctr">
              <a:buFont typeface="Wingdings" pitchFamily="2" charset="2"/>
              <a:buChar char="q"/>
            </a:pP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PROKLETÍ BÁSNÍCI</a:t>
            </a:r>
          </a:p>
          <a:p>
            <a:pPr marL="397764" indent="-342900" algn="ctr">
              <a:buFont typeface="Wingdings" pitchFamily="2" charset="2"/>
              <a:buChar char="q"/>
            </a:pP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IMPRESIONISMUS</a:t>
            </a:r>
          </a:p>
          <a:p>
            <a:pPr marL="397764" indent="-342900" algn="ctr">
              <a:buFont typeface="Wingdings" pitchFamily="2" charset="2"/>
              <a:buChar char="q"/>
            </a:pP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DEKADENCE</a:t>
            </a:r>
          </a:p>
          <a:p>
            <a:pPr marL="397764" indent="-342900" algn="ctr">
              <a:buFont typeface="Wingdings" pitchFamily="2" charset="2"/>
              <a:buChar char="q"/>
            </a:pP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EXPRESIONISMUS</a:t>
            </a:r>
          </a:p>
          <a:p>
            <a:pPr marL="397764" indent="-342900" algn="ctr">
              <a:buFont typeface="Wingdings" pitchFamily="2" charset="2"/>
              <a:buChar char="q"/>
            </a:pP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KUBISMUS</a:t>
            </a:r>
          </a:p>
          <a:p>
            <a:pPr marL="397764" indent="-342900" algn="ctr">
              <a:buFont typeface="Wingdings" pitchFamily="2" charset="2"/>
              <a:buChar char="q"/>
            </a:pP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SYMBOLISMUS</a:t>
            </a:r>
          </a:p>
          <a:p>
            <a:pPr marL="397764" indent="-342900" algn="ctr">
              <a:buFont typeface="Wingdings" pitchFamily="2" charset="2"/>
              <a:buChar char="q"/>
            </a:pP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DADAISMUS</a:t>
            </a:r>
          </a:p>
          <a:p>
            <a:pPr marL="397764" indent="-342900" algn="ctr">
              <a:buFont typeface="Wingdings" pitchFamily="2" charset="2"/>
              <a:buChar char="q"/>
            </a:pP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SURREALISMUS</a:t>
            </a:r>
          </a:p>
          <a:p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1364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95565407"/>
              </p:ext>
            </p:extLst>
          </p:nvPr>
        </p:nvGraphicFramePr>
        <p:xfrm>
          <a:off x="179512" y="1412774"/>
          <a:ext cx="8784975" cy="5095341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{D7AC3CCA-C797-4891-BE02-D94E43425B78}</a:tableStyleId>
              </a:tblPr>
              <a:tblGrid>
                <a:gridCol w="1409918"/>
                <a:gridCol w="2982569"/>
                <a:gridCol w="2382577"/>
                <a:gridCol w="2009911"/>
              </a:tblGrid>
              <a:tr h="647291">
                <a:tc gridSpan="4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00" dirty="0">
                          <a:effectLst/>
                        </a:rPr>
                        <a:t>LITERÁRNÍ SMĚRY A JEJICH PŘEDSTAVITELÉ</a:t>
                      </a:r>
                      <a:endParaRPr lang="cs-CZ" sz="1100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599" marR="61599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5764">
                <a:tc gridSpan="4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00" dirty="0">
                          <a:effectLst/>
                        </a:rPr>
                        <a:t>PŘELOM 19. A 20. STOLETÍ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599" marR="61599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576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00">
                          <a:effectLst/>
                        </a:rPr>
                        <a:t>SMĚR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599" marR="61599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00" dirty="0">
                          <a:effectLst/>
                        </a:rPr>
                        <a:t>CHARAKTERISTIKA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599" marR="61599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00">
                          <a:effectLst/>
                        </a:rPr>
                        <a:t>PŘEDSTAVITELÉ A DÍLA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599" marR="61599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300">
                          <a:effectLst/>
                        </a:rPr>
                        <a:t>VÝTVARNÉ UMĚNÍ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599" marR="61599" marT="0" marB="0"/>
                </a:tc>
              </a:tr>
              <a:tr h="109541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PŘEDCHŮDCE MODERNÍCH SMĚRŮ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599" marR="61599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599" marR="61599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EDGAR ALLAN POE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/ EDGAR ELEM POU /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Jáma a kyvadlo – detektivky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b. Havran – „</a:t>
                      </a:r>
                      <a:r>
                        <a:rPr lang="cs-CZ" sz="1100" dirty="0" err="1">
                          <a:effectLst/>
                        </a:rPr>
                        <a:t>nevermore</a:t>
                      </a:r>
                      <a:r>
                        <a:rPr lang="cs-CZ" sz="1100" dirty="0">
                          <a:effectLst/>
                        </a:rPr>
                        <a:t>“ = již víckrát ne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599" marR="61599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599" marR="61599" marT="0" marB="0"/>
                </a:tc>
              </a:tr>
              <a:tr h="109541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„PROKLETÍ BÁSNÍCI“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599" marR="6159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599" marR="61599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CHARLES BAUDELAIRE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/ ŠÁRL BÓDLER /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Sb. Květy zla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ARTHUR RIMBAUD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/ ARTYR RIMBÓ /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b. Opilý koráb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599" marR="61599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599" marR="61599" marT="0" marB="0"/>
                </a:tc>
              </a:tr>
              <a:tr h="91284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IMPRESIONISMUS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599" marR="6159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599" marR="61599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PAUL VERLAINE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/ PÓL VERLÉN/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FRÁŇA ŠRÁMEK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r. Stříbrný vítr – zfilmováno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599" marR="61599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599" marR="61599" marT="0" marB="0"/>
                </a:tc>
              </a:tr>
              <a:tr h="91284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DEKADENCE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599" marR="6159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599" marR="61599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OSCAR WILDE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/ OSKAR VAJLD /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r. Obraz Doriana Graye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/ dorjena greje /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599" marR="61599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599" marR="61599" marT="0" marB="0"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683568" y="338753"/>
            <a:ext cx="5256584" cy="830997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</a:rPr>
              <a:t>PRACOVNÍ LIST </a:t>
            </a:r>
            <a:r>
              <a:rPr lang="cs-CZ" sz="4800" b="1" dirty="0" smtClean="0">
                <a:solidFill>
                  <a:schemeClr val="bg1"/>
                </a:solidFill>
              </a:rPr>
              <a:t>1</a:t>
            </a:r>
            <a:endParaRPr lang="cs-CZ" sz="4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391625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30371893"/>
              </p:ext>
            </p:extLst>
          </p:nvPr>
        </p:nvGraphicFramePr>
        <p:xfrm>
          <a:off x="179512" y="3314218"/>
          <a:ext cx="8869991" cy="3114287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{D7AC3CCA-C797-4891-BE02-D94E43425B78}</a:tableStyleId>
              </a:tblPr>
              <a:tblGrid>
                <a:gridCol w="1434483"/>
                <a:gridCol w="3007016"/>
                <a:gridCol w="2402106"/>
                <a:gridCol w="2026386"/>
              </a:tblGrid>
              <a:tr h="432047">
                <a:tc gridSpan="4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</a:rPr>
                        <a:t> PŘELOM </a:t>
                      </a:r>
                      <a:r>
                        <a:rPr lang="cs-CZ" sz="1800" dirty="0">
                          <a:effectLst/>
                        </a:rPr>
                        <a:t>19. A 20. STOLETÍ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2839" marR="62839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243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</a:rPr>
                        <a:t>SMĚR</a:t>
                      </a:r>
                      <a:endParaRPr lang="cs-CZ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2839" marR="62839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</a:rPr>
                        <a:t>CHARAKTERISTIKA</a:t>
                      </a:r>
                      <a:endParaRPr lang="cs-CZ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2839" marR="62839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</a:rPr>
                        <a:t>PŘEDSTAVITELÉ </a:t>
                      </a:r>
                      <a:endParaRPr lang="cs-CZ" sz="1600" b="1" dirty="0" smtClean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effectLst/>
                        </a:rPr>
                        <a:t>A </a:t>
                      </a:r>
                      <a:r>
                        <a:rPr lang="cs-CZ" sz="1600" b="1" dirty="0">
                          <a:effectLst/>
                        </a:rPr>
                        <a:t>DÍLA</a:t>
                      </a:r>
                      <a:endParaRPr lang="cs-CZ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2839" marR="62839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</a:rPr>
                        <a:t>VÝTVARNÉ UMĚNÍ</a:t>
                      </a:r>
                      <a:endParaRPr lang="cs-CZ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2839" marR="62839" marT="0" marB="0"/>
                </a:tc>
              </a:tr>
              <a:tr h="184004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PŘEDCHŮDCE MODERNÍCH SMĚRŮ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2839" marR="62839" marT="0" marB="0" anchor="ctr"/>
                </a:tc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457200" algn="l"/>
                        </a:tabLst>
                      </a:pPr>
                      <a:endParaRPr lang="cs-CZ" sz="1800" dirty="0" smtClean="0">
                        <a:effectLst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457200" algn="l"/>
                        </a:tabLst>
                      </a:pPr>
                      <a:r>
                        <a:rPr lang="cs-CZ" sz="1800" dirty="0" smtClean="0">
                          <a:effectLst/>
                        </a:rPr>
                        <a:t>Americký </a:t>
                      </a:r>
                      <a:r>
                        <a:rPr lang="cs-CZ" sz="1800" dirty="0">
                          <a:effectLst/>
                        </a:rPr>
                        <a:t>spisovatel</a:t>
                      </a:r>
                      <a:endParaRPr lang="cs-CZ" sz="1600" dirty="0">
                        <a:effectLst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457200" algn="l"/>
                        </a:tabLst>
                      </a:pPr>
                      <a:r>
                        <a:rPr lang="cs-CZ" sz="1800" dirty="0">
                          <a:effectLst/>
                        </a:rPr>
                        <a:t>Zakladatel žánru detektivky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2839" marR="62839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600" dirty="0" smtClean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</a:rPr>
                        <a:t>EDGAR </a:t>
                      </a:r>
                      <a:r>
                        <a:rPr lang="cs-CZ" sz="1600" dirty="0">
                          <a:effectLst/>
                        </a:rPr>
                        <a:t>ALLAN POE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/ EDGAR ELEM POU /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Jáma a kyvadlo – detektivky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b. Havran – „</a:t>
                      </a:r>
                      <a:r>
                        <a:rPr lang="cs-CZ" sz="1600" dirty="0" err="1">
                          <a:effectLst/>
                        </a:rPr>
                        <a:t>nevermore</a:t>
                      </a:r>
                      <a:r>
                        <a:rPr lang="cs-CZ" sz="1600" dirty="0">
                          <a:effectLst/>
                        </a:rPr>
                        <a:t>“ = již víckrát ne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 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2839" marR="62839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 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2839" marR="62839" marT="0" marB="0"/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-252536" y="267494"/>
            <a:ext cx="6552728" cy="713234"/>
          </a:xfrm>
        </p:spPr>
        <p:txBody>
          <a:bodyPr>
            <a:normAutofit/>
          </a:bodyPr>
          <a:lstStyle/>
          <a:p>
            <a:pPr algn="ctr"/>
            <a:r>
              <a:rPr lang="cs-CZ" sz="4000" dirty="0" smtClean="0"/>
              <a:t> EDGAR ALLAN </a:t>
            </a:r>
            <a:r>
              <a:rPr lang="cs-CZ" sz="4000" dirty="0" smtClean="0">
                <a:hlinkClick r:id="rId2"/>
              </a:rPr>
              <a:t>POE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67744" y="1052736"/>
            <a:ext cx="5544616" cy="193899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„V noci jsem snil, že jsem motýlem, a teď nevím, zda jsem člověkem, který snil, že je motýlem, nebo zda jsem motýlem, kterému se zdá, že je člověkem“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2450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71171711"/>
              </p:ext>
            </p:extLst>
          </p:nvPr>
        </p:nvGraphicFramePr>
        <p:xfrm>
          <a:off x="323528" y="1052736"/>
          <a:ext cx="8564790" cy="4536503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{D7AC3CCA-C797-4891-BE02-D94E43425B78}</a:tableStyleId>
              </a:tblPr>
              <a:tblGrid>
                <a:gridCol w="1374582"/>
                <a:gridCol w="2907813"/>
                <a:gridCol w="2322860"/>
                <a:gridCol w="1959535"/>
              </a:tblGrid>
              <a:tr h="1692200">
                <a:tc gridSpan="4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 </a:t>
                      </a:r>
                      <a:endParaRPr lang="cs-CZ" sz="1400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LITERÁRNÍ SMĚRY A JEJICH PŘEDSTAVITELÉ</a:t>
                      </a:r>
                      <a:endParaRPr lang="cs-CZ" sz="1400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 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2839" marR="62839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57114">
                <a:tc gridSpan="4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PŘELOM 19. A 20. STOLETÍ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2839" marR="62839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415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</a:rPr>
                        <a:t>SMĚR</a:t>
                      </a:r>
                      <a:endParaRPr lang="cs-CZ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2839" marR="62839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</a:rPr>
                        <a:t>CHARAKTERISTIKA</a:t>
                      </a:r>
                      <a:endParaRPr lang="cs-CZ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2839" marR="62839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effectLst/>
                        </a:rPr>
                        <a:t>PŘEDSTAVITELÉ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effectLst/>
                        </a:rPr>
                        <a:t>A </a:t>
                      </a:r>
                      <a:r>
                        <a:rPr lang="cs-CZ" sz="1600" b="1" dirty="0">
                          <a:effectLst/>
                        </a:rPr>
                        <a:t>DÍLA</a:t>
                      </a:r>
                      <a:endParaRPr lang="cs-CZ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2839" marR="62839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</a:rPr>
                        <a:t>VÝTVARNÉ UMĚNÍ</a:t>
                      </a:r>
                      <a:endParaRPr lang="cs-CZ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2839" marR="62839" marT="0" marB="0"/>
                </a:tc>
              </a:tr>
              <a:tr h="181303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„PROKLETÍ BÁSNÍCI“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2839" marR="62839" marT="0" marB="0" anchor="ctr"/>
                </a:tc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457200" algn="l"/>
                        </a:tabLst>
                      </a:pPr>
                      <a:r>
                        <a:rPr lang="cs-CZ" sz="1600" dirty="0">
                          <a:effectLst/>
                        </a:rPr>
                        <a:t>Francie</a:t>
                      </a:r>
                      <a:endParaRPr lang="cs-CZ" sz="1400" dirty="0">
                        <a:effectLst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457200" algn="l"/>
                        </a:tabLst>
                      </a:pPr>
                      <a:r>
                        <a:rPr lang="cs-CZ" sz="1600" dirty="0">
                          <a:effectLst/>
                        </a:rPr>
                        <a:t>Pohoršovali společnost, odmítali její zvyklosti</a:t>
                      </a:r>
                      <a:endParaRPr lang="cs-CZ" sz="1400" dirty="0">
                        <a:effectLst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457200" algn="l"/>
                        </a:tabLst>
                      </a:pPr>
                      <a:r>
                        <a:rPr lang="cs-CZ" sz="1600" dirty="0">
                          <a:effectLst/>
                        </a:rPr>
                        <a:t>Verše plné zvláštních představ a fantazie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2839" marR="62839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CHARLES BAUDELAIRE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/ ŠÁRL BÓDLER /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Sb. Květy zla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ARTHUR RIMBAUD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/ ARTYR RIMBÓ /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b. Opilý koráb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2839" marR="62839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2839" marR="62839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78646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63510"/>
              </p:ext>
            </p:extLst>
          </p:nvPr>
        </p:nvGraphicFramePr>
        <p:xfrm>
          <a:off x="251520" y="764704"/>
          <a:ext cx="8640960" cy="5409507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{D7AC3CCA-C797-4891-BE02-D94E43425B78}</a:tableStyleId>
              </a:tblPr>
              <a:tblGrid>
                <a:gridCol w="1386806"/>
                <a:gridCol w="2933674"/>
                <a:gridCol w="2343517"/>
                <a:gridCol w="1976963"/>
              </a:tblGrid>
              <a:tr h="589530">
                <a:tc gridSpan="4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 </a:t>
                      </a:r>
                      <a:endParaRPr lang="cs-CZ" sz="1600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LITERÁRNÍ SMĚRY A JEJICH PŘEDSTAVITELÉ</a:t>
                      </a:r>
                      <a:endParaRPr lang="cs-CZ" sz="1600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 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2839" marR="62839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36632">
                <a:tc gridSpan="4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</a:rPr>
                        <a:t>PŘELOM </a:t>
                      </a:r>
                      <a:r>
                        <a:rPr lang="cs-CZ" sz="1800" dirty="0">
                          <a:effectLst/>
                        </a:rPr>
                        <a:t>19. A 20. STOLETÍ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2839" marR="62839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3883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600" b="1" dirty="0" smtClean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effectLst/>
                        </a:rPr>
                        <a:t>SMĚR</a:t>
                      </a:r>
                      <a:endParaRPr lang="cs-CZ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2839" marR="62839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800" b="1" dirty="0" smtClean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effectLst/>
                        </a:rPr>
                        <a:t>CHARAKTERISTIKA</a:t>
                      </a:r>
                      <a:endParaRPr lang="cs-CZ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2839" marR="62839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800" b="1" dirty="0" smtClean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effectLst/>
                        </a:rPr>
                        <a:t>PŘEDSTAVITELÉ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effectLst/>
                        </a:rPr>
                        <a:t> </a:t>
                      </a:r>
                      <a:r>
                        <a:rPr lang="cs-CZ" sz="1800" b="1" dirty="0">
                          <a:effectLst/>
                        </a:rPr>
                        <a:t>A </a:t>
                      </a:r>
                      <a:r>
                        <a:rPr lang="cs-CZ" sz="1800" b="1" dirty="0" smtClean="0">
                          <a:effectLst/>
                        </a:rPr>
                        <a:t>DÍLA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endParaRPr lang="cs-CZ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2839" marR="62839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800" b="1" dirty="0" smtClean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effectLst/>
                        </a:rPr>
                        <a:t>VÝTVARNÉ </a:t>
                      </a:r>
                      <a:r>
                        <a:rPr lang="cs-CZ" sz="1800" b="1" dirty="0">
                          <a:effectLst/>
                        </a:rPr>
                        <a:t>UMĚNÍ</a:t>
                      </a:r>
                      <a:endParaRPr lang="cs-CZ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2839" marR="62839" marT="0" marB="0"/>
                </a:tc>
              </a:tr>
              <a:tr h="288311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IMPRESIONISMUS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= dojem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2839" marR="62839" marT="0" marB="0" anchor="ctr"/>
                </a:tc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457200" algn="l"/>
                        </a:tabLst>
                      </a:pPr>
                      <a:endParaRPr lang="cs-CZ" sz="1600" dirty="0" smtClean="0">
                        <a:effectLst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457200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Francie</a:t>
                      </a:r>
                      <a:endParaRPr lang="cs-CZ" sz="1800" dirty="0">
                        <a:effectLst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457200" algn="l"/>
                        </a:tabLst>
                      </a:pPr>
                      <a:r>
                        <a:rPr lang="cs-CZ" sz="2000" dirty="0">
                          <a:effectLst/>
                        </a:rPr>
                        <a:t>Důraz na osobní dojem</a:t>
                      </a:r>
                      <a:endParaRPr lang="cs-CZ" sz="1800" dirty="0">
                        <a:effectLst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457200" algn="l"/>
                        </a:tabLst>
                      </a:pPr>
                      <a:r>
                        <a:rPr lang="cs-CZ" sz="2000" dirty="0">
                          <a:effectLst/>
                        </a:rPr>
                        <a:t>Nálady, vnímání smysly</a:t>
                      </a:r>
                      <a:endParaRPr lang="cs-CZ" sz="1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2839" marR="62839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</a:rPr>
                        <a:t>PAUL </a:t>
                      </a:r>
                      <a:r>
                        <a:rPr lang="cs-CZ" sz="1800" dirty="0">
                          <a:effectLst/>
                        </a:rPr>
                        <a:t>VERLAINE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/ PÓL VERLÉN/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FRÁŇA ŠRÁMEK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r. Stříbrný vítr – zfilmováno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2839" marR="62839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2839" marR="62839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66222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37309593"/>
              </p:ext>
            </p:extLst>
          </p:nvPr>
        </p:nvGraphicFramePr>
        <p:xfrm>
          <a:off x="285884" y="404664"/>
          <a:ext cx="8750612" cy="3108960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{D7AC3CCA-C797-4891-BE02-D94E43425B78}</a:tableStyleId>
              </a:tblPr>
              <a:tblGrid>
                <a:gridCol w="1404403"/>
                <a:gridCol w="2970903"/>
                <a:gridCol w="2373257"/>
                <a:gridCol w="2002049"/>
              </a:tblGrid>
              <a:tr h="687970">
                <a:tc gridSpan="4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 </a:t>
                      </a:r>
                      <a:endParaRPr lang="cs-CZ" sz="1600" b="1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LITERÁRNÍ SMĚRY A JEJICH PŘEDSTAVITELÉ</a:t>
                      </a:r>
                      <a:endParaRPr lang="cs-CZ" sz="1600" b="1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 </a:t>
                      </a:r>
                      <a:endParaRPr lang="cs-CZ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599" marR="61599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29323">
                <a:tc gridSpan="4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PŘELOM 19. A 20. STOLETÍ</a:t>
                      </a:r>
                      <a:endParaRPr lang="cs-CZ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599" marR="61599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29323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SMĚR</a:t>
                      </a:r>
                      <a:endParaRPr lang="cs-CZ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599" marR="61599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CHARAKTERISTIKA</a:t>
                      </a:r>
                      <a:endParaRPr lang="cs-CZ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599" marR="61599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effectLst/>
                        </a:rPr>
                        <a:t>PŘEDSTAVITELÉ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effectLst/>
                        </a:rPr>
                        <a:t> </a:t>
                      </a:r>
                      <a:r>
                        <a:rPr lang="cs-CZ" sz="1800" b="1" dirty="0">
                          <a:effectLst/>
                        </a:rPr>
                        <a:t>A DÍLA</a:t>
                      </a:r>
                      <a:endParaRPr lang="cs-CZ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599" marR="61599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</a:rPr>
                        <a:t>VÝTVARNÉ UMĚNÍ</a:t>
                      </a:r>
                      <a:endParaRPr lang="cs-CZ" sz="1600" b="1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599" marR="61599" marT="0" marB="0"/>
                </a:tc>
              </a:tr>
              <a:tr h="97021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</a:rPr>
                        <a:t>DEKADENCE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</a:rPr>
                        <a:t>= úpadek</a:t>
                      </a:r>
                      <a:endParaRPr lang="cs-CZ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599" marR="61599" marT="0" marB="0" anchor="ctr"/>
                </a:tc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457200" algn="l"/>
                        </a:tabLst>
                      </a:pPr>
                      <a:r>
                        <a:rPr lang="cs-CZ" sz="1800" b="1" dirty="0">
                          <a:effectLst/>
                        </a:rPr>
                        <a:t>Pocity nudy, marnosti, zoufalství</a:t>
                      </a:r>
                      <a:endParaRPr lang="cs-CZ" sz="1600" b="1" dirty="0">
                        <a:effectLst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457200" algn="l"/>
                        </a:tabLst>
                      </a:pPr>
                      <a:r>
                        <a:rPr lang="cs-CZ" sz="1800" b="1" dirty="0">
                          <a:effectLst/>
                        </a:rPr>
                        <a:t>Obrací se k minulosti</a:t>
                      </a:r>
                      <a:endParaRPr lang="cs-CZ" sz="1600" b="1" dirty="0">
                        <a:effectLst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457200" algn="l"/>
                        </a:tabLst>
                      </a:pPr>
                      <a:r>
                        <a:rPr lang="cs-CZ" sz="1800" b="1" dirty="0">
                          <a:effectLst/>
                        </a:rPr>
                        <a:t>Zabývají se lidskou psychikou</a:t>
                      </a:r>
                      <a:endParaRPr lang="cs-CZ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599" marR="61599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600" b="1" dirty="0" smtClean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effectLst/>
                        </a:rPr>
                        <a:t>OSCAR </a:t>
                      </a:r>
                      <a:r>
                        <a:rPr lang="cs-CZ" sz="1600" b="1" dirty="0">
                          <a:effectLst/>
                        </a:rPr>
                        <a:t>WILDE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</a:rPr>
                        <a:t>/ OSKAR VAJLD /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</a:rPr>
                        <a:t>r. Obraz Doriana </a:t>
                      </a:r>
                      <a:r>
                        <a:rPr lang="cs-CZ" sz="1600" b="1" dirty="0" err="1">
                          <a:effectLst/>
                        </a:rPr>
                        <a:t>Graye</a:t>
                      </a:r>
                      <a:endParaRPr lang="cs-CZ" sz="1600" b="1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</a:rPr>
                        <a:t>/ </a:t>
                      </a:r>
                      <a:r>
                        <a:rPr lang="cs-CZ" sz="1600" b="1" dirty="0" err="1">
                          <a:effectLst/>
                        </a:rPr>
                        <a:t>dorjena</a:t>
                      </a:r>
                      <a:r>
                        <a:rPr lang="cs-CZ" sz="1600" b="1" dirty="0">
                          <a:effectLst/>
                        </a:rPr>
                        <a:t> </a:t>
                      </a:r>
                      <a:r>
                        <a:rPr lang="cs-CZ" sz="1600" b="1" dirty="0" err="1">
                          <a:effectLst/>
                        </a:rPr>
                        <a:t>greje</a:t>
                      </a:r>
                      <a:r>
                        <a:rPr lang="cs-CZ" sz="1600" b="1" dirty="0">
                          <a:effectLst/>
                        </a:rPr>
                        <a:t> /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</a:rPr>
                        <a:t> </a:t>
                      </a:r>
                      <a:endParaRPr lang="cs-CZ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599" marR="61599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</a:rPr>
                        <a:t> </a:t>
                      </a:r>
                      <a:endParaRPr lang="cs-CZ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599" marR="61599" marT="0" marB="0"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475656" y="3861048"/>
            <a:ext cx="6048672" cy="2862322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  <a:effectLst/>
              </a:rPr>
              <a:t>dekadence</a:t>
            </a:r>
            <a:r>
              <a:rPr lang="cs-CZ" sz="2800" b="1" dirty="0" smtClean="0">
                <a:solidFill>
                  <a:schemeClr val="bg1"/>
                </a:solidFill>
                <a:effectLst/>
              </a:rPr>
              <a:t/>
            </a:r>
            <a:br>
              <a:rPr lang="cs-CZ" sz="2800" b="1" dirty="0" smtClean="0">
                <a:solidFill>
                  <a:schemeClr val="bg1"/>
                </a:solidFill>
                <a:effectLst/>
              </a:rPr>
            </a:br>
            <a:r>
              <a:rPr lang="cs-CZ" sz="2400" b="1" dirty="0" smtClean="0">
                <a:solidFill>
                  <a:schemeClr val="bg1"/>
                </a:solidFill>
                <a:effectLst/>
              </a:rPr>
              <a:t>Význam:</a:t>
            </a:r>
          </a:p>
          <a:p>
            <a:r>
              <a:rPr lang="cs-CZ" sz="2400" b="1" dirty="0" smtClean="0">
                <a:solidFill>
                  <a:schemeClr val="bg1"/>
                </a:solidFill>
                <a:effectLst/>
              </a:rPr>
              <a:t>•  úpadek, upadání, úpadkovost</a:t>
            </a:r>
            <a:br>
              <a:rPr lang="cs-CZ" sz="2400" b="1" dirty="0" smtClean="0">
                <a:solidFill>
                  <a:schemeClr val="bg1"/>
                </a:solidFill>
                <a:effectLst/>
              </a:rPr>
            </a:br>
            <a:r>
              <a:rPr lang="cs-CZ" sz="2400" b="1" dirty="0" smtClean="0">
                <a:solidFill>
                  <a:schemeClr val="bg1"/>
                </a:solidFill>
                <a:effectLst/>
              </a:rPr>
              <a:t>• na přelomu 19. a 20. stol. individualistický a subjektivistický myšlenkový a umělecký směr vyjadřující úzkost a depresi člověka </a:t>
            </a:r>
          </a:p>
        </p:txBody>
      </p:sp>
    </p:spTree>
    <p:extLst>
      <p:ext uri="{BB962C8B-B14F-4D97-AF65-F5344CB8AC3E}">
        <p14:creationId xmlns:p14="http://schemas.microsoft.com/office/powerpoint/2010/main" val="3091256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21681038"/>
              </p:ext>
            </p:extLst>
          </p:nvPr>
        </p:nvGraphicFramePr>
        <p:xfrm>
          <a:off x="179512" y="1484784"/>
          <a:ext cx="8712967" cy="5187823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{D7AC3CCA-C797-4891-BE02-D94E43425B78}</a:tableStyleId>
              </a:tblPr>
              <a:tblGrid>
                <a:gridCol w="1398362"/>
                <a:gridCol w="2958122"/>
                <a:gridCol w="2363047"/>
                <a:gridCol w="1993436"/>
              </a:tblGrid>
              <a:tr h="587489">
                <a:tc gridSpan="4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000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LITERÁRNÍ SMĚRY A JEJICH PŘEDSTAVITELÉ</a:t>
                      </a:r>
                      <a:endParaRPr lang="cs-CZ" sz="1000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 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119" marR="58119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7349">
                <a:tc gridSpan="4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PRVNÍ  ČTVRTINA 20. STOLETÍ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119" marR="58119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78597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EXPRESIONISMUS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119" marR="5811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 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119" marR="58119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BERTOLD BRECHT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LADISLAV KLÍMA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 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 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 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119" marR="58119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EDVARD MUNCH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 / MANK /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Č. STR. 20,21,24,76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119" marR="58119" marT="0" marB="0"/>
                </a:tc>
              </a:tr>
              <a:tr h="878597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FUTURISMUS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119" marR="5811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 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119" marR="58119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FILIPPO TOMMASO MARINETI 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/ TOMÁZO MARINETI /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 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 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 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119" marR="58119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ujíždějící kola, vlaky, letadla , objekty v pohybu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 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Č. STR.  79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119" marR="58119" marT="0" marB="0"/>
                </a:tc>
              </a:tr>
              <a:tr h="158147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KUBISMUS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119" marR="5811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 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119" marR="58119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GUILLAUME APPOLINAIRE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/ GIJÓM APOLINÉR /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119" marR="58119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rozložení obrazu na geometrické útvary – úhly pohledu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PABLO PICASSO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/PIKASO /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Č. STR. OBÁLKA, 40, 61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GEORGES BRAQUE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/ BRAK /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Č. STR. 0, 65, 129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119" marR="58119" marT="0" marB="0"/>
                </a:tc>
              </a:tr>
              <a:tr h="105431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DADAISMUS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119" marR="5811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 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119" marR="58119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TRISTAN TZARA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/ CARA /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 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 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 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 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119" marR="58119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 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119" marR="58119" marT="0" marB="0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755576" y="338753"/>
            <a:ext cx="4104456" cy="70788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PRACOVNÍ LIST </a:t>
            </a:r>
            <a:r>
              <a:rPr lang="cs-CZ" sz="4000" b="1" dirty="0">
                <a:solidFill>
                  <a:schemeClr val="bg1"/>
                </a:solidFill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297115902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55347950"/>
              </p:ext>
            </p:extLst>
          </p:nvPr>
        </p:nvGraphicFramePr>
        <p:xfrm>
          <a:off x="107504" y="1124744"/>
          <a:ext cx="8856983" cy="4896544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{D7AC3CCA-C797-4891-BE02-D94E43425B78}</a:tableStyleId>
              </a:tblPr>
              <a:tblGrid>
                <a:gridCol w="1569189"/>
                <a:gridCol w="2947492"/>
                <a:gridCol w="2354793"/>
                <a:gridCol w="1985509"/>
              </a:tblGrid>
              <a:tr h="1163933">
                <a:tc gridSpan="4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</a:rPr>
                        <a:t> </a:t>
                      </a:r>
                      <a:endParaRPr lang="cs-CZ" sz="1800" b="1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</a:rPr>
                        <a:t>LITERÁRNÍ SMĚRY A JEJICH PŘEDSTAVITELÉ</a:t>
                      </a:r>
                      <a:endParaRPr lang="cs-CZ" sz="1800" b="1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 </a:t>
                      </a:r>
                      <a:endParaRPr lang="cs-CZ" sz="18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2512" marR="62512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01356">
                <a:tc gridSpan="4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</a:rPr>
                        <a:t>PRVNÍ  ČTVRTINA 20. STOLETÍ</a:t>
                      </a:r>
                      <a:endParaRPr lang="cs-CZ" sz="18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2512" marR="62512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0271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</a:rPr>
                        <a:t>SMĚR</a:t>
                      </a:r>
                      <a:endParaRPr lang="cs-CZ" sz="1800" b="1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2512" marR="62512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</a:rPr>
                        <a:t>CHARAKTERISTIKA</a:t>
                      </a:r>
                      <a:endParaRPr lang="cs-CZ" sz="18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2512" marR="62512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</a:rPr>
                        <a:t>PŘEDSTAVITELÉ </a:t>
                      </a:r>
                      <a:endParaRPr lang="cs-CZ" sz="2000" b="1" dirty="0" smtClean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effectLst/>
                        </a:rPr>
                        <a:t>A </a:t>
                      </a:r>
                      <a:r>
                        <a:rPr lang="cs-CZ" sz="2000" b="1" dirty="0">
                          <a:effectLst/>
                        </a:rPr>
                        <a:t>DÍLA</a:t>
                      </a:r>
                      <a:endParaRPr lang="cs-CZ" sz="18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2512" marR="62512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</a:rPr>
                        <a:t>VÝTVARNÉ UMĚNÍ</a:t>
                      </a:r>
                      <a:endParaRPr lang="cs-CZ" sz="18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2512" marR="62512" marT="0" marB="0"/>
                </a:tc>
              </a:tr>
              <a:tr h="2528543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</a:rPr>
                        <a:t>EXPRESIONISMUS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</a:rPr>
                        <a:t>= výraz</a:t>
                      </a:r>
                      <a:endParaRPr lang="cs-CZ" sz="1800" b="1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2512" marR="62512" marT="0" marB="0" anchor="ctr"/>
                </a:tc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457200" algn="l"/>
                        </a:tabLst>
                      </a:pPr>
                      <a:endParaRPr lang="cs-CZ" sz="2000" b="1" dirty="0" smtClean="0">
                        <a:effectLst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457200" algn="l"/>
                        </a:tabLst>
                      </a:pPr>
                      <a:r>
                        <a:rPr lang="cs-CZ" sz="2000" b="1" dirty="0" smtClean="0">
                          <a:effectLst/>
                        </a:rPr>
                        <a:t>Zejména </a:t>
                      </a:r>
                      <a:r>
                        <a:rPr lang="cs-CZ" sz="2000" b="1" dirty="0">
                          <a:effectLst/>
                        </a:rPr>
                        <a:t>v Německu</a:t>
                      </a:r>
                      <a:endParaRPr lang="cs-CZ" sz="1800" b="1" dirty="0">
                        <a:effectLst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457200" algn="l"/>
                        </a:tabLst>
                      </a:pPr>
                      <a:r>
                        <a:rPr lang="cs-CZ" sz="2000" b="1" dirty="0">
                          <a:effectLst/>
                        </a:rPr>
                        <a:t>Silné osobní pocity, reakce na násilí</a:t>
                      </a:r>
                      <a:endParaRPr lang="cs-CZ" sz="1800" b="1" dirty="0">
                        <a:effectLst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457200" algn="l"/>
                        </a:tabLst>
                      </a:pPr>
                      <a:r>
                        <a:rPr lang="cs-CZ" sz="2000" b="1" dirty="0">
                          <a:effectLst/>
                        </a:rPr>
                        <a:t>Lidské prožitky</a:t>
                      </a:r>
                      <a:endParaRPr lang="cs-CZ" sz="18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2512" marR="62512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800" b="1" dirty="0" smtClean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rgbClr val="C00000"/>
                          </a:solidFill>
                          <a:effectLst/>
                        </a:rPr>
                        <a:t> 1 </a:t>
                      </a:r>
                      <a:r>
                        <a:rPr lang="cs-CZ" sz="1800" b="1" dirty="0" smtClean="0">
                          <a:effectLst/>
                        </a:rPr>
                        <a:t>BERTOLD </a:t>
                      </a:r>
                      <a:r>
                        <a:rPr lang="cs-CZ" sz="1800" b="1" dirty="0">
                          <a:effectLst/>
                        </a:rPr>
                        <a:t>BRECHT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rgbClr val="C00000"/>
                          </a:solidFill>
                          <a:effectLst/>
                        </a:rPr>
                        <a:t>2</a:t>
                      </a:r>
                      <a:r>
                        <a:rPr lang="cs-CZ" sz="1800" b="1" dirty="0" smtClean="0">
                          <a:effectLst/>
                        </a:rPr>
                        <a:t> LADISLAV </a:t>
                      </a:r>
                      <a:r>
                        <a:rPr lang="cs-CZ" sz="1800" b="1" dirty="0">
                          <a:effectLst/>
                        </a:rPr>
                        <a:t>KLÍMA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 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 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 </a:t>
                      </a:r>
                      <a:endParaRPr lang="cs-CZ" sz="18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2512" marR="62512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800" b="1" dirty="0" smtClean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rgbClr val="C00000"/>
                          </a:solidFill>
                          <a:effectLst/>
                        </a:rPr>
                        <a:t>3</a:t>
                      </a:r>
                      <a:r>
                        <a:rPr lang="cs-CZ" sz="1800" b="1" baseline="0" dirty="0" smtClean="0">
                          <a:effectLst/>
                        </a:rPr>
                        <a:t> </a:t>
                      </a:r>
                      <a:r>
                        <a:rPr lang="cs-CZ" sz="1800" b="1" dirty="0" smtClean="0">
                          <a:effectLst/>
                        </a:rPr>
                        <a:t>EDVARD </a:t>
                      </a:r>
                      <a:r>
                        <a:rPr lang="cs-CZ" sz="1800" b="1" dirty="0">
                          <a:effectLst/>
                        </a:rPr>
                        <a:t>MUNCH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 / MANK /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Č. STR. 20,21,24,76</a:t>
                      </a:r>
                      <a:endParaRPr lang="cs-CZ" sz="18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2512" marR="62512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84701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24500901"/>
              </p:ext>
            </p:extLst>
          </p:nvPr>
        </p:nvGraphicFramePr>
        <p:xfrm>
          <a:off x="271021" y="1052736"/>
          <a:ext cx="8621458" cy="5112568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{D7AC3CCA-C797-4891-BE02-D94E43425B78}</a:tableStyleId>
              </a:tblPr>
              <a:tblGrid>
                <a:gridCol w="1441357"/>
                <a:gridCol w="2903936"/>
                <a:gridCol w="2319995"/>
                <a:gridCol w="1956170"/>
              </a:tblGrid>
              <a:tr h="1120684">
                <a:tc gridSpan="4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</a:rPr>
                        <a:t> </a:t>
                      </a:r>
                      <a:endParaRPr lang="cs-CZ" sz="1800" b="1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</a:rPr>
                        <a:t>LITERÁRNÍ SMĚRY A JEJICH PŘEDSTAVITELÉ</a:t>
                      </a:r>
                      <a:endParaRPr lang="cs-CZ" sz="1800" b="1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 </a:t>
                      </a:r>
                      <a:endParaRPr lang="cs-CZ" sz="18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2512" marR="62512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86443">
                <a:tc gridSpan="4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</a:rPr>
                        <a:t>PRVNÍ  ČTVRTINA 20. STOLETÍ</a:t>
                      </a:r>
                      <a:endParaRPr lang="cs-CZ" sz="18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2512" marR="62512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7288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</a:rPr>
                        <a:t>SMĚR</a:t>
                      </a:r>
                      <a:endParaRPr lang="cs-CZ" sz="1800" b="1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2512" marR="62512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</a:rPr>
                        <a:t>CHARAKTERISTIKA</a:t>
                      </a:r>
                      <a:endParaRPr lang="cs-CZ" sz="18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2512" marR="62512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</a:rPr>
                        <a:t>PŘEDSTAVITELÉ A DÍLA</a:t>
                      </a:r>
                      <a:endParaRPr lang="cs-CZ" sz="18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2512" marR="62512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</a:rPr>
                        <a:t>VÝTVARNÉ UMĚNÍ</a:t>
                      </a:r>
                      <a:endParaRPr lang="cs-CZ" sz="18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2512" marR="62512" marT="0" marB="0"/>
                </a:tc>
              </a:tr>
              <a:tr h="283255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FUTURISMUS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= budoucnost</a:t>
                      </a:r>
                      <a:endParaRPr lang="cs-CZ" sz="18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2512" marR="62512" marT="0" marB="0" anchor="ctr"/>
                </a:tc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457200" algn="l"/>
                        </a:tabLst>
                      </a:pPr>
                      <a:endParaRPr lang="cs-CZ" sz="2000" b="1" dirty="0" smtClean="0">
                        <a:effectLst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457200" algn="l"/>
                        </a:tabLst>
                      </a:pPr>
                      <a:r>
                        <a:rPr lang="cs-CZ" sz="2000" b="1" dirty="0" smtClean="0">
                          <a:effectLst/>
                        </a:rPr>
                        <a:t>V </a:t>
                      </a:r>
                      <a:r>
                        <a:rPr lang="cs-CZ" sz="2000" b="1" dirty="0">
                          <a:effectLst/>
                        </a:rPr>
                        <a:t>Itálii</a:t>
                      </a:r>
                      <a:endParaRPr lang="cs-CZ" sz="1800" b="1" dirty="0">
                        <a:effectLst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457200" algn="l"/>
                        </a:tabLst>
                      </a:pPr>
                      <a:r>
                        <a:rPr lang="cs-CZ" sz="2000" b="1" dirty="0">
                          <a:effectLst/>
                        </a:rPr>
                        <a:t>Okouzlení z vývoje techniky a civilizace</a:t>
                      </a:r>
                      <a:endParaRPr lang="cs-CZ" sz="1800" b="1" dirty="0">
                        <a:effectLst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457200" algn="l"/>
                        </a:tabLst>
                      </a:pPr>
                      <a:r>
                        <a:rPr lang="cs-CZ" sz="2000" b="1" dirty="0">
                          <a:effectLst/>
                        </a:rPr>
                        <a:t>Změna, rychlost</a:t>
                      </a:r>
                      <a:endParaRPr lang="cs-CZ" sz="1800" b="1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</a:rPr>
                        <a:t> </a:t>
                      </a:r>
                      <a:endParaRPr lang="cs-CZ" sz="18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2512" marR="62512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800" b="1" dirty="0" smtClean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effectLst/>
                        </a:rPr>
                        <a:t>FILIPPO </a:t>
                      </a:r>
                      <a:r>
                        <a:rPr lang="cs-CZ" sz="1800" b="1" dirty="0">
                          <a:effectLst/>
                        </a:rPr>
                        <a:t>TOMMASO MARINETI 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/ TOMÁZO MARINETI /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 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 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 </a:t>
                      </a:r>
                      <a:endParaRPr lang="cs-CZ" sz="18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2512" marR="62512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800" b="1" dirty="0" smtClean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effectLst/>
                        </a:rPr>
                        <a:t>ujíždějící </a:t>
                      </a:r>
                      <a:r>
                        <a:rPr lang="cs-CZ" sz="1800" b="1" dirty="0">
                          <a:effectLst/>
                        </a:rPr>
                        <a:t>kola, vlaky, letadla , objekty v pohybu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 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Č. STR.  79</a:t>
                      </a:r>
                      <a:endParaRPr lang="cs-CZ" sz="18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2512" marR="62512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72658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97076729"/>
              </p:ext>
            </p:extLst>
          </p:nvPr>
        </p:nvGraphicFramePr>
        <p:xfrm>
          <a:off x="179512" y="692696"/>
          <a:ext cx="8784978" cy="5638800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{D7AC3CCA-C797-4891-BE02-D94E43425B78}</a:tableStyleId>
              </a:tblPr>
              <a:tblGrid>
                <a:gridCol w="1468695"/>
                <a:gridCol w="2959014"/>
                <a:gridCol w="2363998"/>
                <a:gridCol w="1993271"/>
              </a:tblGrid>
              <a:tr h="635027">
                <a:tc gridSpan="4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</a:rPr>
                        <a:t> </a:t>
                      </a:r>
                      <a:endParaRPr lang="cs-CZ" sz="1800" b="1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</a:rPr>
                        <a:t>LITERÁRNÍ SMĚRY A JEJICH PŘEDSTAVITELÉ</a:t>
                      </a:r>
                      <a:endParaRPr lang="cs-CZ" sz="1800" b="1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 </a:t>
                      </a:r>
                      <a:endParaRPr lang="cs-CZ" sz="18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2512" marR="62512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23117">
                <a:tc gridSpan="4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</a:rPr>
                        <a:t>PRVNÍ  ČTVRTINA 20. STOLETÍ</a:t>
                      </a:r>
                      <a:endParaRPr lang="cs-CZ" sz="18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2512" marR="62512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23117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</a:rPr>
                        <a:t>SMĚR</a:t>
                      </a:r>
                      <a:endParaRPr lang="cs-CZ" sz="1800" b="1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2512" marR="62512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</a:rPr>
                        <a:t>CHARAKTERISTIKA</a:t>
                      </a:r>
                      <a:endParaRPr lang="cs-CZ" sz="18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2512" marR="62512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</a:rPr>
                        <a:t>PŘEDSTAVITELÉ A DÍLA</a:t>
                      </a:r>
                      <a:endParaRPr lang="cs-CZ" sz="18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2512" marR="62512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</a:rPr>
                        <a:t>VÝTVARNÉ UMĚNÍ</a:t>
                      </a:r>
                      <a:endParaRPr lang="cs-CZ" sz="1800" b="1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2512" marR="62512" marT="0" marB="0"/>
                </a:tc>
              </a:tr>
              <a:tr h="216784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KUBISMUS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= kostka</a:t>
                      </a:r>
                      <a:endParaRPr lang="cs-CZ" sz="18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2512" marR="62512" marT="0" marB="0" anchor="ctr"/>
                </a:tc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457200" algn="l"/>
                        </a:tabLst>
                      </a:pPr>
                      <a:endParaRPr lang="cs-CZ" sz="2000" b="1" dirty="0" smtClean="0">
                        <a:effectLst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457200" algn="l"/>
                        </a:tabLst>
                      </a:pPr>
                      <a:r>
                        <a:rPr lang="cs-CZ" sz="2000" b="1" dirty="0" smtClean="0">
                          <a:effectLst/>
                        </a:rPr>
                        <a:t>Volný </a:t>
                      </a:r>
                      <a:r>
                        <a:rPr lang="cs-CZ" sz="2000" b="1" dirty="0">
                          <a:effectLst/>
                        </a:rPr>
                        <a:t>sled představ</a:t>
                      </a:r>
                      <a:endParaRPr lang="cs-CZ" sz="1800" b="1" dirty="0">
                        <a:effectLst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457200" algn="l"/>
                        </a:tabLst>
                      </a:pPr>
                      <a:r>
                        <a:rPr lang="cs-CZ" sz="2000" b="1" dirty="0">
                          <a:effectLst/>
                        </a:rPr>
                        <a:t>Zachycení skutečnosti z různých pohledů, v různých časech</a:t>
                      </a:r>
                      <a:endParaRPr lang="cs-CZ" sz="18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2512" marR="62512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effectLst/>
                        </a:rPr>
                        <a:t>GUILLAUME </a:t>
                      </a:r>
                      <a:r>
                        <a:rPr lang="cs-CZ" sz="1800" b="1" dirty="0">
                          <a:effectLst/>
                          <a:hlinkClick r:id="rId2"/>
                        </a:rPr>
                        <a:t>APPOLINAIRE</a:t>
                      </a:r>
                      <a:endParaRPr lang="cs-CZ" sz="1800" b="1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/ GIJÓM APOLINÉR /</a:t>
                      </a:r>
                      <a:endParaRPr lang="cs-CZ" sz="18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2512" marR="62512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rozložení obrazu na geometrické útvary – úhly pohledu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PABLO PICASSO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/PIKASO /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Č. STR. OBÁLKA, 40, 61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GEORGES BRAQUE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/ BRAK /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Č. STR. 0, 65, 129</a:t>
                      </a:r>
                      <a:endParaRPr lang="cs-CZ" sz="18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2512" marR="62512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16636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268760"/>
            <a:ext cx="3888432" cy="45502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700808"/>
            <a:ext cx="4245805" cy="49842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267744" y="303039"/>
            <a:ext cx="5688632" cy="58477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GUILLAUME APPOLINAIRE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-1" y="6004551"/>
            <a:ext cx="4502659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NEJZNÁMĚJŠÍ KALIGRAMY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8584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07704" y="6021288"/>
            <a:ext cx="6516216" cy="584775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hlinkClick r:id="rId2"/>
              </a:rPr>
              <a:t>GUERNICA</a:t>
            </a:r>
            <a:r>
              <a:rPr lang="cs-CZ" sz="32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smtClean="0">
                <a:solidFill>
                  <a:schemeClr val="bg1"/>
                </a:solidFill>
              </a:rPr>
              <a:t>– ZACHYCUJE HRŮZY VÁLKY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332656"/>
            <a:ext cx="5544616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>
                <a:solidFill>
                  <a:schemeClr val="bg1"/>
                </a:solidFill>
              </a:rPr>
              <a:t>MALÍŘ PABLO PICASSO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9995" y="1196752"/>
            <a:ext cx="5656262" cy="4447879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2467840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59190754"/>
              </p:ext>
            </p:extLst>
          </p:nvPr>
        </p:nvGraphicFramePr>
        <p:xfrm>
          <a:off x="179512" y="1412776"/>
          <a:ext cx="8712967" cy="4896544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{D7AC3CCA-C797-4891-BE02-D94E43425B78}</a:tableStyleId>
              </a:tblPr>
              <a:tblGrid>
                <a:gridCol w="1456655"/>
                <a:gridCol w="2934758"/>
                <a:gridCol w="2344621"/>
                <a:gridCol w="1976933"/>
              </a:tblGrid>
              <a:tr h="1247233">
                <a:tc gridSpan="4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</a:rPr>
                        <a:t> </a:t>
                      </a:r>
                      <a:endParaRPr lang="cs-CZ" sz="1400" b="1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400" b="1" dirty="0" smtClean="0">
                          <a:effectLst/>
                        </a:rPr>
                        <a:t>LITERÁRNÍ </a:t>
                      </a:r>
                      <a:r>
                        <a:rPr lang="cs-CZ" sz="2400" b="1" dirty="0">
                          <a:effectLst/>
                        </a:rPr>
                        <a:t>SMĚRY A JEJICH PŘEDSTAVITELÉ</a:t>
                      </a:r>
                      <a:endParaRPr lang="cs-CZ" sz="1600" b="1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</a:rPr>
                        <a:t> </a:t>
                      </a:r>
                      <a:endParaRPr lang="cs-CZ" sz="14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4142" marR="54142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61939">
                <a:tc gridSpan="4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</a:rPr>
                        <a:t>PRVNÍ  ČTVRTINA 20. STOLETÍ</a:t>
                      </a:r>
                      <a:endParaRPr lang="cs-CZ" sz="14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4142" marR="54142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2387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</a:rPr>
                        <a:t>SMĚR</a:t>
                      </a:r>
                      <a:endParaRPr lang="cs-CZ" sz="14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4142" marR="54142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</a:rPr>
                        <a:t>CHARAKTERISTIKA</a:t>
                      </a:r>
                      <a:endParaRPr lang="cs-CZ" sz="14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4142" marR="54142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</a:rPr>
                        <a:t>PŘEDSTAVITELÉ A DÍLA</a:t>
                      </a:r>
                      <a:endParaRPr lang="cs-CZ" sz="14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4142" marR="54142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</a:rPr>
                        <a:t>VÝTVARNÉ UMĚNÍ</a:t>
                      </a:r>
                      <a:endParaRPr lang="cs-CZ" sz="1400" b="1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4142" marR="54142" marT="0" marB="0"/>
                </a:tc>
              </a:tr>
              <a:tr h="226349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</a:rPr>
                        <a:t>DADAISMUS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</a:rPr>
                        <a:t>= dada = dětská nesmyslná řeč</a:t>
                      </a:r>
                      <a:endParaRPr lang="cs-CZ" sz="14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4142" marR="54142" marT="0" marB="0" anchor="ctr"/>
                </a:tc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457200" algn="l"/>
                        </a:tabLst>
                      </a:pPr>
                      <a:r>
                        <a:rPr lang="cs-CZ" sz="2400" b="1" dirty="0">
                          <a:effectLst/>
                        </a:rPr>
                        <a:t>Náhoda a hra</a:t>
                      </a:r>
                      <a:endParaRPr lang="cs-CZ" sz="1600" b="1" dirty="0">
                        <a:effectLst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457200" algn="l"/>
                        </a:tabLst>
                      </a:pPr>
                      <a:r>
                        <a:rPr lang="cs-CZ" sz="2400" b="1" dirty="0">
                          <a:effectLst/>
                        </a:rPr>
                        <a:t>Svět postrádá smysl</a:t>
                      </a:r>
                      <a:endParaRPr lang="cs-CZ" sz="1600" b="1" dirty="0">
                        <a:effectLst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457200" algn="l"/>
                        </a:tabLst>
                      </a:pPr>
                      <a:r>
                        <a:rPr lang="cs-CZ" sz="2400" b="1" dirty="0">
                          <a:effectLst/>
                        </a:rPr>
                        <a:t>Slovní hříčky</a:t>
                      </a:r>
                      <a:endParaRPr lang="cs-CZ" sz="1600" b="1" dirty="0">
                        <a:effectLst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457200" algn="l"/>
                        </a:tabLst>
                      </a:pPr>
                      <a:r>
                        <a:rPr lang="cs-CZ" sz="2400" b="1" dirty="0">
                          <a:effectLst/>
                        </a:rPr>
                        <a:t>Hravá poezie</a:t>
                      </a:r>
                      <a:endParaRPr lang="cs-CZ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4142" marR="54142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600" b="1" dirty="0" smtClean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effectLst/>
                        </a:rPr>
                        <a:t>TRISTAN </a:t>
                      </a:r>
                      <a:r>
                        <a:rPr lang="cs-CZ" sz="1600" b="1" dirty="0">
                          <a:effectLst/>
                        </a:rPr>
                        <a:t>TZARA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</a:rPr>
                        <a:t>/ CARA /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</a:rPr>
                        <a:t> 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</a:rPr>
                        <a:t> 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</a:rPr>
                        <a:t> 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</a:rPr>
                        <a:t> </a:t>
                      </a:r>
                      <a:endParaRPr lang="cs-CZ" sz="16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4142" marR="54142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</a:rPr>
                        <a:t> </a:t>
                      </a:r>
                      <a:endParaRPr lang="cs-CZ" sz="14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4142" marR="54142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360673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92146857"/>
              </p:ext>
            </p:extLst>
          </p:nvPr>
        </p:nvGraphicFramePr>
        <p:xfrm>
          <a:off x="323528" y="260648"/>
          <a:ext cx="8640960" cy="6096000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{D7AC3CCA-C797-4891-BE02-D94E43425B78}</a:tableStyleId>
              </a:tblPr>
              <a:tblGrid>
                <a:gridCol w="1584176"/>
                <a:gridCol w="2770945"/>
                <a:gridCol w="2325244"/>
                <a:gridCol w="1960595"/>
              </a:tblGrid>
              <a:tr h="750279">
                <a:tc gridSpan="4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b="1" dirty="0">
                          <a:effectLst/>
                        </a:rPr>
                        <a:t> </a:t>
                      </a:r>
                      <a:endParaRPr lang="cs-CZ" sz="1800" b="1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b="1" dirty="0" smtClean="0">
                          <a:effectLst/>
                        </a:rPr>
                        <a:t>LITERÁRNÍ </a:t>
                      </a:r>
                      <a:r>
                        <a:rPr lang="cs-CZ" sz="2800" b="1" dirty="0">
                          <a:effectLst/>
                        </a:rPr>
                        <a:t>SMĚRY A JEJICH PŘEDSTAVITELÉ</a:t>
                      </a:r>
                      <a:endParaRPr lang="cs-CZ" sz="1800" b="1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 </a:t>
                      </a:r>
                      <a:endParaRPr lang="cs-CZ" sz="18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4142" marR="54142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7881">
                <a:tc gridSpan="4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b="1" dirty="0">
                          <a:effectLst/>
                        </a:rPr>
                        <a:t>PRVNÍ  ČTVRTINA 20. STOLETÍ</a:t>
                      </a:r>
                      <a:endParaRPr lang="cs-CZ" sz="18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4142" marR="54142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5576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</a:rPr>
                        <a:t>SMĚR</a:t>
                      </a:r>
                      <a:endParaRPr lang="cs-CZ" sz="14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4142" marR="54142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</a:rPr>
                        <a:t>CHARAKTERISTIKA</a:t>
                      </a:r>
                      <a:endParaRPr lang="cs-CZ" sz="14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4142" marR="54142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</a:rPr>
                        <a:t>PŘEDSTAVITELÉ A DÍLA</a:t>
                      </a:r>
                      <a:endParaRPr lang="cs-CZ" sz="14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4142" marR="54142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</a:rPr>
                        <a:t>VÝTVARNÉ UMĚNÍ</a:t>
                      </a:r>
                      <a:endParaRPr lang="cs-CZ" sz="14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4142" marR="54142" marT="0" marB="0"/>
                </a:tc>
              </a:tr>
              <a:tr h="138940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effectLst/>
                          <a:latin typeface="+mn-lt"/>
                          <a:ea typeface="Times New Roman"/>
                        </a:rPr>
                        <a:t>SURREALISMUS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endParaRPr lang="cs-CZ" sz="1400" b="1" dirty="0" smtClean="0">
                        <a:effectLst/>
                        <a:latin typeface="+mn-lt"/>
                        <a:ea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effectLst/>
                          <a:latin typeface="+mn-lt"/>
                          <a:ea typeface="Times New Roman"/>
                        </a:rPr>
                        <a:t>= ČIRÝ PSYCHICKÝ AUTOMATISMUS</a:t>
                      </a:r>
                      <a:endParaRPr lang="cs-CZ" sz="1400" b="1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54142" marR="54142" marT="0" marB="0" anchor="ctr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sz="2400" i="1" dirty="0" smtClean="0">
                          <a:latin typeface="+mn-lt"/>
                          <a:cs typeface="Times New Roman" pitchFamily="18" charset="0"/>
                        </a:rPr>
                        <a:t>revoluce výtvarného umění 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sz="2400" i="1" dirty="0" smtClean="0">
                          <a:latin typeface="+mn-lt"/>
                          <a:cs typeface="Times New Roman" pitchFamily="18" charset="0"/>
                        </a:rPr>
                        <a:t>snové představy</a:t>
                      </a:r>
                      <a:endParaRPr lang="cs-CZ" sz="2400" dirty="0" smtClean="0">
                        <a:latin typeface="+mn-lt"/>
                        <a:cs typeface="Times New Roman" pitchFamily="18" charset="0"/>
                      </a:endParaRP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sz="2400" i="1" dirty="0" smtClean="0">
                          <a:latin typeface="+mn-lt"/>
                          <a:cs typeface="Times New Roman" pitchFamily="18" charset="0"/>
                        </a:rPr>
                        <a:t>zachycuje realitu z více úhlů </a:t>
                      </a:r>
                      <a:endParaRPr lang="cs-CZ" sz="2400" dirty="0" smtClean="0">
                        <a:latin typeface="+mn-lt"/>
                        <a:cs typeface="Times New Roman" pitchFamily="18" charset="0"/>
                      </a:endParaRP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sz="2400" i="1" dirty="0" smtClean="0">
                          <a:latin typeface="+mn-lt"/>
                          <a:cs typeface="Times New Roman" pitchFamily="18" charset="0"/>
                        </a:rPr>
                        <a:t>velký vliv afrického umění </a:t>
                      </a:r>
                      <a:endParaRPr lang="cs-CZ" sz="2400" dirty="0" smtClean="0">
                        <a:latin typeface="+mn-lt"/>
                        <a:cs typeface="Times New Roman" pitchFamily="18" charset="0"/>
                      </a:endParaRPr>
                    </a:p>
                    <a:p>
                      <a:pPr marL="0" lvl="0" indent="0">
                        <a:spcAft>
                          <a:spcPts val="0"/>
                        </a:spcAft>
                        <a:buFont typeface="Symbol"/>
                        <a:buNone/>
                        <a:tabLst>
                          <a:tab pos="457200" algn="l"/>
                        </a:tabLst>
                      </a:pPr>
                      <a:endParaRPr lang="cs-CZ" sz="1800" b="1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54142" marR="54142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800" b="1" dirty="0" smtClean="0">
                        <a:effectLst/>
                        <a:latin typeface="+mn-lt"/>
                        <a:ea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effectLst/>
                          <a:latin typeface="+mn-lt"/>
                          <a:ea typeface="Times New Roman"/>
                        </a:rPr>
                        <a:t>ANDRE BRETON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effectLst/>
                          <a:latin typeface="+mn-lt"/>
                          <a:ea typeface="Times New Roman"/>
                        </a:rPr>
                        <a:t>/ADRÉ BRETON/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endParaRPr lang="cs-CZ" sz="1800" b="1" dirty="0" smtClean="0">
                        <a:effectLst/>
                        <a:latin typeface="+mn-lt"/>
                        <a:ea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effectLst/>
                          <a:latin typeface="+mn-lt"/>
                          <a:ea typeface="Times New Roman"/>
                        </a:rPr>
                        <a:t>surrealistický manifest</a:t>
                      </a:r>
                      <a:endParaRPr lang="cs-CZ" sz="1800" b="1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54142" marR="54142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800" b="1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effectLst/>
                          <a:latin typeface="Times New Roman"/>
                          <a:ea typeface="Times New Roman"/>
                        </a:rPr>
                        <a:t>SALVADOR DALÍ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effectLst/>
                          <a:latin typeface="Times New Roman"/>
                          <a:ea typeface="Times New Roman"/>
                        </a:rPr>
                        <a:t>JOAN MIRÓ</a:t>
                      </a:r>
                      <a:endParaRPr lang="cs-CZ" sz="18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4142" marR="54142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66716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LITERÁRNÍ TERMÍNY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idx="1"/>
          </p:nvPr>
        </p:nvSpPr>
        <p:spPr>
          <a:xfrm>
            <a:off x="2123728" y="1882808"/>
            <a:ext cx="5328592" cy="457200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397764" indent="-342900" algn="ctr">
              <a:buFont typeface="Wingdings" pitchFamily="2" charset="2"/>
              <a:buChar char="q"/>
            </a:pP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PROKLETÍ BÁSNÍCI</a:t>
            </a:r>
          </a:p>
          <a:p>
            <a:pPr marL="397764" indent="-342900" algn="ctr">
              <a:buFont typeface="Wingdings" pitchFamily="2" charset="2"/>
              <a:buChar char="q"/>
            </a:pP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IMPRESIONISMUS</a:t>
            </a:r>
          </a:p>
          <a:p>
            <a:pPr marL="397764" indent="-342900" algn="ctr">
              <a:buFont typeface="Wingdings" pitchFamily="2" charset="2"/>
              <a:buChar char="q"/>
            </a:pP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DEKADENCE</a:t>
            </a:r>
          </a:p>
          <a:p>
            <a:pPr marL="397764" indent="-342900" algn="ctr">
              <a:buFont typeface="Wingdings" pitchFamily="2" charset="2"/>
              <a:buChar char="q"/>
            </a:pP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EXPRESIONISMUS</a:t>
            </a:r>
          </a:p>
          <a:p>
            <a:pPr marL="397764" indent="-342900" algn="ctr">
              <a:buFont typeface="Wingdings" pitchFamily="2" charset="2"/>
              <a:buChar char="q"/>
            </a:pP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KUBISMUS</a:t>
            </a:r>
          </a:p>
          <a:p>
            <a:pPr marL="397764" indent="-342900" algn="ctr">
              <a:buFont typeface="Wingdings" pitchFamily="2" charset="2"/>
              <a:buChar char="q"/>
            </a:pP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SYMBOLISMUS</a:t>
            </a:r>
          </a:p>
          <a:p>
            <a:pPr marL="397764" indent="-342900" algn="ctr">
              <a:buFont typeface="Wingdings" pitchFamily="2" charset="2"/>
              <a:buChar char="q"/>
            </a:pP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DADAISMUS</a:t>
            </a:r>
          </a:p>
          <a:p>
            <a:pPr marL="397764" indent="-342900" algn="ctr">
              <a:buFont typeface="Wingdings" pitchFamily="2" charset="2"/>
              <a:buChar char="q"/>
            </a:pP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SURREALISMUS</a:t>
            </a:r>
          </a:p>
          <a:p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1583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073274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3200" dirty="0" smtClean="0">
                <a:effectLst/>
              </a:rPr>
              <a:t>CITACE: FOTOGRAFIE, ILUSTRASCE, OBRÁZKY</a:t>
            </a:r>
            <a:endParaRPr lang="cs-CZ" sz="3200" dirty="0"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7169" y="1340768"/>
            <a:ext cx="8856984" cy="5517232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APOLLINAIRE, </a:t>
            </a:r>
            <a:r>
              <a:rPr lang="cs-CZ" dirty="0" err="1" smtClean="0">
                <a:solidFill>
                  <a:schemeClr val="bg1"/>
                </a:solidFill>
              </a:rPr>
              <a:t>Guillaume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  <a:r>
              <a:rPr lang="cs-CZ" dirty="0">
                <a:solidFill>
                  <a:schemeClr val="bg1"/>
                </a:solidFill>
              </a:rPr>
              <a:t> </a:t>
            </a:r>
            <a:r>
              <a:rPr lang="cs-CZ" i="1" dirty="0">
                <a:solidFill>
                  <a:schemeClr val="bg1"/>
                </a:solidFill>
              </a:rPr>
              <a:t>Http://cz.wikipedia.org</a:t>
            </a:r>
            <a:r>
              <a:rPr lang="cs-CZ" dirty="0">
                <a:solidFill>
                  <a:schemeClr val="bg1"/>
                </a:solidFill>
              </a:rPr>
              <a:t> [online]. 20. 12. 2005, 02:08.  [cit. 2011-09-18]. </a:t>
            </a:r>
            <a:r>
              <a:rPr lang="cs-CZ" dirty="0" err="1">
                <a:solidFill>
                  <a:schemeClr val="bg1"/>
                </a:solidFill>
              </a:rPr>
              <a:t>Soubor:Guillaume</a:t>
            </a: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err="1">
                <a:solidFill>
                  <a:schemeClr val="bg1"/>
                </a:solidFill>
              </a:rPr>
              <a:t>Apollinaire</a:t>
            </a:r>
            <a:r>
              <a:rPr lang="cs-CZ" dirty="0">
                <a:solidFill>
                  <a:schemeClr val="bg1"/>
                </a:solidFill>
              </a:rPr>
              <a:t> Calligramme.JPG. Dostupné z WWW: &lt;http://cs.wikipedia.org/wiki/</a:t>
            </a:r>
            <a:r>
              <a:rPr lang="cs-CZ" dirty="0" err="1">
                <a:solidFill>
                  <a:schemeClr val="bg1"/>
                </a:solidFill>
              </a:rPr>
              <a:t>Soubor:Guillaume_Apollinaire_Calligramme.JPG</a:t>
            </a:r>
            <a:r>
              <a:rPr lang="cs-CZ" dirty="0">
                <a:solidFill>
                  <a:schemeClr val="bg1"/>
                </a:solidFill>
              </a:rPr>
              <a:t>&gt;.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>
                <a:solidFill>
                  <a:schemeClr val="bg1"/>
                </a:solidFill>
              </a:rPr>
              <a:t>APOLLINAIRE, </a:t>
            </a:r>
            <a:r>
              <a:rPr lang="cs-CZ" dirty="0" err="1">
                <a:solidFill>
                  <a:schemeClr val="bg1"/>
                </a:solidFill>
              </a:rPr>
              <a:t>Guillaume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  <a:r>
              <a:rPr lang="cs-CZ" dirty="0">
                <a:solidFill>
                  <a:schemeClr val="bg1"/>
                </a:solidFill>
              </a:rPr>
              <a:t> </a:t>
            </a:r>
            <a:r>
              <a:rPr lang="cs-CZ" i="1" dirty="0">
                <a:solidFill>
                  <a:schemeClr val="bg1"/>
                </a:solidFill>
              </a:rPr>
              <a:t>Http://cz.wikipedia.org</a:t>
            </a:r>
            <a:r>
              <a:rPr lang="cs-CZ" dirty="0">
                <a:solidFill>
                  <a:schemeClr val="bg1"/>
                </a:solidFill>
              </a:rPr>
              <a:t> [online]. 28. 5. 2005, 17:35.  [cit. 2011-09-18]. </a:t>
            </a:r>
            <a:r>
              <a:rPr lang="cs-CZ" dirty="0" err="1">
                <a:solidFill>
                  <a:schemeClr val="bg1"/>
                </a:solidFill>
              </a:rPr>
              <a:t>Soubor:Calligramme.jpg</a:t>
            </a:r>
            <a:r>
              <a:rPr lang="cs-CZ" dirty="0">
                <a:solidFill>
                  <a:schemeClr val="bg1"/>
                </a:solidFill>
              </a:rPr>
              <a:t>. Dostupné z WWW: &lt;http://cs.wikipedia.org/wiki/</a:t>
            </a:r>
            <a:r>
              <a:rPr lang="cs-CZ" dirty="0" err="1">
                <a:solidFill>
                  <a:schemeClr val="bg1"/>
                </a:solidFill>
              </a:rPr>
              <a:t>Soubor:Calligramme.jpg</a:t>
            </a:r>
            <a:r>
              <a:rPr lang="cs-CZ" dirty="0">
                <a:solidFill>
                  <a:schemeClr val="bg1"/>
                </a:solidFill>
              </a:rPr>
              <a:t>&gt;.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PICASSO, Pablo </a:t>
            </a:r>
            <a:r>
              <a:rPr lang="cs-CZ" dirty="0">
                <a:solidFill>
                  <a:schemeClr val="bg1"/>
                </a:solidFill>
              </a:rPr>
              <a:t>. </a:t>
            </a:r>
            <a:r>
              <a:rPr lang="cs-CZ" i="1" dirty="0">
                <a:solidFill>
                  <a:schemeClr val="bg1"/>
                </a:solidFill>
              </a:rPr>
              <a:t>Http://cz.wikipedia.org</a:t>
            </a:r>
            <a:r>
              <a:rPr lang="cs-CZ" dirty="0">
                <a:solidFill>
                  <a:schemeClr val="bg1"/>
                </a:solidFill>
              </a:rPr>
              <a:t> [online]. 13. 2. 2010, 15:45.  [cit. 2011-09-18]. </a:t>
            </a:r>
            <a:r>
              <a:rPr lang="cs-CZ" dirty="0" err="1">
                <a:solidFill>
                  <a:schemeClr val="bg1"/>
                </a:solidFill>
              </a:rPr>
              <a:t>Soubor:Mural</a:t>
            </a: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err="1">
                <a:solidFill>
                  <a:schemeClr val="bg1"/>
                </a:solidFill>
              </a:rPr>
              <a:t>del</a:t>
            </a:r>
            <a:r>
              <a:rPr lang="cs-CZ" dirty="0">
                <a:solidFill>
                  <a:schemeClr val="bg1"/>
                </a:solidFill>
              </a:rPr>
              <a:t> Gernika.jpg. Dostupné z WWW: &lt;http://cs.wikipedia.org/wiki/</a:t>
            </a:r>
            <a:r>
              <a:rPr lang="cs-CZ" dirty="0" err="1">
                <a:solidFill>
                  <a:schemeClr val="bg1"/>
                </a:solidFill>
              </a:rPr>
              <a:t>Soubor:Mural_del_Gernika.jpg</a:t>
            </a:r>
            <a:r>
              <a:rPr lang="cs-CZ" dirty="0">
                <a:solidFill>
                  <a:schemeClr val="bg1"/>
                </a:solidFill>
              </a:rPr>
              <a:t>&gt;.</a:t>
            </a:r>
            <a:endParaRPr lang="cs-CZ" dirty="0" smtClean="0">
              <a:solidFill>
                <a:schemeClr val="bg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4749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Základní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439</TotalTime>
  <Words>843</Words>
  <Application>Microsoft Office PowerPoint</Application>
  <PresentationFormat>Předvádění na obrazovce (4:3)</PresentationFormat>
  <Paragraphs>342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Talent</vt:lpstr>
      <vt:lpstr>Prezentace aplikace PowerPoint</vt:lpstr>
      <vt:lpstr>ANOTACE</vt:lpstr>
      <vt:lpstr>KLÍČOVÁ SLOVA</vt:lpstr>
      <vt:lpstr>Prezentace aplikace PowerPoint</vt:lpstr>
      <vt:lpstr> EDGAR ALLAN POE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LITERÁRNÍ TERMÍNY</vt:lpstr>
      <vt:lpstr>CITACE: FOTOGRAFIE, ILUSTRASCE, OBRÁZKY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LITERÁRNÍ MODERNA</dc:title>
  <dc:creator>EU12</dc:creator>
  <cp:lastModifiedBy>EU14</cp:lastModifiedBy>
  <cp:revision>43</cp:revision>
  <dcterms:created xsi:type="dcterms:W3CDTF">2011-10-02T18:10:42Z</dcterms:created>
  <dcterms:modified xsi:type="dcterms:W3CDTF">2012-05-30T08:24:46Z</dcterms:modified>
</cp:coreProperties>
</file>