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14"/>
  </p:notesMasterIdLst>
  <p:sldIdLst>
    <p:sldId id="285" r:id="rId2"/>
    <p:sldId id="286" r:id="rId3"/>
    <p:sldId id="287" r:id="rId4"/>
    <p:sldId id="275" r:id="rId5"/>
    <p:sldId id="261" r:id="rId6"/>
    <p:sldId id="283" r:id="rId7"/>
    <p:sldId id="276" r:id="rId8"/>
    <p:sldId id="278" r:id="rId9"/>
    <p:sldId id="282" r:id="rId10"/>
    <p:sldId id="274" r:id="rId11"/>
    <p:sldId id="284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09DD94-724F-4978-B425-4D9F442E5EAD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72C7BD-D8A0-4848-B780-5FD62C183C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82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2C7BD-D8A0-4848-B780-5FD62C183CF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840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72C7BD-D8A0-4848-B780-5FD62C183CF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025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E6C5B37-818A-459A-9BB8-ABB4F090F662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678E5C1-34FE-44A1-81D6-2B5CA2890E6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0000">
        <p:cover/>
      </p:transition>
    </mc:Choice>
    <mc:Fallback xmlns="">
      <p:transition spd="slow" advTm="20000">
        <p:cover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zhlas.cz/ctenarskydenik/dila/_zprava/dobre-prislovi-josef-kajetan-tyl--48598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ld.johanesville.net/tyl-06-strakonicky-dudak" TargetMode="External"/><Relationship Id="rId5" Type="http://schemas.openxmlformats.org/officeDocument/2006/relationships/hyperlink" Target="http://ld.johanesville.net/tyl-08-krvave-krtiny-cili-drahomira-a-jeji-synove" TargetMode="External"/><Relationship Id="rId4" Type="http://schemas.openxmlformats.org/officeDocument/2006/relationships/hyperlink" Target="http://ld.johanesville.net/tyl-02-kutnohorsti-haviri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youtube.com/watch?v=xMyzYKMeC3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2656"/>
            <a:ext cx="5688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00692" y="1340768"/>
            <a:ext cx="8424936" cy="51398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endParaRPr lang="cs-CZ" dirty="0"/>
          </a:p>
          <a:p>
            <a:pPr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algn="ctr"/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algn="ctr"/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JAZYK ČESKÝ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IX.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JOSEF KAJETÁN TYL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GINTEROVÁ</a:t>
            </a: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12.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10. 2011</a:t>
            </a:r>
          </a:p>
          <a:p>
            <a:endParaRPr lang="cs-CZ" dirty="0"/>
          </a:p>
          <a:p>
            <a:pPr algn="ctr"/>
            <a:r>
              <a:rPr lang="cs-CZ" sz="3200" b="1" dirty="0">
                <a:solidFill>
                  <a:srgbClr val="C00000"/>
                </a:solidFill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VY_32_INOVACE_10_HG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221" y="4005064"/>
            <a:ext cx="1446976" cy="1750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1883331"/>
      </p:ext>
    </p:extLst>
  </p:cSld>
  <p:clrMapOvr>
    <a:masterClrMapping/>
  </p:clrMapOvr>
  <p:transition spd="slow" advTm="20000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1">
                    <a:lumMod val="50000"/>
                  </a:schemeClr>
                </a:solidFill>
              </a:rPr>
              <a:t>ANOTACE</a:t>
            </a:r>
            <a:endParaRPr lang="cs-CZ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ClrTx/>
              <a:buFont typeface="Wingdings" pitchFamily="2" charset="2"/>
              <a:buChar char="v"/>
            </a:pPr>
            <a:r>
              <a:rPr lang="cs-CZ" sz="2800" dirty="0" smtClean="0"/>
              <a:t>PREZENTACE JE VYTVOŘENA JAKO DOPLNĚNÍ K OPAKOVACÍMU UČIVU 9. ROČNÍKU LITERATURA OBDOBÍ NÁRODNÍHO OBROZENÍ – SPISOVATEL JOSEF KAJETÁM TYL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sz="2800" dirty="0" smtClean="0"/>
              <a:t>V RÁMCI PREZENTACE SE ŽÁCI SEZNÁMÍ: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cs-CZ" sz="2800" dirty="0" smtClean="0"/>
              <a:t>S ŽIVOTEM A DÍLEM SPISOVATELE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cs-CZ" sz="2800" dirty="0" smtClean="0"/>
              <a:t>S INSTITUCEMI A ORGANIZACEMI VYCHÁZEJÍCÍMI Z TYLOVY TRADICE</a:t>
            </a:r>
          </a:p>
          <a:p>
            <a:pPr marL="0" indent="0" algn="ctr">
              <a:buNone/>
            </a:pPr>
            <a:r>
              <a:rPr lang="cs-CZ" sz="2800" dirty="0" smtClean="0"/>
              <a:t>DO PREZENTACE JE VLOŽEN HYPERTEXTOVÝODKAZ</a:t>
            </a:r>
          </a:p>
          <a:p>
            <a:pPr marL="0" indent="0" algn="ctr">
              <a:buNone/>
            </a:pPr>
            <a:r>
              <a:rPr lang="cs-CZ" sz="2800" dirty="0" smtClean="0"/>
              <a:t>Pilotáž: Prezentace pilotována na třídách 9. ročníku, ale lze ji s úspěchem využít i pro doplnění učiva literatury na celém II. stupni základní školy nebo pro odpovídající ročníky víceletých gymnázií. Josef Kajetán Tyl je žákům znám již z prvního stupně, ke zvážení u nižších ročníků jsou kontroverzní údaje o životě. Hypertextový odkaz  - záznam operního nastudování státní hymny. Klíčová slova vedou k opakování základních literárních pojmů a pojmů spojených s dramatem.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872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14:gallery dir="l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  <a:endParaRPr lang="cs-CZ" sz="4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PRÓZA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PROZAIK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DRAMA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DRAMATIK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BÁCHORKA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HISTORICKÉ HRY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HRY ZE SOUČASNOSTI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NÁRODNÍ OBROZENÍ</a:t>
            </a:r>
            <a:endParaRPr lang="cs-CZ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96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3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5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Josef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Kajetán Tyl </a:t>
            </a:r>
            <a:b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český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dramatik a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spisovatel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7956"/>
            <a:ext cx="172819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1944216" cy="235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83768" y="483608"/>
            <a:ext cx="4572000" cy="34163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49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/>
            <a:r>
              <a:rPr lang="cs-CZ" sz="3600" b="1" dirty="0" smtClean="0"/>
              <a:t>„Kdo </a:t>
            </a:r>
            <a:r>
              <a:rPr lang="cs-CZ" sz="3600" b="1" dirty="0"/>
              <a:t>nemá peněz </a:t>
            </a:r>
            <a:endParaRPr lang="cs-CZ" sz="3600" b="1" dirty="0" smtClean="0"/>
          </a:p>
          <a:p>
            <a:pPr algn="ctr"/>
            <a:r>
              <a:rPr lang="cs-CZ" sz="3600" b="1" dirty="0" smtClean="0"/>
              <a:t>je </a:t>
            </a:r>
            <a:r>
              <a:rPr lang="cs-CZ" sz="3600" b="1" dirty="0" err="1"/>
              <a:t>chud</a:t>
            </a:r>
            <a:r>
              <a:rPr lang="cs-CZ" sz="3600" b="1" dirty="0"/>
              <a:t>, </a:t>
            </a:r>
            <a:endParaRPr lang="cs-CZ" sz="3600" b="1" dirty="0" smtClean="0"/>
          </a:p>
          <a:p>
            <a:pPr algn="ctr"/>
            <a:r>
              <a:rPr lang="cs-CZ" sz="3600" b="1" dirty="0" smtClean="0"/>
              <a:t>kdo </a:t>
            </a:r>
            <a:r>
              <a:rPr lang="cs-CZ" sz="3600" b="1" dirty="0"/>
              <a:t>nemá druha </a:t>
            </a:r>
            <a:endParaRPr lang="cs-CZ" sz="3600" b="1" dirty="0" smtClean="0"/>
          </a:p>
          <a:p>
            <a:pPr algn="ctr"/>
            <a:r>
              <a:rPr lang="cs-CZ" sz="3600" b="1" dirty="0" smtClean="0"/>
              <a:t>je </a:t>
            </a:r>
            <a:r>
              <a:rPr lang="cs-CZ" sz="3600" b="1" dirty="0"/>
              <a:t>chudší, </a:t>
            </a:r>
            <a:endParaRPr lang="cs-CZ" sz="3600" b="1" dirty="0" smtClean="0"/>
          </a:p>
          <a:p>
            <a:pPr algn="ctr"/>
            <a:r>
              <a:rPr lang="cs-CZ" sz="3600" b="1" dirty="0" smtClean="0"/>
              <a:t>kdo </a:t>
            </a:r>
            <a:r>
              <a:rPr lang="cs-CZ" sz="3600" b="1" dirty="0"/>
              <a:t>nemá srdce </a:t>
            </a:r>
            <a:endParaRPr lang="cs-CZ" sz="3600" b="1" dirty="0" smtClean="0"/>
          </a:p>
          <a:p>
            <a:pPr algn="ctr"/>
            <a:r>
              <a:rPr lang="cs-CZ" sz="3600" b="1" dirty="0" smtClean="0"/>
              <a:t>je </a:t>
            </a:r>
            <a:r>
              <a:rPr lang="cs-CZ" sz="3600" b="1" dirty="0"/>
              <a:t>nejchudší</a:t>
            </a:r>
            <a:r>
              <a:rPr lang="cs-CZ" sz="3600" b="1" dirty="0" smtClean="0"/>
              <a:t>.“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40242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cs-CZ" sz="4000" dirty="0">
                <a:solidFill>
                  <a:schemeClr val="bg1"/>
                </a:solidFill>
                <a:latin typeface="Sneakerhead BTN Shadow" pitchFamily="34" charset="0"/>
              </a:rPr>
              <a:t>J</a:t>
            </a:r>
            <a:r>
              <a:rPr lang="cs-CZ" sz="4000" dirty="0" smtClean="0">
                <a:solidFill>
                  <a:schemeClr val="bg1"/>
                </a:solidFill>
                <a:latin typeface="Sneakerhead BTN Shadow" pitchFamily="34" charset="0"/>
              </a:rPr>
              <a:t>osef Kajetán Tyl - jmenovka</a:t>
            </a:r>
            <a:endParaRPr lang="cs-CZ" sz="4000" dirty="0">
              <a:solidFill>
                <a:schemeClr val="bg1"/>
              </a:solidFill>
              <a:latin typeface="Sneakerhead BTN Shadow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19 století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1534092"/>
            <a:ext cx="4172272" cy="459207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sz="4800" b="1" dirty="0" smtClean="0">
                <a:solidFill>
                  <a:srgbClr val="C00000"/>
                </a:solidFill>
              </a:rPr>
              <a:t>Zapište si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>
                <a:solidFill>
                  <a:srgbClr val="FFC000"/>
                </a:solidFill>
              </a:rPr>
              <a:t>ČESKÝ PROZAIK A DRAMATIK DOBY NÁRODNÍHO OBROZENÍ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>
                <a:solidFill>
                  <a:srgbClr val="FFC000"/>
                </a:solidFill>
              </a:rPr>
              <a:t>19. STOLETÍ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>
                <a:solidFill>
                  <a:srgbClr val="FFC000"/>
                </a:solidFill>
              </a:rPr>
              <a:t>AUTOR TEXTU ČESKÉ HYMNY 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>
                <a:solidFill>
                  <a:srgbClr val="FFC000"/>
                </a:solidFill>
              </a:rPr>
              <a:t>BÁCHORKA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        STRAKONICKÝ DUDÁK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18" y="1534091"/>
            <a:ext cx="4148318" cy="4991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4597" y="266444"/>
            <a:ext cx="8363272" cy="70609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dirty="0">
                <a:solidFill>
                  <a:schemeClr val="bg1"/>
                </a:solidFill>
              </a:rPr>
              <a:t>Soukromý život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435280" cy="5328592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Tyl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se oženil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 herečkou a zpěvačkou Magdalenou </a:t>
            </a:r>
            <a:r>
              <a:rPr lang="cs-CZ" sz="28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Forchheimovou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se kterou čekal dítě. Dítě se ale narodilo mrtvé a Magdalena již po tomto těžkém porodu další děti mít nemohla. Tyl záhy navázal intimní poměr s Magdaleninou mladší sestrou Annou </a:t>
            </a:r>
            <a:r>
              <a:rPr lang="cs-CZ" sz="28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Forchheimovou-Rajskou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.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Tak vznikl podivný manželský trojúhelník Tyla a dvou sester. Se svou milenkou Annou nakonec zplodil sedm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dětí,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které vychovávala manželka Magdalena. </a:t>
            </a:r>
            <a:endParaRPr lang="cs-CZ" sz="28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K. Tyl měl v době svého úmrtí čtyři nezletilé dcery ,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tři syny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nejmladší syn Josef Kajetán se narodil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krátce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po Tylově smrti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Dvě z dcer, nejstarší Marie Eleonora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Eliška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byly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též herečky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43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3411488" cy="1671064"/>
          </a:xfrm>
        </p:spPr>
        <p:txBody>
          <a:bodyPr>
            <a:noAutofit/>
          </a:bodyPr>
          <a:lstStyle/>
          <a:p>
            <a:pPr algn="just"/>
            <a:r>
              <a:rPr lang="cs-CZ" sz="8800" dirty="0" smtClean="0">
                <a:hlinkClick r:id="rId3"/>
              </a:rPr>
              <a:t>díla</a:t>
            </a:r>
            <a:endParaRPr lang="cs-CZ" sz="8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31840" y="273050"/>
            <a:ext cx="5760640" cy="63243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Román</a:t>
            </a:r>
            <a:endParaRPr lang="cs-CZ" sz="3600" u="sng" dirty="0" smtClean="0">
              <a:solidFill>
                <a:schemeClr val="bg2">
                  <a:lumMod val="50000"/>
                  <a:lumOff val="50000"/>
                </a:schemeClr>
              </a:solidFill>
            </a:endParaRPr>
          </a:p>
          <a:p>
            <a:r>
              <a:rPr lang="cs-CZ" sz="3600" u="sng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Dekret kutnohorský 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Hry ze současnosti</a:t>
            </a:r>
            <a:endParaRPr lang="cs-CZ" sz="3600" dirty="0"/>
          </a:p>
          <a:p>
            <a:r>
              <a:rPr lang="cs-CZ" sz="3600" u="sng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Pražský flamendr </a:t>
            </a:r>
            <a:endParaRPr lang="cs-CZ" sz="3600" u="sng" dirty="0">
              <a:solidFill>
                <a:schemeClr val="bg2">
                  <a:lumMod val="50000"/>
                  <a:lumOff val="50000"/>
                </a:schemeClr>
              </a:solidFill>
            </a:endParaRPr>
          </a:p>
          <a:p>
            <a:r>
              <a:rPr lang="cs-CZ" sz="3600" u="sng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 Paličova dcera</a:t>
            </a:r>
          </a:p>
          <a:p>
            <a:pPr marL="0" indent="0">
              <a:buNone/>
            </a:pPr>
            <a:r>
              <a:rPr lang="cs-CZ" sz="3600" i="1" dirty="0"/>
              <a:t>H</a:t>
            </a:r>
            <a:r>
              <a:rPr lang="cs-CZ" sz="3600" i="1" dirty="0" smtClean="0"/>
              <a:t>istorická </a:t>
            </a:r>
            <a:r>
              <a:rPr lang="cs-CZ" sz="3600" i="1" dirty="0"/>
              <a:t>dramata </a:t>
            </a:r>
          </a:p>
          <a:p>
            <a:r>
              <a:rPr lang="cs-CZ" sz="3600" i="1" dirty="0" smtClean="0">
                <a:hlinkClick r:id="rId4" action="ppaction://hlinkfile" tooltip="Kutnohorští havíři e-book"/>
              </a:rPr>
              <a:t>Kutnohorští havíři</a:t>
            </a:r>
            <a:endParaRPr lang="cs-CZ" sz="3600" i="1" dirty="0" smtClean="0"/>
          </a:p>
          <a:p>
            <a:r>
              <a:rPr lang="cs-CZ" sz="3600" i="1" dirty="0" smtClean="0">
                <a:hlinkClick r:id="rId5" action="ppaction://hlinkfile" tooltip="Krvavé křtiny čili Drahomíra a její synové e-book"/>
              </a:rPr>
              <a:t>Krvavé </a:t>
            </a:r>
            <a:r>
              <a:rPr lang="cs-CZ" sz="3600" i="1" dirty="0">
                <a:hlinkClick r:id="rId5" action="ppaction://hlinkfile" tooltip="Krvavé křtiny čili Drahomíra a její synové e-book"/>
              </a:rPr>
              <a:t>křtiny čili Drahomíra a její </a:t>
            </a:r>
            <a:r>
              <a:rPr lang="cs-CZ" sz="3600" i="1" dirty="0" smtClean="0">
                <a:hlinkClick r:id="rId5" action="ppaction://hlinkfile" tooltip="Krvavé křtiny čili Drahomíra a její synové e-book"/>
              </a:rPr>
              <a:t>synové</a:t>
            </a:r>
            <a:endParaRPr lang="cs-CZ" sz="3600" i="1" dirty="0"/>
          </a:p>
          <a:p>
            <a:pPr marL="0" indent="0">
              <a:buNone/>
            </a:pPr>
            <a:r>
              <a:rPr lang="cs-CZ" sz="3600" i="1" dirty="0" smtClean="0"/>
              <a:t>Báchorka </a:t>
            </a:r>
            <a:r>
              <a:rPr lang="cs-CZ" sz="3600" i="1" dirty="0" smtClean="0">
                <a:hlinkClick r:id="rId6" action="ppaction://hlinkfile" tooltip="Strakonický dudák e-book"/>
              </a:rPr>
              <a:t>Strakonický dudák</a:t>
            </a:r>
            <a:r>
              <a:rPr lang="cs-CZ" sz="3600" i="1" dirty="0" smtClean="0"/>
              <a:t> </a:t>
            </a:r>
            <a:r>
              <a:rPr lang="cs-CZ" dirty="0"/>
              <a:t> 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8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36004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srgbClr val="FFC000"/>
                </a:solidFill>
              </a:rPr>
              <a:t>Kde </a:t>
            </a:r>
            <a:r>
              <a:rPr lang="cs-CZ" sz="4000" dirty="0">
                <a:solidFill>
                  <a:srgbClr val="FFC000"/>
                </a:solidFill>
                <a:hlinkClick r:id="rId2"/>
              </a:rPr>
              <a:t>domov</a:t>
            </a:r>
            <a:r>
              <a:rPr lang="cs-CZ" sz="4000" dirty="0">
                <a:solidFill>
                  <a:srgbClr val="FFC000"/>
                </a:solidFill>
              </a:rPr>
              <a:t> můj?</a:t>
            </a:r>
          </a:p>
          <a:p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296566" y="794028"/>
            <a:ext cx="2592288" cy="267765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Píseň slepého houslisty Mareše z divadelní hry </a:t>
            </a:r>
          </a:p>
          <a:p>
            <a:pPr algn="ctr"/>
            <a:r>
              <a:rPr lang="cs-CZ" sz="2800" dirty="0" smtClean="0"/>
              <a:t>Fidlovačka</a:t>
            </a:r>
          </a:p>
          <a:p>
            <a:pPr algn="ctr"/>
            <a:r>
              <a:rPr lang="cs-CZ" sz="2800" dirty="0" smtClean="0"/>
              <a:t>Hudba: František Škroup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30" y="2132856"/>
            <a:ext cx="5710604" cy="36004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4" r="21501" b="42761"/>
          <a:stretch/>
        </p:blipFill>
        <p:spPr bwMode="auto">
          <a:xfrm>
            <a:off x="6380112" y="3933054"/>
            <a:ext cx="2252108" cy="27010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243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80112" y="601379"/>
            <a:ext cx="2592288" cy="206210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TYLOVA SOCHA PŘED BUDOVOU DIVADLA</a:t>
            </a:r>
            <a:endParaRPr lang="cs-CZ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71500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50" t="28" r="36265" b="38935"/>
          <a:stretch/>
        </p:blipFill>
        <p:spPr bwMode="auto">
          <a:xfrm>
            <a:off x="6372200" y="2798037"/>
            <a:ext cx="1398732" cy="348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123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1500"/>
            <a:ext cx="8496944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5696" y="5517232"/>
            <a:ext cx="6120680" cy="120032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DIVADLO JOSEFA KAJETÁNA TYLA V PLZNI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07329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L</a:t>
            </a:r>
            <a:r>
              <a:rPr lang="cs-CZ" sz="4400" dirty="0" smtClean="0"/>
              <a:t>ITERÁRNÍ TERMÍNY</a:t>
            </a:r>
            <a:endParaRPr lang="cs-CZ" sz="4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PRÓZA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PROZAIK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DRAMA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DRAMATIK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BÁCHORKA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HISTORICKÉ HRY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HRY ZE SOUČASNOSTI</a:t>
            </a:r>
          </a:p>
          <a:p>
            <a:r>
              <a:rPr lang="cs-CZ" sz="3200" b="1" dirty="0" smtClean="0">
                <a:solidFill>
                  <a:srgbClr val="FFC000"/>
                </a:solidFill>
              </a:rPr>
              <a:t>NÁRODNÍ OBROZENÍ</a:t>
            </a:r>
            <a:endParaRPr lang="cs-CZ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94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4807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  <a:latin typeface="Arial Black" pitchFamily="34" charset="0"/>
              </a:rPr>
              <a:t>CITACE: FOTOGRAFIE, PORTRÉTY</a:t>
            </a:r>
            <a:endParaRPr lang="cs-CZ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5897" y="1052736"/>
            <a:ext cx="8784976" cy="568863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>
              <a:buClrTx/>
              <a:buFont typeface="Wingdings" pitchFamily="2" charset="2"/>
              <a:buChar char="q"/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VILÍMEK, Jan.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Http://cz.wikipedia.org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15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1. 2009, 12:17.  [cit. 2011-10-12].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Soubor:Jan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Vilímek - Josef Kajetán Tyl.jpg. Dostupné z WWW: &lt;http://cs.wikipedia.org/wiki/Soubor:Jan_Vil%C3%ADmek_-_Josef_Kajet%C3%A1n_Tyl.jpg&gt;.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ŠKROUP, František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</a:t>
            </a:r>
            <a:r>
              <a:rPr lang="cs-CZ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://cz.wikipedia.org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7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10. 2005, 20:58.  [cit. 2011-10-12].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Soubor:Skroup-Anthem.jpg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Dostupné z WWW: &lt;http://cs.wikipedia.org/wiki/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Soubor:Skroup-Anthem.jpg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&gt;.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JoJan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Http://http://</a:t>
            </a:r>
            <a:r>
              <a:rPr lang="cs-CZ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commons.wikimedia.org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17:21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10 June 2011.  [cit. 2011-10-12]. File:Plzen 037.jpg. Dostupné z WWW: &lt;http://commons.wikimedia.org/wiki/File:Plzen_037.jpg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&gt;.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AEPLI , Norbert.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</a:t>
            </a:r>
            <a:r>
              <a:rPr lang="cs-CZ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Http://cz.wikipedia.org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 [online]. 21. 5. 2006, 11:44.  [cit. 2011-10-12].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Soubor:Opera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Plzen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176.JPG. Dostupné z WWW: &lt;http://cs.wikipedia.org/wiki/Soubor:Opera_Plzen_176.JPG&gt;.</a:t>
            </a:r>
          </a:p>
          <a:p>
            <a:pPr>
              <a:buClrTx/>
              <a:buFont typeface="Wingdings" pitchFamily="2" charset="2"/>
              <a:buChar char="q"/>
            </a:pPr>
            <a:endParaRPr lang="cs-CZ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>
              <a:solidFill>
                <a:srgbClr val="FFC000"/>
              </a:solidFill>
            </a:endParaRPr>
          </a:p>
          <a:p>
            <a:endParaRPr lang="cs-CZ" dirty="0">
              <a:solidFill>
                <a:srgbClr val="FFC000"/>
              </a:solidFill>
            </a:endParaRPr>
          </a:p>
          <a:p>
            <a:endParaRPr lang="cs-CZ" dirty="0" smtClean="0">
              <a:solidFill>
                <a:srgbClr val="FFC000"/>
              </a:solidFill>
            </a:endParaRPr>
          </a:p>
          <a:p>
            <a:endParaRPr lang="cs-CZ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91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442</Words>
  <Application>Microsoft Office PowerPoint</Application>
  <PresentationFormat>Předvádění na obrazovce (4:3)</PresentationFormat>
  <Paragraphs>94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Došky</vt:lpstr>
      <vt:lpstr>Prezentace aplikace PowerPoint</vt:lpstr>
      <vt:lpstr>ANOTACE</vt:lpstr>
      <vt:lpstr>KLÍČOVÁ SLOVA</vt:lpstr>
      <vt:lpstr>Josef Kajetán Tyl   český dramatik a spisovatel</vt:lpstr>
      <vt:lpstr>Josef Kajetán Tyl - jmenovka</vt:lpstr>
      <vt:lpstr>Soukromý život</vt:lpstr>
      <vt:lpstr>díla</vt:lpstr>
      <vt:lpstr>Prezentace aplikace PowerPoint</vt:lpstr>
      <vt:lpstr>Prezentace aplikace PowerPoint</vt:lpstr>
      <vt:lpstr>Prezentace aplikace PowerPoint</vt:lpstr>
      <vt:lpstr>LITERÁRNÍ TERMÍNY</vt:lpstr>
      <vt:lpstr>CITACE: FOTOGRAFIE, PORTRÉTY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EU12</dc:creator>
  <cp:lastModifiedBy>EU14</cp:lastModifiedBy>
  <cp:revision>37</cp:revision>
  <dcterms:created xsi:type="dcterms:W3CDTF">2011-05-20T08:40:47Z</dcterms:created>
  <dcterms:modified xsi:type="dcterms:W3CDTF">2012-05-30T08:29:28Z</dcterms:modified>
</cp:coreProperties>
</file>