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1" r:id="rId2"/>
    <p:sldId id="272" r:id="rId3"/>
    <p:sldId id="273" r:id="rId4"/>
    <p:sldId id="256" r:id="rId5"/>
    <p:sldId id="266" r:id="rId6"/>
    <p:sldId id="257" r:id="rId7"/>
    <p:sldId id="261" r:id="rId8"/>
    <p:sldId id="270" r:id="rId9"/>
    <p:sldId id="269" r:id="rId10"/>
    <p:sldId id="264" r:id="rId11"/>
    <p:sldId id="265" r:id="rId12"/>
    <p:sldId id="262" r:id="rId13"/>
    <p:sldId id="263" r:id="rId14"/>
    <p:sldId id="259" r:id="rId15"/>
    <p:sldId id="260"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cs-CZ" smtClean="0"/>
              <a:t>Kliknutím lze upravit styl.</a:t>
            </a:r>
            <a:endParaRPr lang="en-US" dirty="0"/>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96EBE90C-FAC4-4E59-A8E2-0E554731E3BA}" type="datetimeFigureOut">
              <a:rPr lang="cs-CZ" smtClean="0"/>
              <a:t>30.5.2012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5D4C024-9220-4FDF-83FF-BD82E1E87F1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96EBE90C-FAC4-4E59-A8E2-0E554731E3BA}" type="datetimeFigureOut">
              <a:rPr lang="cs-CZ" smtClean="0"/>
              <a:t>30.5.2012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5D4C024-9220-4FDF-83FF-BD82E1E87F1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cs-CZ" smtClean="0"/>
              <a:t>Kliknutím lze upravit styl.</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96EBE90C-FAC4-4E59-A8E2-0E554731E3BA}" type="datetimeFigureOut">
              <a:rPr lang="cs-CZ" smtClean="0"/>
              <a:t>30.5.2012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5D4C024-9220-4FDF-83FF-BD82E1E87F1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cs-CZ" smtClean="0"/>
              <a:t>Kliknutím lze upravit styl.</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96EBE90C-FAC4-4E59-A8E2-0E554731E3BA}" type="datetimeFigureOut">
              <a:rPr lang="cs-CZ" smtClean="0"/>
              <a:t>30.5.2012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85D4C024-9220-4FDF-83FF-BD82E1E87F1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009442" y="1812927"/>
            <a:ext cx="3471277"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Text Placeholder 4"/>
          <p:cNvSpPr>
            <a:spLocks noGrp="1"/>
          </p:cNvSpPr>
          <p:nvPr>
            <p:ph type="body" sz="quarter" idx="3"/>
          </p:nvPr>
        </p:nvSpPr>
        <p:spPr>
          <a:xfrm>
            <a:off x="4663280" y="1812927"/>
            <a:ext cx="347127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96EBE90C-FAC4-4E59-A8E2-0E554731E3BA}" type="datetimeFigureOut">
              <a:rPr lang="cs-CZ" smtClean="0"/>
              <a:t>30.5.2012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85D4C024-9220-4FDF-83FF-BD82E1E87F1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96EBE90C-FAC4-4E59-A8E2-0E554731E3BA}" type="datetimeFigureOut">
              <a:rPr lang="cs-CZ" smtClean="0"/>
              <a:t>30.5.2012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85D4C024-9220-4FDF-83FF-BD82E1E87F1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EBE90C-FAC4-4E59-A8E2-0E554731E3BA}" type="datetimeFigureOut">
              <a:rPr lang="cs-CZ" smtClean="0"/>
              <a:t>30.5.2012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85D4C024-9220-4FDF-83FF-BD82E1E87F1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cs-CZ" smtClean="0"/>
              <a:t>Kliknutím lze upravit styl.</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6EBE90C-FAC4-4E59-A8E2-0E554731E3BA}" type="datetimeFigureOut">
              <a:rPr lang="cs-CZ" smtClean="0"/>
              <a:t>30.5.2012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85D4C024-9220-4FDF-83FF-BD82E1E87F1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009443" y="1387058"/>
            <a:ext cx="3297953" cy="1113254"/>
          </a:xfrm>
        </p:spPr>
        <p:txBody>
          <a:bodyPr anchor="b">
            <a:normAutofit/>
          </a:bodyPr>
          <a:lstStyle>
            <a:lvl1pPr algn="l">
              <a:defRPr sz="2400" b="0"/>
            </a:lvl1pPr>
          </a:lstStyle>
          <a:p>
            <a:r>
              <a:rPr lang="cs-CZ" smtClean="0"/>
              <a:t>Kliknutím lze upravit styl.</a:t>
            </a:r>
            <a:endParaRPr lang="en-US"/>
          </a:p>
        </p:txBody>
      </p:sp>
      <p:sp>
        <p:nvSpPr>
          <p:cNvPr id="4" name="Text Placeholder 3"/>
          <p:cNvSpPr>
            <a:spLocks noGrp="1"/>
          </p:cNvSpPr>
          <p:nvPr>
            <p:ph type="body" sz="half" idx="2"/>
          </p:nvPr>
        </p:nvSpPr>
        <p:spPr>
          <a:xfrm>
            <a:off x="1009443" y="2500312"/>
            <a:ext cx="3297954"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96EBE90C-FAC4-4E59-A8E2-0E554731E3BA}" type="datetimeFigureOut">
              <a:rPr lang="cs-CZ" smtClean="0"/>
              <a:t>30.5.2012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85D4C024-9220-4FDF-83FF-BD82E1E87F10}" type="slidenum">
              <a:rPr lang="cs-CZ" smtClean="0"/>
              <a:t>‹#›</a:t>
            </a:fld>
            <a:endParaRPr lang="cs-CZ"/>
          </a:p>
        </p:txBody>
      </p:sp>
      <p:grpSp>
        <p:nvGrpSpPr>
          <p:cNvPr id="16" name="Group 15"/>
          <p:cNvGrpSpPr/>
          <p:nvPr/>
        </p:nvGrpSpPr>
        <p:grpSpPr>
          <a:xfrm>
            <a:off x="4516154" y="994387"/>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674192" y="1601512"/>
            <a:ext cx="3429000" cy="3429000"/>
          </a:xfrm>
          <a:prstGeom prst="ellipse">
            <a:avLst/>
          </a:prstGeom>
          <a:ln w="76200">
            <a:solidFill>
              <a:schemeClr val="tx2">
                <a:lumMod val="75000"/>
              </a:schemeClr>
            </a:solidFill>
          </a:ln>
        </p:spPr>
        <p:txBody>
          <a:bodyPr/>
          <a:lstStyle/>
          <a:p>
            <a:r>
              <a:rPr lang="cs-CZ" smtClean="0"/>
              <a:t>Kliknutím na ikonu přidáte obrázek.</a:t>
            </a:r>
            <a:endParaRPr lang="en-US"/>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6EBE90C-FAC4-4E59-A8E2-0E554731E3BA}" type="datetimeFigureOut">
              <a:rPr lang="cs-CZ" smtClean="0"/>
              <a:t>30.5.2012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5D4C024-9220-4FDF-83FF-BD82E1E87F1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96EBE90C-FAC4-4E59-A8E2-0E554731E3BA}" type="datetimeFigureOut">
              <a:rPr lang="cs-CZ" smtClean="0"/>
              <a:t>30.5.2012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85D4C024-9220-4FDF-83FF-BD82E1E87F10}"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56" name="Oval 55"/>
          <p:cNvSpPr>
            <a:spLocks noChangeAspect="1"/>
          </p:cNvSpPr>
          <p:nvPr/>
        </p:nvSpPr>
        <p:spPr>
          <a:xfrm>
            <a:off x="-69625" y="4042576"/>
            <a:ext cx="1743945" cy="1909234"/>
          </a:xfrm>
          <a:custGeom>
            <a:avLst/>
            <a:gdLst/>
            <a:ahLst/>
            <a:cxnLst/>
            <a:rect l="l" t="t" r="r" b="b"/>
            <a:pathLst>
              <a:path w="1743945" h="1909234">
                <a:moveTo>
                  <a:pt x="789328" y="0"/>
                </a:moveTo>
                <a:cubicBezTo>
                  <a:pt x="1316548" y="0"/>
                  <a:pt x="1743945" y="427397"/>
                  <a:pt x="1743945" y="954617"/>
                </a:cubicBezTo>
                <a:cubicBezTo>
                  <a:pt x="1743945" y="1481837"/>
                  <a:pt x="1316548" y="1909234"/>
                  <a:pt x="789328" y="1909234"/>
                </a:cubicBezTo>
                <a:cubicBezTo>
                  <a:pt x="461080" y="1909234"/>
                  <a:pt x="171527" y="1743562"/>
                  <a:pt x="0" y="1491086"/>
                </a:cubicBezTo>
                <a:lnTo>
                  <a:pt x="0" y="418149"/>
                </a:lnTo>
                <a:cubicBezTo>
                  <a:pt x="171527" y="165673"/>
                  <a:pt x="461080" y="0"/>
                  <a:pt x="789328"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3" name="Oval 52"/>
          <p:cNvSpPr>
            <a:spLocks noChangeAspect="1"/>
          </p:cNvSpPr>
          <p:nvPr/>
        </p:nvSpPr>
        <p:spPr>
          <a:xfrm>
            <a:off x="520638" y="1095310"/>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2" name="Oval 51"/>
          <p:cNvSpPr>
            <a:spLocks noChangeAspect="1"/>
          </p:cNvSpPr>
          <p:nvPr/>
        </p:nvSpPr>
        <p:spPr>
          <a:xfrm>
            <a:off x="1878729" y="282933"/>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4" name="Oval 53"/>
          <p:cNvSpPr>
            <a:spLocks noChangeAspect="1"/>
          </p:cNvSpPr>
          <p:nvPr/>
        </p:nvSpPr>
        <p:spPr>
          <a:xfrm>
            <a:off x="520637" y="5729135"/>
            <a:ext cx="1909234" cy="1193756"/>
          </a:xfrm>
          <a:custGeom>
            <a:avLst/>
            <a:gdLst/>
            <a:ahLst/>
            <a:cxnLst/>
            <a:rect l="l" t="t" r="r" b="b"/>
            <a:pathLst>
              <a:path w="1909234" h="1193756">
                <a:moveTo>
                  <a:pt x="954617" y="0"/>
                </a:moveTo>
                <a:cubicBezTo>
                  <a:pt x="1481837" y="0"/>
                  <a:pt x="1909234" y="427397"/>
                  <a:pt x="1909234" y="954617"/>
                </a:cubicBezTo>
                <a:cubicBezTo>
                  <a:pt x="1909234" y="1037305"/>
                  <a:pt x="1898721" y="1117537"/>
                  <a:pt x="1877819" y="1193756"/>
                </a:cubicBezTo>
                <a:lnTo>
                  <a:pt x="31415" y="1193756"/>
                </a:lnTo>
                <a:cubicBezTo>
                  <a:pt x="10513" y="1117537"/>
                  <a:pt x="0" y="1037305"/>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0" name="Oval 129"/>
          <p:cNvSpPr>
            <a:spLocks noChangeAspect="1"/>
          </p:cNvSpPr>
          <p:nvPr/>
        </p:nvSpPr>
        <p:spPr>
          <a:xfrm>
            <a:off x="-46711" y="-61709"/>
            <a:ext cx="1449107" cy="1677064"/>
          </a:xfrm>
          <a:custGeom>
            <a:avLst/>
            <a:gdLst/>
            <a:ahLst/>
            <a:cxnLst/>
            <a:rect l="l" t="t" r="r" b="b"/>
            <a:pathLst>
              <a:path w="1449107" h="1677064">
                <a:moveTo>
                  <a:pt x="0" y="0"/>
                </a:moveTo>
                <a:lnTo>
                  <a:pt x="1112019" y="0"/>
                </a:lnTo>
                <a:cubicBezTo>
                  <a:pt x="1319407" y="171874"/>
                  <a:pt x="1449107" y="432014"/>
                  <a:pt x="1449107" y="722447"/>
                </a:cubicBezTo>
                <a:cubicBezTo>
                  <a:pt x="1449107" y="1249667"/>
                  <a:pt x="1021710" y="1677064"/>
                  <a:pt x="494490" y="1677064"/>
                </a:cubicBezTo>
                <a:cubicBezTo>
                  <a:pt x="313232" y="1677064"/>
                  <a:pt x="143772" y="1626546"/>
                  <a:pt x="0" y="1537872"/>
                </a:cubicBezTo>
                <a:close/>
              </a:path>
            </a:pathLst>
          </a:custGeom>
          <a:solidFill>
            <a:schemeClr val="tx2">
              <a:lumMod val="75000"/>
              <a:alpha val="14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1" name="Oval 130"/>
          <p:cNvSpPr>
            <a:spLocks noChangeAspect="1"/>
          </p:cNvSpPr>
          <p:nvPr/>
        </p:nvSpPr>
        <p:spPr>
          <a:xfrm>
            <a:off x="924113" y="-161623"/>
            <a:ext cx="1909233" cy="1909233"/>
          </a:xfrm>
          <a:prstGeom prst="ellipse">
            <a:avLst/>
          </a:prstGeom>
          <a:solidFill>
            <a:schemeClr val="tx2">
              <a:lumMod val="75000"/>
              <a:alpha val="2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2" name="Oval 131"/>
          <p:cNvSpPr>
            <a:spLocks noChangeAspect="1"/>
          </p:cNvSpPr>
          <p:nvPr/>
        </p:nvSpPr>
        <p:spPr>
          <a:xfrm>
            <a:off x="0" y="66073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3" name="Oval 132"/>
          <p:cNvSpPr>
            <a:spLocks noChangeAspect="1"/>
          </p:cNvSpPr>
          <p:nvPr/>
        </p:nvSpPr>
        <p:spPr>
          <a:xfrm>
            <a:off x="7497531" y="-61709"/>
            <a:ext cx="1694467" cy="1677064"/>
          </a:xfrm>
          <a:custGeom>
            <a:avLst/>
            <a:gdLst/>
            <a:ahLst/>
            <a:cxnLst/>
            <a:rect l="l" t="t" r="r" b="b"/>
            <a:pathLst>
              <a:path w="1694467" h="1677064">
                <a:moveTo>
                  <a:pt x="337088" y="0"/>
                </a:moveTo>
                <a:lnTo>
                  <a:pt x="1573463" y="0"/>
                </a:lnTo>
                <a:cubicBezTo>
                  <a:pt x="1618202" y="37449"/>
                  <a:pt x="1658454" y="79950"/>
                  <a:pt x="1694467" y="126010"/>
                </a:cubicBezTo>
                <a:lnTo>
                  <a:pt x="1694467" y="1318884"/>
                </a:lnTo>
                <a:cubicBezTo>
                  <a:pt x="1522840" y="1538397"/>
                  <a:pt x="1254922" y="1677064"/>
                  <a:pt x="954617" y="1677064"/>
                </a:cubicBezTo>
                <a:cubicBezTo>
                  <a:pt x="427397" y="1677064"/>
                  <a:pt x="0" y="1249667"/>
                  <a:pt x="0" y="722447"/>
                </a:cubicBezTo>
                <a:cubicBezTo>
                  <a:pt x="0" y="432014"/>
                  <a:pt x="129700" y="171874"/>
                  <a:pt x="337088" y="0"/>
                </a:cubicBezTo>
                <a:close/>
              </a:path>
            </a:pathLst>
          </a:custGeom>
          <a:solidFill>
            <a:schemeClr val="accent3">
              <a:lumMod val="60000"/>
              <a:lumOff val="40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4" name="Oval 133"/>
          <p:cNvSpPr>
            <a:spLocks noChangeAspect="1"/>
          </p:cNvSpPr>
          <p:nvPr/>
        </p:nvSpPr>
        <p:spPr>
          <a:xfrm>
            <a:off x="6117502" y="-61708"/>
            <a:ext cx="1909234" cy="1705448"/>
          </a:xfrm>
          <a:custGeom>
            <a:avLst/>
            <a:gdLst/>
            <a:ahLst/>
            <a:cxnLst/>
            <a:rect l="l" t="t" r="r" b="b"/>
            <a:pathLst>
              <a:path w="1909234" h="1705448">
                <a:moveTo>
                  <a:pt x="371490" y="0"/>
                </a:moveTo>
                <a:lnTo>
                  <a:pt x="1537745" y="0"/>
                </a:lnTo>
                <a:cubicBezTo>
                  <a:pt x="1764760" y="171517"/>
                  <a:pt x="1909234" y="444302"/>
                  <a:pt x="1909234" y="750831"/>
                </a:cubicBezTo>
                <a:cubicBezTo>
                  <a:pt x="1909234" y="1278051"/>
                  <a:pt x="1481837" y="1705448"/>
                  <a:pt x="954617" y="1705448"/>
                </a:cubicBezTo>
                <a:cubicBezTo>
                  <a:pt x="427397" y="1705448"/>
                  <a:pt x="0" y="1278051"/>
                  <a:pt x="0" y="750831"/>
                </a:cubicBezTo>
                <a:cubicBezTo>
                  <a:pt x="0" y="444302"/>
                  <a:pt x="144474" y="171517"/>
                  <a:pt x="371490" y="0"/>
                </a:cubicBezTo>
                <a:close/>
              </a:path>
            </a:pathLst>
          </a:cu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5" name="Oval 134"/>
          <p:cNvSpPr>
            <a:spLocks noChangeAspect="1"/>
          </p:cNvSpPr>
          <p:nvPr/>
        </p:nvSpPr>
        <p:spPr>
          <a:xfrm>
            <a:off x="7494454" y="1095309"/>
            <a:ext cx="1697544" cy="1909234"/>
          </a:xfrm>
          <a:custGeom>
            <a:avLst/>
            <a:gdLst/>
            <a:ahLst/>
            <a:cxnLst/>
            <a:rect l="l" t="t" r="r" b="b"/>
            <a:pathLst>
              <a:path w="1697544" h="1909234">
                <a:moveTo>
                  <a:pt x="954617" y="0"/>
                </a:moveTo>
                <a:cubicBezTo>
                  <a:pt x="1256666" y="0"/>
                  <a:pt x="1525952" y="140283"/>
                  <a:pt x="1697544" y="361910"/>
                </a:cubicBezTo>
                <a:lnTo>
                  <a:pt x="1697544" y="1547324"/>
                </a:lnTo>
                <a:cubicBezTo>
                  <a:pt x="1525952" y="1768951"/>
                  <a:pt x="1256666" y="1909234"/>
                  <a:pt x="954617" y="1909234"/>
                </a:cubicBezTo>
                <a:cubicBezTo>
                  <a:pt x="427397" y="1909234"/>
                  <a:pt x="0" y="1481837"/>
                  <a:pt x="0" y="954617"/>
                </a:cubicBezTo>
                <a:cubicBezTo>
                  <a:pt x="0" y="427397"/>
                  <a:pt x="427397" y="0"/>
                  <a:pt x="954617" y="0"/>
                </a:cubicBezTo>
                <a:close/>
              </a:path>
            </a:pathLst>
          </a:cu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6" name="Oval 135"/>
          <p:cNvSpPr>
            <a:spLocks noChangeAspect="1"/>
          </p:cNvSpPr>
          <p:nvPr/>
        </p:nvSpPr>
        <p:spPr>
          <a:xfrm>
            <a:off x="8056674" y="5140346"/>
            <a:ext cx="1137194" cy="1759729"/>
          </a:xfrm>
          <a:custGeom>
            <a:avLst/>
            <a:gdLst/>
            <a:ahLst/>
            <a:cxnLst/>
            <a:rect l="l" t="t" r="r" b="b"/>
            <a:pathLst>
              <a:path w="1137194" h="1759729">
                <a:moveTo>
                  <a:pt x="954617" y="0"/>
                </a:moveTo>
                <a:cubicBezTo>
                  <a:pt x="1017088" y="0"/>
                  <a:pt x="1078157" y="6001"/>
                  <a:pt x="1137194" y="17897"/>
                </a:cubicBezTo>
                <a:lnTo>
                  <a:pt x="1137194" y="1759729"/>
                </a:lnTo>
                <a:lnTo>
                  <a:pt x="443151" y="1759729"/>
                </a:lnTo>
                <a:cubicBezTo>
                  <a:pt x="176544" y="1591075"/>
                  <a:pt x="0" y="1293463"/>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7" name="Oval 136"/>
          <p:cNvSpPr>
            <a:spLocks noChangeAspect="1"/>
          </p:cNvSpPr>
          <p:nvPr/>
        </p:nvSpPr>
        <p:spPr>
          <a:xfrm>
            <a:off x="6661711" y="4362912"/>
            <a:ext cx="1909233" cy="1909233"/>
          </a:xfrm>
          <a:prstGeom prst="ellipse">
            <a:avLst/>
          </a:prstGeom>
          <a:solidFill>
            <a:schemeClr val="tx2">
              <a:lumMod val="75000"/>
              <a:alpha val="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8" name="Oval 137"/>
          <p:cNvSpPr>
            <a:spLocks noChangeAspect="1"/>
          </p:cNvSpPr>
          <p:nvPr/>
        </p:nvSpPr>
        <p:spPr>
          <a:xfrm>
            <a:off x="-69625" y="4948766"/>
            <a:ext cx="1353860" cy="1909234"/>
          </a:xfrm>
          <a:custGeom>
            <a:avLst/>
            <a:gdLst/>
            <a:ahLst/>
            <a:cxnLst/>
            <a:rect l="l" t="t" r="r" b="b"/>
            <a:pathLst>
              <a:path w="1353860" h="1909234">
                <a:moveTo>
                  <a:pt x="399243" y="0"/>
                </a:moveTo>
                <a:cubicBezTo>
                  <a:pt x="926463" y="0"/>
                  <a:pt x="1353860" y="427397"/>
                  <a:pt x="1353860" y="954617"/>
                </a:cubicBezTo>
                <a:cubicBezTo>
                  <a:pt x="1353860" y="1481837"/>
                  <a:pt x="926463" y="1909234"/>
                  <a:pt x="399243" y="1909234"/>
                </a:cubicBezTo>
                <a:cubicBezTo>
                  <a:pt x="256544" y="1909234"/>
                  <a:pt x="121158" y="1877924"/>
                  <a:pt x="0" y="1820890"/>
                </a:cubicBezTo>
                <a:lnTo>
                  <a:pt x="0" y="88345"/>
                </a:lnTo>
                <a:cubicBezTo>
                  <a:pt x="121158" y="31311"/>
                  <a:pt x="256544" y="0"/>
                  <a:pt x="399243"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9" name="Oval 138"/>
          <p:cNvSpPr>
            <a:spLocks noChangeAspect="1"/>
          </p:cNvSpPr>
          <p:nvPr/>
        </p:nvSpPr>
        <p:spPr>
          <a:xfrm>
            <a:off x="708471" y="4790336"/>
            <a:ext cx="1909233" cy="1909233"/>
          </a:xfrm>
          <a:prstGeom prst="ellipse">
            <a:avLst/>
          </a:pr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0" name="Oval 139"/>
          <p:cNvSpPr>
            <a:spLocks noChangeAspect="1"/>
          </p:cNvSpPr>
          <p:nvPr/>
        </p:nvSpPr>
        <p:spPr>
          <a:xfrm>
            <a:off x="6117503" y="78398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1" name="Oval 140"/>
          <p:cNvSpPr>
            <a:spLocks noChangeAspect="1"/>
          </p:cNvSpPr>
          <p:nvPr/>
        </p:nvSpPr>
        <p:spPr>
          <a:xfrm>
            <a:off x="6459053" y="5140346"/>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18" name="Oval 117"/>
          <p:cNvSpPr>
            <a:spLocks noChangeAspect="1"/>
          </p:cNvSpPr>
          <p:nvPr/>
        </p:nvSpPr>
        <p:spPr>
          <a:xfrm>
            <a:off x="8398204" y="597861"/>
            <a:ext cx="793794" cy="1252918"/>
          </a:xfrm>
          <a:custGeom>
            <a:avLst/>
            <a:gdLst/>
            <a:ahLst/>
            <a:cxnLst/>
            <a:rect l="l" t="t" r="r" b="b"/>
            <a:pathLst>
              <a:path w="793794" h="1252918">
                <a:moveTo>
                  <a:pt x="626459" y="0"/>
                </a:moveTo>
                <a:cubicBezTo>
                  <a:pt x="684682" y="0"/>
                  <a:pt x="741049" y="7943"/>
                  <a:pt x="793794" y="25480"/>
                </a:cubicBezTo>
                <a:lnTo>
                  <a:pt x="793794" y="1227438"/>
                </a:lnTo>
                <a:cubicBezTo>
                  <a:pt x="741049" y="1244975"/>
                  <a:pt x="684682" y="1252918"/>
                  <a:pt x="626459" y="1252918"/>
                </a:cubicBezTo>
                <a:cubicBezTo>
                  <a:pt x="280475" y="1252918"/>
                  <a:pt x="0" y="972443"/>
                  <a:pt x="0" y="626459"/>
                </a:cubicBezTo>
                <a:cubicBezTo>
                  <a:pt x="0" y="280475"/>
                  <a:pt x="280475" y="0"/>
                  <a:pt x="626459"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9" name="Oval 118"/>
          <p:cNvSpPr>
            <a:spLocks noChangeAspect="1"/>
          </p:cNvSpPr>
          <p:nvPr/>
        </p:nvSpPr>
        <p:spPr>
          <a:xfrm>
            <a:off x="6350100" y="206512"/>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0" name="Oval 119"/>
          <p:cNvSpPr>
            <a:spLocks noChangeAspect="1"/>
          </p:cNvSpPr>
          <p:nvPr/>
        </p:nvSpPr>
        <p:spPr>
          <a:xfrm>
            <a:off x="6872127" y="1450645"/>
            <a:ext cx="1218253" cy="1218253"/>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1" name="Oval 120"/>
          <p:cNvSpPr>
            <a:spLocks noChangeAspect="1"/>
          </p:cNvSpPr>
          <p:nvPr/>
        </p:nvSpPr>
        <p:spPr>
          <a:xfrm>
            <a:off x="7219068" y="2049927"/>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2" name="Oval 121"/>
          <p:cNvSpPr>
            <a:spLocks noChangeAspect="1"/>
          </p:cNvSpPr>
          <p:nvPr/>
        </p:nvSpPr>
        <p:spPr>
          <a:xfrm>
            <a:off x="7749416" y="2661634"/>
            <a:ext cx="721308" cy="721308"/>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3" name="Oval 122"/>
          <p:cNvSpPr>
            <a:spLocks noChangeAspect="1"/>
          </p:cNvSpPr>
          <p:nvPr/>
        </p:nvSpPr>
        <p:spPr>
          <a:xfrm>
            <a:off x="685054" y="-100976"/>
            <a:ext cx="1193676" cy="697815"/>
          </a:xfrm>
          <a:custGeom>
            <a:avLst/>
            <a:gdLst/>
            <a:ahLst/>
            <a:cxnLst/>
            <a:rect l="l" t="t" r="r" b="b"/>
            <a:pathLst>
              <a:path w="1193676" h="697815">
                <a:moveTo>
                  <a:pt x="10179" y="0"/>
                </a:moveTo>
                <a:lnTo>
                  <a:pt x="1183497" y="0"/>
                </a:lnTo>
                <a:cubicBezTo>
                  <a:pt x="1190746" y="32633"/>
                  <a:pt x="1193676" y="66463"/>
                  <a:pt x="1193676" y="100977"/>
                </a:cubicBezTo>
                <a:cubicBezTo>
                  <a:pt x="1193676" y="430602"/>
                  <a:pt x="926463" y="697815"/>
                  <a:pt x="596838" y="697815"/>
                </a:cubicBezTo>
                <a:cubicBezTo>
                  <a:pt x="267213" y="697815"/>
                  <a:pt x="0" y="430602"/>
                  <a:pt x="0" y="100977"/>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4" name="Oval 123"/>
          <p:cNvSpPr>
            <a:spLocks noChangeAspect="1"/>
          </p:cNvSpPr>
          <p:nvPr/>
        </p:nvSpPr>
        <p:spPr>
          <a:xfrm>
            <a:off x="1502638" y="-100976"/>
            <a:ext cx="1029028" cy="459889"/>
          </a:xfrm>
          <a:custGeom>
            <a:avLst/>
            <a:gdLst/>
            <a:ahLst/>
            <a:cxnLst/>
            <a:rect l="l" t="t" r="r" b="b"/>
            <a:pathLst>
              <a:path w="1029028" h="459889">
                <a:moveTo>
                  <a:pt x="0" y="0"/>
                </a:moveTo>
                <a:lnTo>
                  <a:pt x="1029028" y="0"/>
                </a:lnTo>
                <a:cubicBezTo>
                  <a:pt x="1001386" y="259074"/>
                  <a:pt x="781401" y="459889"/>
                  <a:pt x="514514" y="459889"/>
                </a:cubicBezTo>
                <a:cubicBezTo>
                  <a:pt x="247627" y="459889"/>
                  <a:pt x="27642" y="259074"/>
                  <a:pt x="0"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5" name="Oval 124"/>
          <p:cNvSpPr>
            <a:spLocks noChangeAspect="1"/>
          </p:cNvSpPr>
          <p:nvPr/>
        </p:nvSpPr>
        <p:spPr>
          <a:xfrm>
            <a:off x="-69624" y="-100976"/>
            <a:ext cx="590263" cy="612289"/>
          </a:xfrm>
          <a:custGeom>
            <a:avLst/>
            <a:gdLst/>
            <a:ahLst/>
            <a:cxnLst/>
            <a:rect l="l" t="t" r="r" b="b"/>
            <a:pathLst>
              <a:path w="590263" h="612289">
                <a:moveTo>
                  <a:pt x="0" y="0"/>
                </a:moveTo>
                <a:lnTo>
                  <a:pt x="581024" y="0"/>
                </a:lnTo>
                <a:cubicBezTo>
                  <a:pt x="587493" y="29611"/>
                  <a:pt x="590263" y="60308"/>
                  <a:pt x="590263" y="91651"/>
                </a:cubicBezTo>
                <a:cubicBezTo>
                  <a:pt x="590263" y="379191"/>
                  <a:pt x="357165" y="612289"/>
                  <a:pt x="69625" y="612289"/>
                </a:cubicBezTo>
                <a:lnTo>
                  <a:pt x="0" y="605270"/>
                </a:ln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6" name="Oval 125"/>
          <p:cNvSpPr>
            <a:spLocks noChangeAspect="1"/>
          </p:cNvSpPr>
          <p:nvPr/>
        </p:nvSpPr>
        <p:spPr>
          <a:xfrm>
            <a:off x="277432" y="4321783"/>
            <a:ext cx="1396887" cy="1396887"/>
          </a:xfrm>
          <a:prstGeom prst="ellipse">
            <a:avLst/>
          </a:pr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7" name="Oval 126"/>
          <p:cNvSpPr>
            <a:spLocks noChangeAspect="1"/>
          </p:cNvSpPr>
          <p:nvPr/>
        </p:nvSpPr>
        <p:spPr>
          <a:xfrm>
            <a:off x="5792131" y="6489965"/>
            <a:ext cx="1115939" cy="443769"/>
          </a:xfrm>
          <a:custGeom>
            <a:avLst/>
            <a:gdLst/>
            <a:ahLst/>
            <a:cxnLst/>
            <a:rect l="l" t="t" r="r" b="b"/>
            <a:pathLst>
              <a:path w="1115939" h="443769">
                <a:moveTo>
                  <a:pt x="557969" y="0"/>
                </a:moveTo>
                <a:cubicBezTo>
                  <a:pt x="830120" y="0"/>
                  <a:pt x="1058049" y="189335"/>
                  <a:pt x="1115939" y="443769"/>
                </a:cubicBezTo>
                <a:lnTo>
                  <a:pt x="0" y="443769"/>
                </a:lnTo>
                <a:cubicBezTo>
                  <a:pt x="57889" y="189335"/>
                  <a:pt x="285818" y="0"/>
                  <a:pt x="55796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8" name="Oval 127"/>
          <p:cNvSpPr>
            <a:spLocks noChangeAspect="1"/>
          </p:cNvSpPr>
          <p:nvPr/>
        </p:nvSpPr>
        <p:spPr>
          <a:xfrm>
            <a:off x="6127999" y="6408840"/>
            <a:ext cx="1237019" cy="524894"/>
          </a:xfrm>
          <a:custGeom>
            <a:avLst/>
            <a:gdLst/>
            <a:ahLst/>
            <a:cxnLst/>
            <a:rect l="l" t="t" r="r" b="b"/>
            <a:pathLst>
              <a:path w="1237019" h="524894">
                <a:moveTo>
                  <a:pt x="618509" y="0"/>
                </a:moveTo>
                <a:cubicBezTo>
                  <a:pt x="930325" y="0"/>
                  <a:pt x="1189147" y="226891"/>
                  <a:pt x="1237019" y="524894"/>
                </a:cubicBezTo>
                <a:lnTo>
                  <a:pt x="0" y="524894"/>
                </a:lnTo>
                <a:cubicBezTo>
                  <a:pt x="47872" y="226891"/>
                  <a:pt x="306694" y="0"/>
                  <a:pt x="61850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9" name="Oval 128"/>
          <p:cNvSpPr>
            <a:spLocks noChangeAspect="1"/>
          </p:cNvSpPr>
          <p:nvPr/>
        </p:nvSpPr>
        <p:spPr>
          <a:xfrm>
            <a:off x="7577655" y="6408841"/>
            <a:ext cx="1211408" cy="524893"/>
          </a:xfrm>
          <a:custGeom>
            <a:avLst/>
            <a:gdLst/>
            <a:ahLst/>
            <a:cxnLst/>
            <a:rect l="l" t="t" r="r" b="b"/>
            <a:pathLst>
              <a:path w="1211408" h="524893">
                <a:moveTo>
                  <a:pt x="605704" y="0"/>
                </a:moveTo>
                <a:cubicBezTo>
                  <a:pt x="914574" y="0"/>
                  <a:pt x="1170243" y="227782"/>
                  <a:pt x="1211408" y="524893"/>
                </a:cubicBezTo>
                <a:lnTo>
                  <a:pt x="0" y="524893"/>
                </a:lnTo>
                <a:cubicBezTo>
                  <a:pt x="41165" y="227782"/>
                  <a:pt x="296834" y="0"/>
                  <a:pt x="605704"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7" name="Oval 96"/>
          <p:cNvSpPr>
            <a:spLocks noChangeAspect="1"/>
          </p:cNvSpPr>
          <p:nvPr/>
        </p:nvSpPr>
        <p:spPr>
          <a:xfrm>
            <a:off x="11073" y="4941986"/>
            <a:ext cx="611230" cy="61123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8" name="Oval 97"/>
          <p:cNvSpPr>
            <a:spLocks noChangeAspect="1"/>
          </p:cNvSpPr>
          <p:nvPr/>
        </p:nvSpPr>
        <p:spPr>
          <a:xfrm>
            <a:off x="-69625" y="6172569"/>
            <a:ext cx="778097" cy="750322"/>
          </a:xfrm>
          <a:custGeom>
            <a:avLst/>
            <a:gdLst/>
            <a:ahLst/>
            <a:cxnLst/>
            <a:rect l="l" t="t" r="r" b="b"/>
            <a:pathLst>
              <a:path w="778097" h="750322">
                <a:moveTo>
                  <a:pt x="261411" y="0"/>
                </a:moveTo>
                <a:cubicBezTo>
                  <a:pt x="546769" y="0"/>
                  <a:pt x="778097" y="231328"/>
                  <a:pt x="778097" y="516686"/>
                </a:cubicBezTo>
                <a:cubicBezTo>
                  <a:pt x="778097" y="601179"/>
                  <a:pt x="757816" y="680934"/>
                  <a:pt x="719843" y="750322"/>
                </a:cubicBezTo>
                <a:lnTo>
                  <a:pt x="0" y="750322"/>
                </a:lnTo>
                <a:lnTo>
                  <a:pt x="0" y="73330"/>
                </a:lnTo>
                <a:cubicBezTo>
                  <a:pt x="75863" y="26083"/>
                  <a:pt x="165591" y="0"/>
                  <a:pt x="261411"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9" name="Oval 98"/>
          <p:cNvSpPr>
            <a:spLocks noChangeAspect="1"/>
          </p:cNvSpPr>
          <p:nvPr/>
        </p:nvSpPr>
        <p:spPr>
          <a:xfrm>
            <a:off x="-69625" y="5158575"/>
            <a:ext cx="563524" cy="897560"/>
          </a:xfrm>
          <a:custGeom>
            <a:avLst/>
            <a:gdLst/>
            <a:ahLst/>
            <a:cxnLst/>
            <a:rect l="l" t="t" r="r" b="b"/>
            <a:pathLst>
              <a:path w="563524" h="897560">
                <a:moveTo>
                  <a:pt x="114744" y="0"/>
                </a:moveTo>
                <a:cubicBezTo>
                  <a:pt x="362598" y="0"/>
                  <a:pt x="563524" y="200926"/>
                  <a:pt x="563524" y="448780"/>
                </a:cubicBezTo>
                <a:cubicBezTo>
                  <a:pt x="563524" y="696634"/>
                  <a:pt x="362598" y="897560"/>
                  <a:pt x="114744" y="897560"/>
                </a:cubicBezTo>
                <a:cubicBezTo>
                  <a:pt x="74918" y="897560"/>
                  <a:pt x="36304" y="892373"/>
                  <a:pt x="0" y="880900"/>
                </a:cubicBezTo>
                <a:lnTo>
                  <a:pt x="0" y="16661"/>
                </a:lnTo>
                <a:cubicBezTo>
                  <a:pt x="36304" y="5188"/>
                  <a:pt x="74918" y="0"/>
                  <a:pt x="114744"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0" name="Oval 99"/>
          <p:cNvSpPr>
            <a:spLocks noChangeAspect="1"/>
          </p:cNvSpPr>
          <p:nvPr/>
        </p:nvSpPr>
        <p:spPr>
          <a:xfrm>
            <a:off x="-25758" y="482386"/>
            <a:ext cx="598416" cy="905704"/>
          </a:xfrm>
          <a:custGeom>
            <a:avLst/>
            <a:gdLst/>
            <a:ahLst/>
            <a:cxnLst/>
            <a:rect l="l" t="t" r="r" b="b"/>
            <a:pathLst>
              <a:path w="598416" h="905704">
                <a:moveTo>
                  <a:pt x="145564" y="0"/>
                </a:moveTo>
                <a:cubicBezTo>
                  <a:pt x="395667" y="0"/>
                  <a:pt x="598416" y="202749"/>
                  <a:pt x="598416" y="452852"/>
                </a:cubicBezTo>
                <a:cubicBezTo>
                  <a:pt x="598416" y="702955"/>
                  <a:pt x="395667" y="905704"/>
                  <a:pt x="145564" y="905704"/>
                </a:cubicBezTo>
                <a:cubicBezTo>
                  <a:pt x="94398" y="905704"/>
                  <a:pt x="45214" y="897218"/>
                  <a:pt x="0" y="879648"/>
                </a:cubicBezTo>
                <a:lnTo>
                  <a:pt x="0" y="26056"/>
                </a:lnTo>
                <a:cubicBezTo>
                  <a:pt x="45214" y="8486"/>
                  <a:pt x="94398" y="0"/>
                  <a:pt x="145564" y="0"/>
                </a:cubicBezTo>
                <a:close/>
              </a:path>
            </a:pathLst>
          </a:cu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1" name="Oval 100"/>
          <p:cNvSpPr>
            <a:spLocks noChangeAspect="1"/>
          </p:cNvSpPr>
          <p:nvPr/>
        </p:nvSpPr>
        <p:spPr>
          <a:xfrm>
            <a:off x="474208" y="836793"/>
            <a:ext cx="910817" cy="910817"/>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2" name="Oval 101"/>
          <p:cNvSpPr>
            <a:spLocks noChangeAspect="1"/>
          </p:cNvSpPr>
          <p:nvPr/>
        </p:nvSpPr>
        <p:spPr>
          <a:xfrm>
            <a:off x="319223" y="1452260"/>
            <a:ext cx="772993" cy="772993"/>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3" name="Oval 102"/>
          <p:cNvSpPr>
            <a:spLocks noChangeAspect="1"/>
          </p:cNvSpPr>
          <p:nvPr/>
        </p:nvSpPr>
        <p:spPr>
          <a:xfrm>
            <a:off x="371257" y="1886983"/>
            <a:ext cx="610366" cy="610366"/>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4" name="Oval 103"/>
          <p:cNvSpPr>
            <a:spLocks noChangeAspect="1"/>
          </p:cNvSpPr>
          <p:nvPr/>
        </p:nvSpPr>
        <p:spPr>
          <a:xfrm>
            <a:off x="154676" y="1919682"/>
            <a:ext cx="521764" cy="52176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5" name="Oval 104"/>
          <p:cNvSpPr>
            <a:spLocks noChangeAspect="1"/>
          </p:cNvSpPr>
          <p:nvPr/>
        </p:nvSpPr>
        <p:spPr>
          <a:xfrm>
            <a:off x="7302517" y="-61709"/>
            <a:ext cx="910818" cy="750833"/>
          </a:xfrm>
          <a:custGeom>
            <a:avLst/>
            <a:gdLst/>
            <a:ahLst/>
            <a:cxnLst/>
            <a:rect l="l" t="t" r="r" b="b"/>
            <a:pathLst>
              <a:path w="910818" h="750833">
                <a:moveTo>
                  <a:pt x="111441" y="0"/>
                </a:moveTo>
                <a:lnTo>
                  <a:pt x="799378" y="0"/>
                </a:lnTo>
                <a:cubicBezTo>
                  <a:pt x="869408" y="78400"/>
                  <a:pt x="910818" y="182076"/>
                  <a:pt x="910818" y="295424"/>
                </a:cubicBezTo>
                <a:cubicBezTo>
                  <a:pt x="910818" y="546939"/>
                  <a:pt x="706924" y="750833"/>
                  <a:pt x="455409" y="750833"/>
                </a:cubicBezTo>
                <a:cubicBezTo>
                  <a:pt x="203894" y="750833"/>
                  <a:pt x="0" y="546939"/>
                  <a:pt x="0" y="295424"/>
                </a:cubicBezTo>
                <a:cubicBezTo>
                  <a:pt x="0" y="182076"/>
                  <a:pt x="41410" y="78400"/>
                  <a:pt x="111441"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6" name="Oval 105"/>
          <p:cNvSpPr>
            <a:spLocks noChangeAspect="1"/>
          </p:cNvSpPr>
          <p:nvPr/>
        </p:nvSpPr>
        <p:spPr>
          <a:xfrm>
            <a:off x="8718124" y="-61709"/>
            <a:ext cx="473874" cy="613011"/>
          </a:xfrm>
          <a:custGeom>
            <a:avLst/>
            <a:gdLst/>
            <a:ahLst/>
            <a:cxnLst/>
            <a:rect l="l" t="t" r="r" b="b"/>
            <a:pathLst>
              <a:path w="473874" h="613011">
                <a:moveTo>
                  <a:pt x="29684" y="0"/>
                </a:moveTo>
                <a:lnTo>
                  <a:pt x="473874" y="0"/>
                </a:lnTo>
                <a:lnTo>
                  <a:pt x="473874" y="611150"/>
                </a:lnTo>
                <a:cubicBezTo>
                  <a:pt x="467789" y="612887"/>
                  <a:pt x="461614" y="613011"/>
                  <a:pt x="455409" y="613011"/>
                </a:cubicBezTo>
                <a:cubicBezTo>
                  <a:pt x="203894" y="613011"/>
                  <a:pt x="0" y="409117"/>
                  <a:pt x="0" y="157602"/>
                </a:cubicBezTo>
                <a:cubicBezTo>
                  <a:pt x="0" y="101995"/>
                  <a:pt x="9966" y="48716"/>
                  <a:pt x="29684"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7" name="Oval 106"/>
          <p:cNvSpPr>
            <a:spLocks noChangeAspect="1"/>
          </p:cNvSpPr>
          <p:nvPr/>
        </p:nvSpPr>
        <p:spPr>
          <a:xfrm>
            <a:off x="7748238" y="282933"/>
            <a:ext cx="1128521" cy="1128521"/>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8" name="Oval 107"/>
          <p:cNvSpPr>
            <a:spLocks noChangeAspect="1"/>
          </p:cNvSpPr>
          <p:nvPr/>
        </p:nvSpPr>
        <p:spPr>
          <a:xfrm>
            <a:off x="8914718" y="749603"/>
            <a:ext cx="277280" cy="907992"/>
          </a:xfrm>
          <a:custGeom>
            <a:avLst/>
            <a:gdLst/>
            <a:ahLst/>
            <a:cxnLst/>
            <a:rect l="l" t="t" r="r" b="b"/>
            <a:pathLst>
              <a:path w="277280" h="907992">
                <a:moveTo>
                  <a:pt x="277280" y="0"/>
                </a:moveTo>
                <a:lnTo>
                  <a:pt x="277280" y="907992"/>
                </a:lnTo>
                <a:cubicBezTo>
                  <a:pt x="112021" y="824131"/>
                  <a:pt x="0" y="652146"/>
                  <a:pt x="0" y="453996"/>
                </a:cubicBezTo>
                <a:cubicBezTo>
                  <a:pt x="0" y="255847"/>
                  <a:pt x="112021" y="83861"/>
                  <a:pt x="277280"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9" name="Oval 108"/>
          <p:cNvSpPr>
            <a:spLocks noChangeAspect="1"/>
          </p:cNvSpPr>
          <p:nvPr/>
        </p:nvSpPr>
        <p:spPr>
          <a:xfrm>
            <a:off x="7590871" y="728498"/>
            <a:ext cx="969734" cy="96973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0" name="Oval 109"/>
          <p:cNvSpPr>
            <a:spLocks noChangeAspect="1"/>
          </p:cNvSpPr>
          <p:nvPr/>
        </p:nvSpPr>
        <p:spPr>
          <a:xfrm>
            <a:off x="7470041" y="1326476"/>
            <a:ext cx="608190" cy="608190"/>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1" name="Oval 110"/>
          <p:cNvSpPr>
            <a:spLocks noChangeAspect="1"/>
          </p:cNvSpPr>
          <p:nvPr/>
        </p:nvSpPr>
        <p:spPr>
          <a:xfrm>
            <a:off x="7629941" y="5611427"/>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2" name="Oval 111"/>
          <p:cNvSpPr>
            <a:spLocks noChangeAspect="1"/>
          </p:cNvSpPr>
          <p:nvPr/>
        </p:nvSpPr>
        <p:spPr>
          <a:xfrm>
            <a:off x="6972882" y="5242254"/>
            <a:ext cx="738345" cy="7383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3" name="Oval 112"/>
          <p:cNvSpPr>
            <a:spLocks noChangeAspect="1"/>
          </p:cNvSpPr>
          <p:nvPr/>
        </p:nvSpPr>
        <p:spPr>
          <a:xfrm>
            <a:off x="7494454" y="4928166"/>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4" name="Oval 113"/>
          <p:cNvSpPr>
            <a:spLocks noChangeAspect="1"/>
          </p:cNvSpPr>
          <p:nvPr/>
        </p:nvSpPr>
        <p:spPr>
          <a:xfrm>
            <a:off x="8229034" y="5666511"/>
            <a:ext cx="605634" cy="605634"/>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5" name="Oval 114"/>
          <p:cNvSpPr>
            <a:spLocks noChangeAspect="1"/>
          </p:cNvSpPr>
          <p:nvPr/>
        </p:nvSpPr>
        <p:spPr>
          <a:xfrm>
            <a:off x="8078231" y="4097842"/>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6" name="Oval 115"/>
          <p:cNvSpPr>
            <a:spLocks noChangeAspect="1"/>
          </p:cNvSpPr>
          <p:nvPr/>
        </p:nvSpPr>
        <p:spPr>
          <a:xfrm>
            <a:off x="8411816" y="5057878"/>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7" name="Oval 116"/>
          <p:cNvSpPr>
            <a:spLocks noChangeAspect="1"/>
          </p:cNvSpPr>
          <p:nvPr/>
        </p:nvSpPr>
        <p:spPr>
          <a:xfrm>
            <a:off x="8688590" y="4790335"/>
            <a:ext cx="503408" cy="553550"/>
          </a:xfrm>
          <a:custGeom>
            <a:avLst/>
            <a:gdLst/>
            <a:ahLst/>
            <a:cxnLst/>
            <a:rect l="l" t="t" r="r" b="b"/>
            <a:pathLst>
              <a:path w="503408" h="553550">
                <a:moveTo>
                  <a:pt x="276775" y="0"/>
                </a:moveTo>
                <a:cubicBezTo>
                  <a:pt x="370698" y="0"/>
                  <a:pt x="453694" y="46784"/>
                  <a:pt x="503408" y="118545"/>
                </a:cubicBezTo>
                <a:lnTo>
                  <a:pt x="503408" y="435005"/>
                </a:lnTo>
                <a:cubicBezTo>
                  <a:pt x="453694" y="506767"/>
                  <a:pt x="370698" y="553550"/>
                  <a:pt x="276775" y="553550"/>
                </a:cubicBezTo>
                <a:cubicBezTo>
                  <a:pt x="123916" y="553550"/>
                  <a:pt x="0" y="429634"/>
                  <a:pt x="0" y="276775"/>
                </a:cubicBezTo>
                <a:cubicBezTo>
                  <a:pt x="0" y="123916"/>
                  <a:pt x="123916" y="0"/>
                  <a:pt x="276775"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tint val="75000"/>
                  </a:schemeClr>
                </a:solidFill>
              </a:defRPr>
            </a:lvl1pPr>
          </a:lstStyle>
          <a:p>
            <a:fld id="{96EBE90C-FAC4-4E59-A8E2-0E554731E3BA}" type="datetimeFigureOut">
              <a:rPr lang="cs-CZ" smtClean="0"/>
              <a:t>30.5.2012</a:t>
            </a:fld>
            <a:endParaRPr lang="cs-CZ"/>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tint val="75000"/>
                  </a:schemeClr>
                </a:solidFill>
              </a:defRPr>
            </a:lvl1pPr>
          </a:lstStyle>
          <a:p>
            <a:fld id="{85D4C024-9220-4FDF-83FF-BD82E1E87F10}" type="slidenum">
              <a:rPr lang="cs-CZ" smtClean="0"/>
              <a:t>‹#›</a:t>
            </a:fld>
            <a:endParaRPr lang="cs-CZ"/>
          </a:p>
        </p:txBody>
      </p:sp>
      <p:sp>
        <p:nvSpPr>
          <p:cNvPr id="55" name="Oval 54"/>
          <p:cNvSpPr>
            <a:spLocks noChangeAspect="1"/>
          </p:cNvSpPr>
          <p:nvPr/>
        </p:nvSpPr>
        <p:spPr>
          <a:xfrm>
            <a:off x="1583172" y="5454223"/>
            <a:ext cx="1909234" cy="1468668"/>
          </a:xfrm>
          <a:custGeom>
            <a:avLst/>
            <a:gdLst/>
            <a:ahLst/>
            <a:cxnLst/>
            <a:rect l="l" t="t" r="r" b="b"/>
            <a:pathLst>
              <a:path w="1909234" h="1468668">
                <a:moveTo>
                  <a:pt x="954617" y="0"/>
                </a:moveTo>
                <a:cubicBezTo>
                  <a:pt x="1481837" y="0"/>
                  <a:pt x="1909234" y="427397"/>
                  <a:pt x="1909234" y="954617"/>
                </a:cubicBezTo>
                <a:cubicBezTo>
                  <a:pt x="1909234" y="1144075"/>
                  <a:pt x="1854043" y="1320642"/>
                  <a:pt x="1758159" y="1468668"/>
                </a:cubicBezTo>
                <a:lnTo>
                  <a:pt x="151075" y="1468668"/>
                </a:lnTo>
                <a:cubicBezTo>
                  <a:pt x="55192" y="1320642"/>
                  <a:pt x="0" y="1144075"/>
                  <a:pt x="0" y="954617"/>
                </a:cubicBezTo>
                <a:cubicBezTo>
                  <a:pt x="0" y="427397"/>
                  <a:pt x="427397" y="0"/>
                  <a:pt x="954617"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7" name="Oval 56"/>
          <p:cNvSpPr>
            <a:spLocks noChangeAspect="1"/>
          </p:cNvSpPr>
          <p:nvPr/>
        </p:nvSpPr>
        <p:spPr>
          <a:xfrm>
            <a:off x="8570944" y="3382942"/>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8" name="Oval 57"/>
          <p:cNvSpPr>
            <a:spLocks noChangeAspect="1"/>
          </p:cNvSpPr>
          <p:nvPr/>
        </p:nvSpPr>
        <p:spPr>
          <a:xfrm>
            <a:off x="8398204" y="35360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9" name="Oval 58"/>
          <p:cNvSpPr>
            <a:spLocks noChangeAspect="1"/>
          </p:cNvSpPr>
          <p:nvPr/>
        </p:nvSpPr>
        <p:spPr>
          <a:xfrm>
            <a:off x="8608408" y="36884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0" name="Oval 59"/>
          <p:cNvSpPr>
            <a:spLocks noChangeAspect="1"/>
          </p:cNvSpPr>
          <p:nvPr/>
        </p:nvSpPr>
        <p:spPr>
          <a:xfrm>
            <a:off x="154676" y="2698928"/>
            <a:ext cx="467627" cy="467627"/>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1" name="Oval 60"/>
          <p:cNvSpPr>
            <a:spLocks noChangeAspect="1"/>
          </p:cNvSpPr>
          <p:nvPr/>
        </p:nvSpPr>
        <p:spPr>
          <a:xfrm>
            <a:off x="474208" y="3166555"/>
            <a:ext cx="458770" cy="45877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2" name="Oval 61"/>
          <p:cNvSpPr>
            <a:spLocks noChangeAspect="1"/>
          </p:cNvSpPr>
          <p:nvPr/>
        </p:nvSpPr>
        <p:spPr>
          <a:xfrm>
            <a:off x="270258" y="3382942"/>
            <a:ext cx="352045" cy="3520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3" name="Oval 62"/>
          <p:cNvSpPr>
            <a:spLocks noChangeAspect="1"/>
          </p:cNvSpPr>
          <p:nvPr/>
        </p:nvSpPr>
        <p:spPr>
          <a:xfrm>
            <a:off x="-86601" y="2581479"/>
            <a:ext cx="1360441" cy="1909234"/>
          </a:xfrm>
          <a:custGeom>
            <a:avLst/>
            <a:gdLst/>
            <a:ahLst/>
            <a:cxnLst/>
            <a:rect l="l" t="t" r="r" b="b"/>
            <a:pathLst>
              <a:path w="1360441" h="1909234">
                <a:moveTo>
                  <a:pt x="405824" y="0"/>
                </a:moveTo>
                <a:cubicBezTo>
                  <a:pt x="933044" y="0"/>
                  <a:pt x="1360441" y="427397"/>
                  <a:pt x="1360441" y="954617"/>
                </a:cubicBezTo>
                <a:cubicBezTo>
                  <a:pt x="1360441" y="1481837"/>
                  <a:pt x="933044" y="1909234"/>
                  <a:pt x="405824" y="1909234"/>
                </a:cubicBezTo>
                <a:cubicBezTo>
                  <a:pt x="260527" y="1909234"/>
                  <a:pt x="122812" y="1876773"/>
                  <a:pt x="0" y="1817719"/>
                </a:cubicBezTo>
                <a:lnTo>
                  <a:pt x="0" y="91515"/>
                </a:lnTo>
                <a:cubicBezTo>
                  <a:pt x="122812" y="32461"/>
                  <a:pt x="260527" y="0"/>
                  <a:pt x="405824"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64" name="Oval 63"/>
          <p:cNvSpPr>
            <a:spLocks noChangeAspect="1"/>
          </p:cNvSpPr>
          <p:nvPr/>
        </p:nvSpPr>
        <p:spPr>
          <a:xfrm>
            <a:off x="6173123" y="2395416"/>
            <a:ext cx="1218253" cy="1218253"/>
          </a:xfrm>
          <a:prstGeom prst="ellipse">
            <a:avLst/>
          </a:prstGeom>
          <a:solidFill>
            <a:schemeClr val="tx2">
              <a:lumMod val="75000"/>
              <a:alpha val="10000"/>
            </a:schemeClr>
          </a:solidFill>
          <a:ln w="177800" cap="rnd" cmpd="sng" algn="ctr">
            <a:solidFill>
              <a:schemeClr val="tx2">
                <a:lumMod val="60000"/>
                <a:lumOff val="40000"/>
                <a:alpha val="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emf"/></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hyperlink" Target="http://www.rozhlas.cz/ctenarskydenik/dila/_zprava/ohlas-pisni-ceskych--702743"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www.rozhlas.cz/ctenarskydenik/dila/_zprava/ohlas-pisni-ruskych--702745"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a:off x="1547664" y="332656"/>
            <a:ext cx="5688013" cy="854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bdélník 1"/>
          <p:cNvSpPr/>
          <p:nvPr/>
        </p:nvSpPr>
        <p:spPr>
          <a:xfrm>
            <a:off x="323528" y="1340768"/>
            <a:ext cx="8496944" cy="4955203"/>
          </a:xfrm>
          <a:prstGeom prst="rect">
            <a:avLst/>
          </a:prstGeom>
        </p:spPr>
        <p:txBody>
          <a:bodyPr wrap="square">
            <a:spAutoFit/>
          </a:bodyPr>
          <a:lstStyle/>
          <a:p>
            <a:pPr algn="ctr"/>
            <a:r>
              <a:rPr lang="cs-CZ" b="1" dirty="0">
                <a:solidFill>
                  <a:schemeClr val="accent1">
                    <a:lumMod val="75000"/>
                  </a:schemeClr>
                </a:solidFill>
              </a:rPr>
              <a:t>ZÁKLADNÍ ŠKOLA SLOVAN, KROMĚŘÍŽ, PŘÍSPĚVKOVÁ </a:t>
            </a:r>
            <a:r>
              <a:rPr lang="cs-CZ" b="1" dirty="0" smtClean="0">
                <a:solidFill>
                  <a:schemeClr val="accent1">
                    <a:lumMod val="75000"/>
                  </a:schemeClr>
                </a:solidFill>
              </a:rPr>
              <a:t>ORGANIZACE, ZEYEROVA </a:t>
            </a:r>
            <a:r>
              <a:rPr lang="cs-CZ" b="1" dirty="0">
                <a:solidFill>
                  <a:schemeClr val="accent1">
                    <a:lumMod val="75000"/>
                  </a:schemeClr>
                </a:solidFill>
              </a:rPr>
              <a:t>3354, 767 01 KROMĚŘÍŽ</a:t>
            </a:r>
          </a:p>
          <a:p>
            <a:pPr algn="ctr"/>
            <a:endParaRPr lang="cs-CZ" b="1" dirty="0">
              <a:solidFill>
                <a:schemeClr val="accent1">
                  <a:lumMod val="75000"/>
                </a:schemeClr>
              </a:solidFill>
            </a:endParaRPr>
          </a:p>
          <a:p>
            <a:pPr algn="ctr"/>
            <a:r>
              <a:rPr lang="cs-CZ" b="1" dirty="0"/>
              <a:t>projekt v rámci vzdělávacího programu</a:t>
            </a:r>
          </a:p>
          <a:p>
            <a:pPr algn="ctr"/>
            <a:r>
              <a:rPr lang="cs-CZ" dirty="0"/>
              <a:t>VZDĚLÁNÍ PRO KONKURENCESCHOPNOST</a:t>
            </a:r>
          </a:p>
          <a:p>
            <a:pPr algn="ctr"/>
            <a:endParaRPr lang="cs-CZ" dirty="0"/>
          </a:p>
          <a:p>
            <a:pPr algn="ctr"/>
            <a:r>
              <a:rPr lang="cs-CZ" dirty="0" smtClean="0"/>
              <a:t>ŠABLONA </a:t>
            </a:r>
            <a:r>
              <a:rPr lang="cs-CZ" dirty="0"/>
              <a:t>ČÍSLO: III/2</a:t>
            </a:r>
          </a:p>
          <a:p>
            <a:pPr algn="ctr"/>
            <a:r>
              <a:rPr lang="cs-CZ" dirty="0"/>
              <a:t>NÁZEV:  INOVACE A ZKVALITNĚNÍ VÝUKY PROSTŘEDNICTVÍM ICT</a:t>
            </a:r>
          </a:p>
          <a:p>
            <a:endParaRPr lang="cs-CZ" dirty="0"/>
          </a:p>
          <a:p>
            <a:endParaRPr lang="cs-CZ" dirty="0"/>
          </a:p>
          <a:p>
            <a:r>
              <a:rPr lang="cs-CZ" b="1" dirty="0"/>
              <a:t>PŘEDMĚT: JAZYK ČESKÝ</a:t>
            </a:r>
          </a:p>
          <a:p>
            <a:r>
              <a:rPr lang="cs-CZ" b="1" dirty="0"/>
              <a:t>ROČNÍK: IX.</a:t>
            </a:r>
          </a:p>
          <a:p>
            <a:r>
              <a:rPr lang="cs-CZ" b="1" dirty="0"/>
              <a:t>TÉMA: </a:t>
            </a:r>
            <a:r>
              <a:rPr lang="cs-CZ" b="1" dirty="0" smtClean="0"/>
              <a:t>FRANTIŠEK LADISLAV ČELAKOVSKÝ</a:t>
            </a:r>
            <a:endParaRPr lang="cs-CZ" b="1" dirty="0"/>
          </a:p>
          <a:p>
            <a:r>
              <a:rPr lang="cs-CZ" b="1" dirty="0"/>
              <a:t>AUTOR: MGR. HANA GINTEROVÁ</a:t>
            </a:r>
          </a:p>
          <a:p>
            <a:r>
              <a:rPr lang="cs-CZ" b="1" dirty="0"/>
              <a:t>DATUM VYTVOŘENÍ: </a:t>
            </a:r>
            <a:r>
              <a:rPr lang="cs-CZ" b="1" dirty="0" smtClean="0"/>
              <a:t>09. </a:t>
            </a:r>
            <a:r>
              <a:rPr lang="cs-CZ" b="1" dirty="0"/>
              <a:t>10. 2011</a:t>
            </a:r>
          </a:p>
          <a:p>
            <a:endParaRPr lang="cs-CZ" dirty="0"/>
          </a:p>
          <a:p>
            <a:pPr algn="ctr"/>
            <a:r>
              <a:rPr lang="cs-CZ" dirty="0"/>
              <a:t> </a:t>
            </a:r>
            <a:r>
              <a:rPr lang="cs-CZ" sz="2800" b="1" dirty="0" smtClean="0">
                <a:solidFill>
                  <a:srgbClr val="FF0000"/>
                </a:solidFill>
              </a:rPr>
              <a:t>VY_32_INOVACE_11_HG</a:t>
            </a:r>
            <a:endParaRPr lang="cs-CZ" b="1" dirty="0">
              <a:solidFill>
                <a:srgbClr val="FF0000"/>
              </a:solidFill>
            </a:endParaRPr>
          </a:p>
        </p:txBody>
      </p:sp>
      <p:pic>
        <p:nvPicPr>
          <p:cNvPr id="3" name="Picture 2"/>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444208" y="3953839"/>
            <a:ext cx="2205391" cy="1626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9835737"/>
      </p:ext>
    </p:extLst>
  </p:cSld>
  <p:clrMapOvr>
    <a:masterClrMapping/>
  </p:clrMapOvr>
  <p:transition spd="slow">
    <p:wheel spokes="1"/>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188641"/>
            <a:ext cx="7125113" cy="720080"/>
          </a:xfrm>
        </p:spPr>
        <p:style>
          <a:lnRef idx="1">
            <a:schemeClr val="accent1"/>
          </a:lnRef>
          <a:fillRef idx="3">
            <a:schemeClr val="accent1"/>
          </a:fillRef>
          <a:effectRef idx="2">
            <a:schemeClr val="accent1"/>
          </a:effectRef>
          <a:fontRef idx="minor">
            <a:schemeClr val="lt1"/>
          </a:fontRef>
        </p:style>
        <p:txBody>
          <a:bodyPr/>
          <a:lstStyle/>
          <a:p>
            <a:pPr algn="ctr"/>
            <a:r>
              <a:rPr lang="cs-CZ" dirty="0" smtClean="0">
                <a:solidFill>
                  <a:schemeClr val="accent1">
                    <a:lumMod val="50000"/>
                  </a:schemeClr>
                </a:solidFill>
              </a:rPr>
              <a:t>ANOTACE</a:t>
            </a:r>
            <a:endParaRPr lang="cs-CZ" dirty="0">
              <a:solidFill>
                <a:schemeClr val="accent1">
                  <a:lumMod val="50000"/>
                </a:schemeClr>
              </a:solidFill>
            </a:endParaRPr>
          </a:p>
        </p:txBody>
      </p:sp>
      <p:sp>
        <p:nvSpPr>
          <p:cNvPr id="3" name="Zástupný symbol pro obsah 2"/>
          <p:cNvSpPr>
            <a:spLocks noGrp="1"/>
          </p:cNvSpPr>
          <p:nvPr>
            <p:ph idx="1"/>
          </p:nvPr>
        </p:nvSpPr>
        <p:spPr>
          <a:xfrm>
            <a:off x="107504" y="1169369"/>
            <a:ext cx="9036496" cy="5688631"/>
          </a:xfrm>
        </p:spPr>
        <p:style>
          <a:lnRef idx="1">
            <a:schemeClr val="accent1"/>
          </a:lnRef>
          <a:fillRef idx="3">
            <a:schemeClr val="accent1"/>
          </a:fillRef>
          <a:effectRef idx="2">
            <a:schemeClr val="accent1"/>
          </a:effectRef>
          <a:fontRef idx="minor">
            <a:schemeClr val="lt1"/>
          </a:fontRef>
        </p:style>
        <p:txBody>
          <a:bodyPr>
            <a:noAutofit/>
          </a:bodyPr>
          <a:lstStyle/>
          <a:p>
            <a:pPr>
              <a:buClrTx/>
              <a:buFont typeface="Wingdings" pitchFamily="2" charset="2"/>
              <a:buChar char="q"/>
            </a:pPr>
            <a:r>
              <a:rPr lang="cs-CZ" dirty="0" smtClean="0">
                <a:solidFill>
                  <a:schemeClr val="bg1"/>
                </a:solidFill>
              </a:rPr>
              <a:t>PREZENTACE VYTVOŘENA JAKO DOPLNĚK K OPAKOVACÍMU UČIVU 9. ROČNÍKU LITERATURA NÁRODNÍHO OBROZENÍ – SPISOVATEL FRANTIŠEK LADISLAV ČELAKOVSKÝ.</a:t>
            </a:r>
          </a:p>
          <a:p>
            <a:pPr>
              <a:buClrTx/>
              <a:buFont typeface="Wingdings" pitchFamily="2" charset="2"/>
              <a:buChar char="q"/>
            </a:pPr>
            <a:r>
              <a:rPr lang="cs-CZ" dirty="0" smtClean="0">
                <a:solidFill>
                  <a:schemeClr val="bg1"/>
                </a:solidFill>
              </a:rPr>
              <a:t>V RÁMCI PREZENTACE SE ŽÁCI SEZNÁMÍ:</a:t>
            </a:r>
          </a:p>
          <a:p>
            <a:pPr marL="457200" indent="-457200">
              <a:buClrTx/>
              <a:buFont typeface="+mj-lt"/>
              <a:buAutoNum type="arabicPeriod"/>
            </a:pPr>
            <a:r>
              <a:rPr lang="cs-CZ" sz="1600" dirty="0" smtClean="0">
                <a:solidFill>
                  <a:schemeClr val="bg1"/>
                </a:solidFill>
              </a:rPr>
              <a:t>S OSOBNOSTÍ A ŽIVOTEM SPISOVATELE</a:t>
            </a:r>
          </a:p>
          <a:p>
            <a:pPr marL="457200" indent="-457200">
              <a:buClrTx/>
              <a:buFont typeface="+mj-lt"/>
              <a:buAutoNum type="arabicPeriod"/>
            </a:pPr>
            <a:r>
              <a:rPr lang="cs-CZ" sz="1600" dirty="0" smtClean="0">
                <a:solidFill>
                  <a:schemeClr val="bg1"/>
                </a:solidFill>
              </a:rPr>
              <a:t>S TERMÍNEM OHLASOVÁ POEZIE</a:t>
            </a:r>
          </a:p>
          <a:p>
            <a:pPr marL="457200" indent="-457200">
              <a:buClrTx/>
              <a:buFont typeface="+mj-lt"/>
              <a:buAutoNum type="arabicPeriod"/>
            </a:pPr>
            <a:r>
              <a:rPr lang="cs-CZ" sz="1600" dirty="0" smtClean="0">
                <a:solidFill>
                  <a:schemeClr val="bg1"/>
                </a:solidFill>
              </a:rPr>
              <a:t>SE SBÍRKAMI POEZIE OHLAS PÍSNÍ RUSKÝCH A OHLAS PÍSNÍ ČESKÝCH </a:t>
            </a:r>
          </a:p>
          <a:p>
            <a:pPr marL="457200" indent="-457200">
              <a:buClrTx/>
              <a:buFont typeface="+mj-lt"/>
              <a:buAutoNum type="arabicPeriod"/>
            </a:pPr>
            <a:r>
              <a:rPr lang="cs-CZ" sz="1600" dirty="0" smtClean="0">
                <a:solidFill>
                  <a:schemeClr val="bg1"/>
                </a:solidFill>
              </a:rPr>
              <a:t>S UKÁZKAMI Z NEJZNÁMĚJŠÍCH DĚL</a:t>
            </a:r>
          </a:p>
          <a:p>
            <a:pPr marL="0" indent="0" algn="ctr">
              <a:buNone/>
            </a:pPr>
            <a:r>
              <a:rPr lang="cs-CZ" dirty="0" smtClean="0">
                <a:solidFill>
                  <a:schemeClr val="bg1"/>
                </a:solidFill>
              </a:rPr>
              <a:t>DO PREZENTACE JSOU VLOŽENY HYPERTEXTOVÉ ODKAZY</a:t>
            </a:r>
          </a:p>
          <a:p>
            <a:pPr marL="0" indent="0" algn="ctr">
              <a:buNone/>
            </a:pPr>
            <a:r>
              <a:rPr lang="cs-CZ" dirty="0" smtClean="0">
                <a:solidFill>
                  <a:schemeClr val="bg1"/>
                </a:solidFill>
              </a:rPr>
              <a:t>Pilotáž: Prezentace pilotována ve třídách 9. ročníku, ale je možné ji zařadit jako doplněk učiva literatury pro celý II. stupeň ZŠ. Do prezentace jsou formou hypertextových odkazů vloženy ukázky ze stránek Čtenářský deník – Český rozhlas Vltava, zařaďte dle  časových možností alespoň část těchto ukázek. Závěrečné opakovaní prostřednictvím literárních termínů je zaměřeno na oblast poezie.  </a:t>
            </a:r>
            <a:endParaRPr lang="cs-CZ" dirty="0">
              <a:solidFill>
                <a:schemeClr val="bg1"/>
              </a:solidFill>
            </a:endParaRPr>
          </a:p>
        </p:txBody>
      </p:sp>
    </p:spTree>
    <p:extLst>
      <p:ext uri="{BB962C8B-B14F-4D97-AF65-F5344CB8AC3E}">
        <p14:creationId xmlns:p14="http://schemas.microsoft.com/office/powerpoint/2010/main" val="164423243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332656"/>
            <a:ext cx="7125113" cy="924475"/>
          </a:xfrm>
          <a:solidFill>
            <a:schemeClr val="accent2">
              <a:lumMod val="75000"/>
            </a:schemeClr>
          </a:solidFill>
        </p:spPr>
        <p:txBody>
          <a:bodyPr/>
          <a:lstStyle/>
          <a:p>
            <a:pPr algn="ctr"/>
            <a:r>
              <a:rPr lang="cs-CZ" sz="3600" b="1" dirty="0" smtClean="0">
                <a:solidFill>
                  <a:schemeClr val="accent1">
                    <a:lumMod val="50000"/>
                  </a:schemeClr>
                </a:solidFill>
              </a:rPr>
              <a:t>KLÍČOVÁ SLOVA</a:t>
            </a:r>
            <a:endParaRPr lang="cs-CZ" sz="3600" b="1" dirty="0">
              <a:solidFill>
                <a:schemeClr val="accent1">
                  <a:lumMod val="50000"/>
                </a:schemeClr>
              </a:solidFill>
            </a:endParaRPr>
          </a:p>
        </p:txBody>
      </p:sp>
      <p:sp>
        <p:nvSpPr>
          <p:cNvPr id="3" name="Zástupný symbol pro obsah 2"/>
          <p:cNvSpPr>
            <a:spLocks noGrp="1"/>
          </p:cNvSpPr>
          <p:nvPr>
            <p:ph idx="1"/>
          </p:nvPr>
        </p:nvSpPr>
        <p:spPr>
          <a:xfrm>
            <a:off x="179512" y="1412777"/>
            <a:ext cx="8784976" cy="5256584"/>
          </a:xfrm>
        </p:spPr>
        <p:style>
          <a:lnRef idx="1">
            <a:schemeClr val="accent3"/>
          </a:lnRef>
          <a:fillRef idx="3">
            <a:schemeClr val="accent3"/>
          </a:fillRef>
          <a:effectRef idx="2">
            <a:schemeClr val="accent3"/>
          </a:effectRef>
          <a:fontRef idx="minor">
            <a:schemeClr val="lt1"/>
          </a:fontRef>
        </p:style>
        <p:txBody>
          <a:bodyPr>
            <a:normAutofit fontScale="92500" lnSpcReduction="10000"/>
          </a:bodyPr>
          <a:lstStyle/>
          <a:p>
            <a:r>
              <a:rPr lang="cs-CZ" sz="2800" b="1" dirty="0" smtClean="0">
                <a:solidFill>
                  <a:schemeClr val="accent1">
                    <a:lumMod val="50000"/>
                  </a:schemeClr>
                </a:solidFill>
              </a:rPr>
              <a:t>ÚSTNÍ LIDOVÁ SLOVESNOST</a:t>
            </a:r>
          </a:p>
          <a:p>
            <a:r>
              <a:rPr lang="cs-CZ" sz="2800" b="1" dirty="0" smtClean="0">
                <a:solidFill>
                  <a:schemeClr val="accent1">
                    <a:lumMod val="50000"/>
                  </a:schemeClr>
                </a:solidFill>
              </a:rPr>
              <a:t>OHLASOVÁ POEZIE</a:t>
            </a:r>
          </a:p>
          <a:p>
            <a:r>
              <a:rPr lang="cs-CZ" sz="2800" b="1" dirty="0" smtClean="0">
                <a:solidFill>
                  <a:schemeClr val="accent1">
                    <a:lumMod val="50000"/>
                  </a:schemeClr>
                </a:solidFill>
              </a:rPr>
              <a:t>SLAVISTIKA</a:t>
            </a:r>
          </a:p>
          <a:p>
            <a:r>
              <a:rPr lang="cs-CZ" sz="2800" b="1" dirty="0" smtClean="0">
                <a:solidFill>
                  <a:schemeClr val="accent1">
                    <a:lumMod val="50000"/>
                  </a:schemeClr>
                </a:solidFill>
              </a:rPr>
              <a:t>LYRIKA</a:t>
            </a:r>
          </a:p>
          <a:p>
            <a:r>
              <a:rPr lang="cs-CZ" sz="2800" b="1" dirty="0" smtClean="0">
                <a:solidFill>
                  <a:schemeClr val="accent1">
                    <a:lumMod val="50000"/>
                  </a:schemeClr>
                </a:solidFill>
              </a:rPr>
              <a:t>EPIKA</a:t>
            </a:r>
          </a:p>
          <a:p>
            <a:r>
              <a:rPr lang="cs-CZ" sz="2800" b="1" dirty="0" smtClean="0">
                <a:solidFill>
                  <a:schemeClr val="accent1">
                    <a:lumMod val="50000"/>
                  </a:schemeClr>
                </a:solidFill>
              </a:rPr>
              <a:t>IRONIE</a:t>
            </a:r>
          </a:p>
          <a:p>
            <a:r>
              <a:rPr lang="cs-CZ" sz="2800" b="1" dirty="0" smtClean="0">
                <a:solidFill>
                  <a:schemeClr val="accent1">
                    <a:lumMod val="50000"/>
                  </a:schemeClr>
                </a:solidFill>
              </a:rPr>
              <a:t>POLEMIKA</a:t>
            </a:r>
          </a:p>
          <a:p>
            <a:r>
              <a:rPr lang="cs-CZ" sz="2800" b="1" dirty="0" smtClean="0">
                <a:solidFill>
                  <a:schemeClr val="accent1">
                    <a:lumMod val="50000"/>
                  </a:schemeClr>
                </a:solidFill>
              </a:rPr>
              <a:t>AUTENTICKÝ</a:t>
            </a:r>
          </a:p>
          <a:p>
            <a:r>
              <a:rPr lang="cs-CZ" sz="2800" b="1" dirty="0" smtClean="0">
                <a:solidFill>
                  <a:schemeClr val="accent1">
                    <a:lumMod val="50000"/>
                  </a:schemeClr>
                </a:solidFill>
              </a:rPr>
              <a:t>ILUSTRACE</a:t>
            </a:r>
          </a:p>
          <a:p>
            <a:r>
              <a:rPr lang="cs-CZ" sz="2800" b="1" dirty="0" smtClean="0">
                <a:solidFill>
                  <a:schemeClr val="accent1">
                    <a:lumMod val="50000"/>
                  </a:schemeClr>
                </a:solidFill>
              </a:rPr>
              <a:t>FOLK</a:t>
            </a:r>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95936" y="3212976"/>
            <a:ext cx="4419600" cy="2901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4854347"/>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a:xfrm rot="10800000" flipV="1">
            <a:off x="251520" y="2780927"/>
            <a:ext cx="5616624" cy="3096345"/>
          </a:xfrm>
        </p:spPr>
        <p:txBody>
          <a:bodyPr/>
          <a:lstStyle/>
          <a:p>
            <a:r>
              <a:rPr lang="cs-CZ" sz="6000" b="1" dirty="0" smtClean="0">
                <a:solidFill>
                  <a:schemeClr val="accent1">
                    <a:lumMod val="50000"/>
                  </a:schemeClr>
                </a:solidFill>
                <a:latin typeface="Arial Rounded MT Bold" pitchFamily="34" charset="0"/>
              </a:rPr>
              <a:t>FRANTIŠEK </a:t>
            </a:r>
            <a:br>
              <a:rPr lang="cs-CZ" sz="6000" b="1" dirty="0" smtClean="0">
                <a:solidFill>
                  <a:schemeClr val="accent1">
                    <a:lumMod val="50000"/>
                  </a:schemeClr>
                </a:solidFill>
                <a:latin typeface="Arial Rounded MT Bold" pitchFamily="34" charset="0"/>
              </a:rPr>
            </a:br>
            <a:r>
              <a:rPr lang="cs-CZ" sz="6000" b="1" dirty="0" smtClean="0">
                <a:solidFill>
                  <a:schemeClr val="accent1">
                    <a:lumMod val="50000"/>
                  </a:schemeClr>
                </a:solidFill>
                <a:latin typeface="Arial Rounded MT Bold" pitchFamily="34" charset="0"/>
              </a:rPr>
              <a:t>LADISLAV </a:t>
            </a:r>
            <a:br>
              <a:rPr lang="cs-CZ" sz="6000" b="1" dirty="0" smtClean="0">
                <a:solidFill>
                  <a:schemeClr val="accent1">
                    <a:lumMod val="50000"/>
                  </a:schemeClr>
                </a:solidFill>
                <a:latin typeface="Arial Rounded MT Bold" pitchFamily="34" charset="0"/>
              </a:rPr>
            </a:br>
            <a:r>
              <a:rPr lang="cs-CZ" sz="6000" b="1" dirty="0" smtClean="0">
                <a:solidFill>
                  <a:schemeClr val="accent1">
                    <a:lumMod val="50000"/>
                  </a:schemeClr>
                </a:solidFill>
                <a:latin typeface="Arial Rounded MT Bold" pitchFamily="34" charset="0"/>
              </a:rPr>
              <a:t>ČELAKOVSKÝ</a:t>
            </a:r>
            <a:endParaRPr lang="cs-CZ" sz="6000" b="1" dirty="0">
              <a:solidFill>
                <a:schemeClr val="accent1">
                  <a:lumMod val="50000"/>
                </a:schemeClr>
              </a:solidFill>
              <a:latin typeface="Arial Rounded MT Bold" pitchFamily="34" charset="0"/>
            </a:endParaRPr>
          </a:p>
        </p:txBody>
      </p:sp>
      <p:sp>
        <p:nvSpPr>
          <p:cNvPr id="5" name="Podnadpis 4"/>
          <p:cNvSpPr>
            <a:spLocks noGrp="1"/>
          </p:cNvSpPr>
          <p:nvPr>
            <p:ph type="subTitle" idx="1"/>
          </p:nvPr>
        </p:nvSpPr>
        <p:spPr>
          <a:xfrm>
            <a:off x="1009442" y="6525344"/>
            <a:ext cx="7117180" cy="72008"/>
          </a:xfrm>
        </p:spPr>
        <p:txBody>
          <a:bodyPr>
            <a:normAutofit fontScale="25000" lnSpcReduction="20000"/>
          </a:bodyPr>
          <a:lstStyle/>
          <a:p>
            <a:endParaRPr lang="cs-CZ" dirty="0"/>
          </a:p>
        </p:txBody>
      </p:sp>
      <p:sp>
        <p:nvSpPr>
          <p:cNvPr id="6" name="TextovéPole 5"/>
          <p:cNvSpPr txBox="1"/>
          <p:nvPr/>
        </p:nvSpPr>
        <p:spPr>
          <a:xfrm>
            <a:off x="1979712" y="260648"/>
            <a:ext cx="6768752" cy="2308324"/>
          </a:xfrm>
          <a:prstGeom prst="rect">
            <a:avLst/>
          </a:prstGeom>
          <a:solidFill>
            <a:schemeClr val="accent2">
              <a:lumMod val="75000"/>
            </a:schemeClr>
          </a:solidFill>
        </p:spPr>
        <p:txBody>
          <a:bodyPr wrap="square" rtlCol="0">
            <a:spAutoFit/>
          </a:bodyPr>
          <a:lstStyle/>
          <a:p>
            <a:r>
              <a:rPr lang="cs-CZ" sz="3600" b="1" i="1" dirty="0" smtClean="0"/>
              <a:t>„Cizí chvála přináší tobě jen tehdy čest, </a:t>
            </a:r>
          </a:p>
          <a:p>
            <a:r>
              <a:rPr lang="cs-CZ" sz="3600" b="1" i="1" dirty="0" smtClean="0"/>
              <a:t>když ten, kdo tě chválí, chvály hoden jest.“</a:t>
            </a:r>
            <a:endParaRPr lang="cs-CZ" sz="3600" b="1"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6095" y="2780928"/>
            <a:ext cx="2872369" cy="3524379"/>
          </a:xfrm>
          <a:prstGeom prst="ellipse">
            <a:avLst/>
          </a:prstGeom>
          <a:ln w="63500" cap="rnd">
            <a:solidFill>
              <a:srgbClr val="333333"/>
            </a:solidFill>
          </a:ln>
          <a:effectLst>
            <a:glow rad="228600">
              <a:schemeClr val="accent3">
                <a:satMod val="175000"/>
                <a:alpha val="40000"/>
              </a:schemeClr>
            </a:glow>
            <a:outerShdw dist="35921" dir="2700000" algn="ctr" rotWithShape="0">
              <a:schemeClr val="bg2"/>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766256761"/>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12095" y="1484784"/>
            <a:ext cx="8892480" cy="2246769"/>
          </a:xfrm>
          <a:prstGeom prst="rect">
            <a:avLst/>
          </a:prstGeom>
        </p:spPr>
        <p:txBody>
          <a:bodyPr wrap="square">
            <a:spAutoFit/>
          </a:bodyPr>
          <a:lstStyle/>
          <a:p>
            <a:r>
              <a:rPr lang="cs-CZ" sz="2800" b="1" i="1" dirty="0" smtClean="0">
                <a:solidFill>
                  <a:schemeClr val="accent1">
                    <a:lumMod val="50000"/>
                  </a:schemeClr>
                </a:solidFill>
              </a:rPr>
              <a:t>František </a:t>
            </a:r>
            <a:r>
              <a:rPr lang="cs-CZ" sz="2800" b="1" i="1" dirty="0">
                <a:solidFill>
                  <a:schemeClr val="accent1">
                    <a:lumMod val="50000"/>
                  </a:schemeClr>
                </a:solidFill>
              </a:rPr>
              <a:t>L</a:t>
            </a:r>
            <a:r>
              <a:rPr lang="cs-CZ" sz="2800" b="1" i="1" dirty="0" smtClean="0">
                <a:solidFill>
                  <a:schemeClr val="accent1">
                    <a:lumMod val="50000"/>
                  </a:schemeClr>
                </a:solidFill>
              </a:rPr>
              <a:t>adislav Čelakovský byl</a:t>
            </a:r>
          </a:p>
          <a:p>
            <a:pPr marL="457200" indent="-457200">
              <a:buFont typeface="Arial" pitchFamily="34" charset="0"/>
              <a:buChar char="•"/>
            </a:pPr>
            <a:r>
              <a:rPr lang="cs-CZ" sz="2800" b="1" dirty="0" smtClean="0">
                <a:solidFill>
                  <a:schemeClr val="accent1">
                    <a:lumMod val="50000"/>
                  </a:schemeClr>
                </a:solidFill>
              </a:rPr>
              <a:t>Uznávaný </a:t>
            </a:r>
            <a:r>
              <a:rPr lang="cs-CZ" sz="2800" b="1" u="sng" dirty="0">
                <a:solidFill>
                  <a:schemeClr val="accent1">
                    <a:lumMod val="50000"/>
                  </a:schemeClr>
                </a:solidFill>
              </a:rPr>
              <a:t>folklorista</a:t>
            </a:r>
            <a:r>
              <a:rPr lang="cs-CZ" sz="2800" b="1" dirty="0">
                <a:solidFill>
                  <a:schemeClr val="accent1">
                    <a:lumMod val="50000"/>
                  </a:schemeClr>
                </a:solidFill>
              </a:rPr>
              <a:t> a </a:t>
            </a:r>
            <a:r>
              <a:rPr lang="cs-CZ" sz="2800" b="1" u="sng" dirty="0">
                <a:solidFill>
                  <a:schemeClr val="accent1">
                    <a:lumMod val="50000"/>
                  </a:schemeClr>
                </a:solidFill>
              </a:rPr>
              <a:t>slavista</a:t>
            </a:r>
            <a:r>
              <a:rPr lang="cs-CZ" sz="2800" b="1" dirty="0">
                <a:solidFill>
                  <a:schemeClr val="accent1">
                    <a:lumMod val="50000"/>
                  </a:schemeClr>
                </a:solidFill>
              </a:rPr>
              <a:t>. </a:t>
            </a:r>
            <a:endParaRPr lang="cs-CZ" sz="2800" b="1" dirty="0" smtClean="0">
              <a:solidFill>
                <a:schemeClr val="accent1">
                  <a:lumMod val="50000"/>
                </a:schemeClr>
              </a:solidFill>
            </a:endParaRPr>
          </a:p>
          <a:p>
            <a:pPr marL="457200" indent="-457200">
              <a:buFont typeface="Arial" pitchFamily="34" charset="0"/>
              <a:buChar char="•"/>
            </a:pPr>
            <a:r>
              <a:rPr lang="cs-CZ" sz="2800" b="1" u="sng" dirty="0" smtClean="0">
                <a:solidFill>
                  <a:schemeClr val="accent1">
                    <a:lumMod val="50000"/>
                  </a:schemeClr>
                </a:solidFill>
              </a:rPr>
              <a:t>Svéhlavý</a:t>
            </a:r>
            <a:r>
              <a:rPr lang="cs-CZ" sz="2800" b="1" dirty="0" smtClean="0">
                <a:solidFill>
                  <a:schemeClr val="accent1">
                    <a:lumMod val="50000"/>
                  </a:schemeClr>
                </a:solidFill>
              </a:rPr>
              <a:t> </a:t>
            </a:r>
            <a:r>
              <a:rPr lang="cs-CZ" sz="2800" b="1" dirty="0">
                <a:solidFill>
                  <a:schemeClr val="accent1">
                    <a:lumMod val="50000"/>
                  </a:schemeClr>
                </a:solidFill>
              </a:rPr>
              <a:t>student. </a:t>
            </a:r>
            <a:endParaRPr lang="cs-CZ" sz="2800" b="1" dirty="0" smtClean="0">
              <a:solidFill>
                <a:schemeClr val="accent1">
                  <a:lumMod val="50000"/>
                </a:schemeClr>
              </a:solidFill>
            </a:endParaRPr>
          </a:p>
          <a:p>
            <a:pPr marL="457200" indent="-457200">
              <a:buFont typeface="Arial" pitchFamily="34" charset="0"/>
              <a:buChar char="•"/>
            </a:pPr>
            <a:r>
              <a:rPr lang="cs-CZ" sz="2800" b="1" dirty="0" smtClean="0">
                <a:solidFill>
                  <a:schemeClr val="accent1">
                    <a:lumMod val="50000"/>
                  </a:schemeClr>
                </a:solidFill>
              </a:rPr>
              <a:t>Vášnivý </a:t>
            </a:r>
            <a:r>
              <a:rPr lang="cs-CZ" sz="2800" b="1" u="sng" dirty="0">
                <a:solidFill>
                  <a:schemeClr val="accent1">
                    <a:lumMod val="50000"/>
                  </a:schemeClr>
                </a:solidFill>
              </a:rPr>
              <a:t>polemik</a:t>
            </a:r>
            <a:r>
              <a:rPr lang="cs-CZ" sz="2800" b="1" dirty="0">
                <a:solidFill>
                  <a:schemeClr val="accent1">
                    <a:lumMod val="50000"/>
                  </a:schemeClr>
                </a:solidFill>
              </a:rPr>
              <a:t> i manžel. </a:t>
            </a:r>
            <a:endParaRPr lang="cs-CZ" sz="2800" b="1" dirty="0" smtClean="0">
              <a:solidFill>
                <a:schemeClr val="accent1">
                  <a:lumMod val="50000"/>
                </a:schemeClr>
              </a:solidFill>
            </a:endParaRPr>
          </a:p>
          <a:p>
            <a:pPr marL="457200" indent="-457200">
              <a:buFont typeface="Arial" pitchFamily="34" charset="0"/>
              <a:buChar char="•"/>
            </a:pPr>
            <a:r>
              <a:rPr lang="cs-CZ" sz="2800" b="1" dirty="0" smtClean="0">
                <a:solidFill>
                  <a:schemeClr val="accent1">
                    <a:lumMod val="50000"/>
                  </a:schemeClr>
                </a:solidFill>
              </a:rPr>
              <a:t>Citlivý </a:t>
            </a:r>
            <a:r>
              <a:rPr lang="cs-CZ" sz="2800" b="1" u="sng" dirty="0">
                <a:solidFill>
                  <a:schemeClr val="accent1">
                    <a:lumMod val="50000"/>
                  </a:schemeClr>
                </a:solidFill>
              </a:rPr>
              <a:t>básník</a:t>
            </a:r>
            <a:r>
              <a:rPr lang="cs-CZ" sz="2800" b="1" dirty="0">
                <a:solidFill>
                  <a:schemeClr val="accent1">
                    <a:lumMod val="50000"/>
                  </a:schemeClr>
                </a:solidFill>
              </a:rPr>
              <a:t>.</a:t>
            </a:r>
          </a:p>
        </p:txBody>
      </p:sp>
      <p:sp>
        <p:nvSpPr>
          <p:cNvPr id="3" name="TextovéPole 2"/>
          <p:cNvSpPr txBox="1"/>
          <p:nvPr/>
        </p:nvSpPr>
        <p:spPr>
          <a:xfrm>
            <a:off x="1506249" y="293975"/>
            <a:ext cx="5328592" cy="1077218"/>
          </a:xfrm>
          <a:prstGeom prst="rect">
            <a:avLst/>
          </a:prstGeom>
          <a:solidFill>
            <a:schemeClr val="accent2">
              <a:lumMod val="75000"/>
            </a:schemeClr>
          </a:solidFill>
        </p:spPr>
        <p:txBody>
          <a:bodyPr wrap="square" rtlCol="0">
            <a:spAutoFit/>
          </a:bodyPr>
          <a:lstStyle/>
          <a:p>
            <a:r>
              <a:rPr lang="cs-CZ" sz="3200" b="1" dirty="0" smtClean="0">
                <a:solidFill>
                  <a:srgbClr val="C00000"/>
                </a:solidFill>
              </a:rPr>
              <a:t>POKUS SE VYSVĚTLIT PODTRŽENÉ TERMÍNY</a:t>
            </a:r>
            <a:endParaRPr lang="cs-CZ" sz="3200" b="1" dirty="0">
              <a:solidFill>
                <a:srgbClr val="C00000"/>
              </a:solidFill>
            </a:endParaRPr>
          </a:p>
        </p:txBody>
      </p:sp>
      <p:pic>
        <p:nvPicPr>
          <p:cNvPr id="10242" name="Picture 2"/>
          <p:cNvPicPr>
            <a:picLocks noChangeAspect="1" noChangeArrowheads="1"/>
          </p:cNvPicPr>
          <p:nvPr/>
        </p:nvPicPr>
        <p:blipFill>
          <a:blip r:embed="rId2">
            <a:extLst>
              <a:ext uri="{BEBA8EAE-BF5A-486C-A8C5-ECC9F3942E4B}">
                <a14:imgProps xmlns:a14="http://schemas.microsoft.com/office/drawing/2010/main">
                  <a14:imgLayer r:embed="rId3">
                    <a14:imgEffect>
                      <a14:artisticPhotocopy/>
                    </a14:imgEffect>
                  </a14:imgLayer>
                </a14:imgProps>
              </a:ext>
              <a:ext uri="{28A0092B-C50C-407E-A947-70E740481C1C}">
                <a14:useLocalDpi xmlns:a14="http://schemas.microsoft.com/office/drawing/2010/main" val="0"/>
              </a:ext>
            </a:extLst>
          </a:blip>
          <a:srcRect/>
          <a:stretch>
            <a:fillRect/>
          </a:stretch>
        </p:blipFill>
        <p:spPr bwMode="auto">
          <a:xfrm>
            <a:off x="436146" y="3859175"/>
            <a:ext cx="2285773" cy="2853401"/>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5983" y="4020969"/>
            <a:ext cx="2859087" cy="2060575"/>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pic>
        <p:nvPicPr>
          <p:cNvPr id="1026" name="Picture 2"/>
          <p:cNvPicPr>
            <a:picLocks noChangeAspect="1" noChangeArrowheads="1"/>
          </p:cNvPicPr>
          <p:nvPr/>
        </p:nvPicPr>
        <p:blipFill>
          <a:blip r:embed="rId5">
            <a:extLst>
              <a:ext uri="{BEBA8EAE-BF5A-486C-A8C5-ECC9F3942E4B}">
                <a14:imgProps xmlns:a14="http://schemas.microsoft.com/office/drawing/2010/main">
                  <a14:imgLayer r:embed="rId6">
                    <a14:imgEffect>
                      <a14:artisticCement/>
                    </a14:imgEffect>
                  </a14:imgLayer>
                </a14:imgProps>
              </a:ext>
              <a:ext uri="{28A0092B-C50C-407E-A947-70E740481C1C}">
                <a14:useLocalDpi xmlns:a14="http://schemas.microsoft.com/office/drawing/2010/main" val="0"/>
              </a:ext>
            </a:extLst>
          </a:blip>
          <a:srcRect/>
          <a:stretch>
            <a:fillRect/>
          </a:stretch>
        </p:blipFill>
        <p:spPr bwMode="auto">
          <a:xfrm>
            <a:off x="6228184" y="3731553"/>
            <a:ext cx="2468563" cy="3035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4701836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38452" y="302358"/>
            <a:ext cx="8424936" cy="4832092"/>
          </a:xfrm>
          <a:prstGeom prst="rect">
            <a:avLst/>
          </a:prstGeom>
        </p:spPr>
        <p:txBody>
          <a:bodyPr wrap="square">
            <a:spAutoFit/>
          </a:bodyPr>
          <a:lstStyle/>
          <a:p>
            <a:endParaRPr lang="cs-CZ" sz="2800" dirty="0" smtClean="0">
              <a:solidFill>
                <a:schemeClr val="accent1">
                  <a:lumMod val="50000"/>
                </a:schemeClr>
              </a:solidFill>
            </a:endParaRPr>
          </a:p>
          <a:p>
            <a:r>
              <a:rPr lang="cs-CZ" sz="2800" dirty="0" smtClean="0">
                <a:solidFill>
                  <a:schemeClr val="accent1">
                    <a:lumMod val="50000"/>
                  </a:schemeClr>
                </a:solidFill>
              </a:rPr>
              <a:t>Mladý </a:t>
            </a:r>
            <a:r>
              <a:rPr lang="cs-CZ" sz="2800" dirty="0">
                <a:solidFill>
                  <a:schemeClr val="accent1">
                    <a:lumMod val="50000"/>
                  </a:schemeClr>
                </a:solidFill>
              </a:rPr>
              <a:t>Čelakovský byl veselý člověk, líbil se dívkám. Byl ale také prudký s velkým sklonem k ironii. Tím se často dostával do různých sporů. Vinou své konfliktní povahy studoval na několika </a:t>
            </a:r>
            <a:r>
              <a:rPr lang="cs-CZ" sz="2800" dirty="0" smtClean="0">
                <a:solidFill>
                  <a:schemeClr val="accent1">
                    <a:lumMod val="50000"/>
                  </a:schemeClr>
                </a:solidFill>
              </a:rPr>
              <a:t>školách. U </a:t>
            </a:r>
            <a:r>
              <a:rPr lang="cs-CZ" sz="2800" dirty="0">
                <a:solidFill>
                  <a:schemeClr val="accent1">
                    <a:lumMod val="50000"/>
                  </a:schemeClr>
                </a:solidFill>
              </a:rPr>
              <a:t>zkoušek na pražské filozofii, které by jej opravňovaly vyučovat na gymnáziích, propadl. </a:t>
            </a:r>
            <a:r>
              <a:rPr lang="cs-CZ" sz="2800" dirty="0" smtClean="0">
                <a:solidFill>
                  <a:schemeClr val="accent1">
                    <a:lumMod val="50000"/>
                  </a:schemeClr>
                </a:solidFill>
              </a:rPr>
              <a:t>Sedm </a:t>
            </a:r>
            <a:r>
              <a:rPr lang="cs-CZ" sz="2800" dirty="0">
                <a:solidFill>
                  <a:schemeClr val="accent1">
                    <a:lumMod val="50000"/>
                  </a:schemeClr>
                </a:solidFill>
              </a:rPr>
              <a:t>let pracoval jako vychovatel v rodině soudního </a:t>
            </a:r>
            <a:r>
              <a:rPr lang="cs-CZ" sz="2800" dirty="0" smtClean="0">
                <a:solidFill>
                  <a:schemeClr val="accent1">
                    <a:lumMod val="50000"/>
                  </a:schemeClr>
                </a:solidFill>
              </a:rPr>
              <a:t>rady, a </a:t>
            </a:r>
            <a:r>
              <a:rPr lang="cs-CZ" sz="2800" dirty="0">
                <a:solidFill>
                  <a:schemeClr val="accent1">
                    <a:lumMod val="50000"/>
                  </a:schemeClr>
                </a:solidFill>
              </a:rPr>
              <a:t>to zejména </a:t>
            </a:r>
            <a:r>
              <a:rPr lang="cs-CZ" sz="2800" dirty="0" smtClean="0">
                <a:solidFill>
                  <a:schemeClr val="accent1">
                    <a:lumMod val="50000"/>
                  </a:schemeClr>
                </a:solidFill>
              </a:rPr>
              <a:t>proto, </a:t>
            </a:r>
            <a:r>
              <a:rPr lang="cs-CZ" sz="2800" dirty="0">
                <a:solidFill>
                  <a:schemeClr val="accent1">
                    <a:lumMod val="50000"/>
                  </a:schemeClr>
                </a:solidFill>
              </a:rPr>
              <a:t>že jeho tvorba mu nedokázala zajistit dostatek peněz.</a:t>
            </a:r>
          </a:p>
        </p:txBody>
      </p:sp>
      <p:sp>
        <p:nvSpPr>
          <p:cNvPr id="4" name="TextovéPole 3"/>
          <p:cNvSpPr txBox="1"/>
          <p:nvPr/>
        </p:nvSpPr>
        <p:spPr>
          <a:xfrm>
            <a:off x="305210" y="5445224"/>
            <a:ext cx="4410806" cy="1200329"/>
          </a:xfrm>
          <a:prstGeom prst="rect">
            <a:avLst/>
          </a:prstGeom>
          <a:solidFill>
            <a:schemeClr val="accent2">
              <a:lumMod val="50000"/>
            </a:schemeClr>
          </a:solidFill>
        </p:spPr>
        <p:txBody>
          <a:bodyPr wrap="square" rtlCol="0">
            <a:spAutoFit/>
          </a:bodyPr>
          <a:lstStyle/>
          <a:p>
            <a:r>
              <a:rPr lang="cs-CZ" sz="3600" b="1" dirty="0" smtClean="0"/>
              <a:t>ZAJÍMAVOSTI O ŽIVOTĚ</a:t>
            </a:r>
            <a:endParaRPr lang="cs-CZ" sz="3600" b="1" dirty="0"/>
          </a:p>
        </p:txBody>
      </p:sp>
      <p:sp>
        <p:nvSpPr>
          <p:cNvPr id="3" name="TextovéPole 2"/>
          <p:cNvSpPr txBox="1"/>
          <p:nvPr/>
        </p:nvSpPr>
        <p:spPr>
          <a:xfrm>
            <a:off x="5731799" y="5456553"/>
            <a:ext cx="2440601" cy="954107"/>
          </a:xfrm>
          <a:prstGeom prst="rect">
            <a:avLst/>
          </a:prstGeom>
          <a:solidFill>
            <a:schemeClr val="accent2">
              <a:lumMod val="75000"/>
            </a:schemeClr>
          </a:solidFill>
        </p:spPr>
        <p:txBody>
          <a:bodyPr wrap="square" rtlCol="0">
            <a:spAutoFit/>
          </a:bodyPr>
          <a:lstStyle/>
          <a:p>
            <a:r>
              <a:rPr lang="cs-CZ" sz="2800" b="1" dirty="0" smtClean="0">
                <a:solidFill>
                  <a:srgbClr val="C00000"/>
                </a:solidFill>
              </a:rPr>
              <a:t>POZORNĚ SI PŘEČTI</a:t>
            </a:r>
            <a:endParaRPr lang="cs-CZ" sz="2800" b="1" dirty="0">
              <a:solidFill>
                <a:srgbClr val="C00000"/>
              </a:solidFill>
            </a:endParaRPr>
          </a:p>
        </p:txBody>
      </p:sp>
    </p:spTree>
    <p:extLst>
      <p:ext uri="{BB962C8B-B14F-4D97-AF65-F5344CB8AC3E}">
        <p14:creationId xmlns:p14="http://schemas.microsoft.com/office/powerpoint/2010/main" val="17145008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3212976"/>
            <a:ext cx="2592288" cy="34524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921" y="422151"/>
            <a:ext cx="2430487" cy="32369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ovéPole 1"/>
          <p:cNvSpPr txBox="1"/>
          <p:nvPr/>
        </p:nvSpPr>
        <p:spPr>
          <a:xfrm>
            <a:off x="2339752" y="692696"/>
            <a:ext cx="2717601" cy="646331"/>
          </a:xfrm>
          <a:prstGeom prst="rect">
            <a:avLst/>
          </a:prstGeom>
          <a:solidFill>
            <a:schemeClr val="accent2">
              <a:lumMod val="75000"/>
            </a:schemeClr>
          </a:solidFill>
        </p:spPr>
        <p:txBody>
          <a:bodyPr wrap="square" rtlCol="0">
            <a:spAutoFit/>
          </a:bodyPr>
          <a:lstStyle/>
          <a:p>
            <a:r>
              <a:rPr lang="cs-CZ" b="1" dirty="0" smtClean="0"/>
              <a:t>Pomník na hřbitově v </a:t>
            </a:r>
            <a:r>
              <a:rPr lang="cs-CZ" b="1" dirty="0"/>
              <a:t>O</a:t>
            </a:r>
            <a:r>
              <a:rPr lang="cs-CZ" b="1" dirty="0" smtClean="0"/>
              <a:t>lšanech</a:t>
            </a:r>
            <a:endParaRPr lang="cs-CZ" b="1" dirty="0"/>
          </a:p>
        </p:txBody>
      </p:sp>
      <p:sp>
        <p:nvSpPr>
          <p:cNvPr id="3" name="TextovéPole 2"/>
          <p:cNvSpPr txBox="1"/>
          <p:nvPr/>
        </p:nvSpPr>
        <p:spPr>
          <a:xfrm>
            <a:off x="6943668" y="3579765"/>
            <a:ext cx="2088232" cy="646331"/>
          </a:xfrm>
          <a:prstGeom prst="rect">
            <a:avLst/>
          </a:prstGeom>
          <a:solidFill>
            <a:schemeClr val="accent2">
              <a:lumMod val="75000"/>
            </a:schemeClr>
          </a:solidFill>
        </p:spPr>
        <p:txBody>
          <a:bodyPr wrap="square" rtlCol="0">
            <a:spAutoFit/>
          </a:bodyPr>
          <a:lstStyle/>
          <a:p>
            <a:r>
              <a:rPr lang="cs-CZ" b="1" dirty="0" smtClean="0"/>
              <a:t>Socha ve Strakonicích</a:t>
            </a:r>
            <a:endParaRPr lang="cs-CZ" b="1" dirty="0"/>
          </a:p>
        </p:txBody>
      </p:sp>
      <p:sp>
        <p:nvSpPr>
          <p:cNvPr id="5" name="TextovéPole 4"/>
          <p:cNvSpPr txBox="1"/>
          <p:nvPr/>
        </p:nvSpPr>
        <p:spPr>
          <a:xfrm>
            <a:off x="5450838" y="422151"/>
            <a:ext cx="3115047" cy="2308324"/>
          </a:xfrm>
          <a:prstGeom prst="rect">
            <a:avLst/>
          </a:prstGeom>
          <a:solidFill>
            <a:schemeClr val="accent2"/>
          </a:solidFill>
        </p:spPr>
        <p:txBody>
          <a:bodyPr wrap="square" rtlCol="0">
            <a:spAutoFit/>
          </a:bodyPr>
          <a:lstStyle/>
          <a:p>
            <a:pPr algn="ctr"/>
            <a:r>
              <a:rPr lang="cs-CZ" sz="2400" b="1" dirty="0" smtClean="0">
                <a:solidFill>
                  <a:srgbClr val="C00000"/>
                </a:solidFill>
              </a:rPr>
              <a:t>ŘEKNI VLASTNÍMI SLOVY, CO SIS ZAPAMATOVAL </a:t>
            </a:r>
          </a:p>
          <a:p>
            <a:pPr algn="ctr"/>
            <a:r>
              <a:rPr lang="cs-CZ" sz="2400" b="1" dirty="0" smtClean="0">
                <a:solidFill>
                  <a:srgbClr val="C00000"/>
                </a:solidFill>
              </a:rPr>
              <a:t>Z PŘEDCHOZÍHO TEXTU</a:t>
            </a:r>
            <a:endParaRPr lang="cs-CZ" sz="2400" b="1" dirty="0">
              <a:solidFill>
                <a:srgbClr val="C00000"/>
              </a:solidFill>
            </a:endParaRPr>
          </a:p>
        </p:txBody>
      </p:sp>
      <p:pic>
        <p:nvPicPr>
          <p:cNvPr id="717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7544" y="4226096"/>
            <a:ext cx="3418177" cy="1939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593960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476672"/>
            <a:ext cx="8496944" cy="924475"/>
          </a:xfrm>
          <a:solidFill>
            <a:schemeClr val="accent2">
              <a:lumMod val="50000"/>
            </a:schemeClr>
          </a:solidFill>
        </p:spPr>
        <p:txBody>
          <a:bodyPr/>
          <a:lstStyle/>
          <a:p>
            <a:pPr algn="ctr"/>
            <a:r>
              <a:rPr lang="cs-CZ" sz="3600" b="1" dirty="0" smtClean="0"/>
              <a:t>SPISOVATELSKÁ JMENOVKA</a:t>
            </a:r>
            <a:endParaRPr lang="cs-CZ" sz="3600" b="1" dirty="0"/>
          </a:p>
        </p:txBody>
      </p:sp>
      <p:sp>
        <p:nvSpPr>
          <p:cNvPr id="3" name="Zástupný symbol pro obsah 2"/>
          <p:cNvSpPr>
            <a:spLocks noGrp="1"/>
          </p:cNvSpPr>
          <p:nvPr>
            <p:ph idx="1"/>
          </p:nvPr>
        </p:nvSpPr>
        <p:spPr>
          <a:xfrm>
            <a:off x="251520" y="1807361"/>
            <a:ext cx="8640959" cy="4051437"/>
          </a:xfrm>
          <a:solidFill>
            <a:schemeClr val="accent2">
              <a:lumMod val="75000"/>
            </a:schemeClr>
          </a:solidFill>
        </p:spPr>
        <p:txBody>
          <a:bodyPr/>
          <a:lstStyle/>
          <a:p>
            <a:r>
              <a:rPr lang="cs-CZ" sz="2400" b="1" dirty="0" smtClean="0"/>
              <a:t>18. – 19. STOLETÍ</a:t>
            </a:r>
          </a:p>
          <a:p>
            <a:r>
              <a:rPr lang="cs-CZ" sz="2400" b="1" dirty="0" smtClean="0"/>
              <a:t>ČESKÝ FOLKLORISTA  - STUDOVAL LIDOVOU SLOVESNOST</a:t>
            </a:r>
          </a:p>
          <a:p>
            <a:r>
              <a:rPr lang="cs-CZ" sz="2400" b="1" dirty="0" smtClean="0"/>
              <a:t>SLAVISTA – ZABÝVAL SE FOLKLÓREM SLOVANSKÝCH NÁRODŮ</a:t>
            </a:r>
          </a:p>
          <a:p>
            <a:r>
              <a:rPr lang="cs-CZ" sz="2400" b="1" dirty="0" smtClean="0"/>
              <a:t>BÁSNÍK – OHLASOVÁ POEZIE</a:t>
            </a:r>
          </a:p>
          <a:p>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4549775"/>
            <a:ext cx="3041650" cy="2243137"/>
          </a:xfrm>
          <a:prstGeom prst="ellipse">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ovéPole 3"/>
          <p:cNvSpPr txBox="1"/>
          <p:nvPr/>
        </p:nvSpPr>
        <p:spPr>
          <a:xfrm>
            <a:off x="5364088" y="1700808"/>
            <a:ext cx="2592288" cy="523220"/>
          </a:xfrm>
          <a:prstGeom prst="rect">
            <a:avLst/>
          </a:prstGeom>
          <a:solidFill>
            <a:schemeClr val="accent2">
              <a:lumMod val="60000"/>
              <a:lumOff val="40000"/>
            </a:schemeClr>
          </a:solidFill>
        </p:spPr>
        <p:txBody>
          <a:bodyPr wrap="square" rtlCol="0">
            <a:spAutoFit/>
          </a:bodyPr>
          <a:lstStyle/>
          <a:p>
            <a:pPr algn="ctr"/>
            <a:r>
              <a:rPr lang="cs-CZ" sz="2800" b="1" dirty="0" smtClean="0">
                <a:solidFill>
                  <a:srgbClr val="C00000"/>
                </a:solidFill>
              </a:rPr>
              <a:t>ZAPIŠTE SI</a:t>
            </a:r>
            <a:endParaRPr lang="cs-CZ" sz="2800" b="1" dirty="0">
              <a:solidFill>
                <a:srgbClr val="C00000"/>
              </a:solidFill>
            </a:endParaRPr>
          </a:p>
        </p:txBody>
      </p:sp>
    </p:spTree>
    <p:extLst>
      <p:ext uri="{BB962C8B-B14F-4D97-AF65-F5344CB8AC3E}">
        <p14:creationId xmlns:p14="http://schemas.microsoft.com/office/powerpoint/2010/main" val="25279976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09443" y="675724"/>
            <a:ext cx="5218741" cy="924475"/>
          </a:xfrm>
          <a:solidFill>
            <a:schemeClr val="accent1">
              <a:lumMod val="75000"/>
            </a:schemeClr>
          </a:solidFill>
        </p:spPr>
        <p:txBody>
          <a:bodyPr/>
          <a:lstStyle/>
          <a:p>
            <a:r>
              <a:rPr lang="cs-CZ" sz="3600" b="1" dirty="0" smtClean="0"/>
              <a:t>OHLASOVÁ POEZIE</a:t>
            </a:r>
            <a:endParaRPr lang="cs-CZ" sz="3600" b="1" dirty="0"/>
          </a:p>
        </p:txBody>
      </p:sp>
      <p:sp>
        <p:nvSpPr>
          <p:cNvPr id="3" name="Obdélník 2"/>
          <p:cNvSpPr/>
          <p:nvPr/>
        </p:nvSpPr>
        <p:spPr>
          <a:xfrm>
            <a:off x="323528" y="2967335"/>
            <a:ext cx="8568952" cy="3970318"/>
          </a:xfrm>
          <a:prstGeom prst="rect">
            <a:avLst/>
          </a:prstGeom>
        </p:spPr>
        <p:txBody>
          <a:bodyPr wrap="square">
            <a:spAutoFit/>
          </a:bodyPr>
          <a:lstStyle/>
          <a:p>
            <a:pPr marL="342900" indent="-342900">
              <a:buFont typeface="+mj-lt"/>
              <a:buAutoNum type="alphaLcParenR"/>
            </a:pPr>
            <a:r>
              <a:rPr lang="cs-CZ" sz="2800" b="1" dirty="0" smtClean="0">
                <a:solidFill>
                  <a:schemeClr val="accent1">
                    <a:lumMod val="50000"/>
                  </a:schemeClr>
                </a:solidFill>
              </a:rPr>
              <a:t>Obohacení </a:t>
            </a:r>
            <a:r>
              <a:rPr lang="cs-CZ" sz="2800" b="1" dirty="0">
                <a:solidFill>
                  <a:schemeClr val="accent1">
                    <a:lumMod val="50000"/>
                  </a:schemeClr>
                </a:solidFill>
              </a:rPr>
              <a:t>poezie umělé lidovými </a:t>
            </a:r>
            <a:r>
              <a:rPr lang="cs-CZ" sz="2800" b="1" dirty="0" smtClean="0">
                <a:solidFill>
                  <a:schemeClr val="accent1">
                    <a:lumMod val="50000"/>
                  </a:schemeClr>
                </a:solidFill>
              </a:rPr>
              <a:t>písněmi</a:t>
            </a:r>
          </a:p>
          <a:p>
            <a:pPr marL="342900" indent="-342900">
              <a:buFont typeface="+mj-lt"/>
              <a:buAutoNum type="alphaLcParenR"/>
            </a:pPr>
            <a:r>
              <a:rPr lang="cs-CZ" sz="2800" b="1" dirty="0" smtClean="0">
                <a:solidFill>
                  <a:schemeClr val="accent1">
                    <a:lumMod val="50000"/>
                  </a:schemeClr>
                </a:solidFill>
              </a:rPr>
              <a:t>Využití prvků ústní lidové slovesnosti v dílech autorů</a:t>
            </a:r>
          </a:p>
          <a:p>
            <a:pPr marL="342900" indent="-342900">
              <a:buFont typeface="+mj-lt"/>
              <a:buAutoNum type="alphaLcParenR"/>
            </a:pPr>
            <a:r>
              <a:rPr lang="cs-CZ" sz="2800" b="1" dirty="0" smtClean="0">
                <a:solidFill>
                  <a:schemeClr val="accent1">
                    <a:lumMod val="50000"/>
                  </a:schemeClr>
                </a:solidFill>
              </a:rPr>
              <a:t>Poezie inspirovaná lidovými básněmi a písněmi</a:t>
            </a:r>
          </a:p>
          <a:p>
            <a:pPr marL="342900" indent="-342900">
              <a:buFont typeface="+mj-lt"/>
              <a:buAutoNum type="alphaLcParenR"/>
            </a:pPr>
            <a:r>
              <a:rPr lang="cs-CZ" sz="2800" b="1" dirty="0" smtClean="0">
                <a:solidFill>
                  <a:schemeClr val="accent1">
                    <a:lumMod val="50000"/>
                  </a:schemeClr>
                </a:solidFill>
              </a:rPr>
              <a:t>Využití námětů ústní lidové slovesnosti v tvorbě autorů</a:t>
            </a:r>
            <a:r>
              <a:rPr lang="cs-CZ" sz="2800" b="1" dirty="0">
                <a:solidFill>
                  <a:schemeClr val="accent1">
                    <a:lumMod val="50000"/>
                  </a:schemeClr>
                </a:solidFill>
              </a:rPr>
              <a:t/>
            </a:r>
            <a:br>
              <a:rPr lang="cs-CZ" sz="2800" b="1" dirty="0">
                <a:solidFill>
                  <a:schemeClr val="accent1">
                    <a:lumMod val="50000"/>
                  </a:schemeClr>
                </a:solidFill>
              </a:rPr>
            </a:br>
            <a:endParaRPr lang="cs-CZ" sz="2800" b="1" dirty="0">
              <a:solidFill>
                <a:schemeClr val="accent1">
                  <a:lumMod val="50000"/>
                </a:schemeClr>
              </a:solidFill>
            </a:endParaRPr>
          </a:p>
        </p:txBody>
      </p:sp>
      <p:sp>
        <p:nvSpPr>
          <p:cNvPr id="4" name="TextovéPole 3"/>
          <p:cNvSpPr txBox="1"/>
          <p:nvPr/>
        </p:nvSpPr>
        <p:spPr>
          <a:xfrm>
            <a:off x="973382" y="1903199"/>
            <a:ext cx="6912768" cy="584775"/>
          </a:xfrm>
          <a:prstGeom prst="rect">
            <a:avLst/>
          </a:prstGeom>
          <a:solidFill>
            <a:schemeClr val="accent2">
              <a:lumMod val="75000"/>
            </a:schemeClr>
          </a:solidFill>
        </p:spPr>
        <p:txBody>
          <a:bodyPr wrap="square" rtlCol="0">
            <a:spAutoFit/>
          </a:bodyPr>
          <a:lstStyle/>
          <a:p>
            <a:r>
              <a:rPr lang="cs-CZ" sz="3200" b="1" dirty="0" smtClean="0">
                <a:solidFill>
                  <a:srgbClr val="C00000"/>
                </a:solidFill>
              </a:rPr>
              <a:t>VYBER SPRÁVNOU ODPOVĚĎ</a:t>
            </a:r>
            <a:endParaRPr lang="cs-CZ" sz="3200" b="1" dirty="0">
              <a:solidFill>
                <a:srgbClr val="C00000"/>
              </a:solidFill>
            </a:endParaRPr>
          </a:p>
        </p:txBody>
      </p:sp>
    </p:spTree>
    <p:extLst>
      <p:ext uri="{BB962C8B-B14F-4D97-AF65-F5344CB8AC3E}">
        <p14:creationId xmlns:p14="http://schemas.microsoft.com/office/powerpoint/2010/main" val="356602536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01513" y="568050"/>
            <a:ext cx="6370867" cy="924475"/>
          </a:xfrm>
          <a:solidFill>
            <a:schemeClr val="accent1">
              <a:lumMod val="50000"/>
            </a:schemeClr>
          </a:solidFill>
        </p:spPr>
        <p:txBody>
          <a:bodyPr/>
          <a:lstStyle/>
          <a:p>
            <a:pPr algn="ctr"/>
            <a:r>
              <a:rPr lang="cs-CZ" sz="3600" b="1" dirty="0" smtClean="0"/>
              <a:t>OHLAS PÍSNÍ ČESKÝCH</a:t>
            </a:r>
            <a:endParaRPr lang="cs-CZ" sz="3600" b="1" dirty="0"/>
          </a:p>
        </p:txBody>
      </p:sp>
      <p:sp>
        <p:nvSpPr>
          <p:cNvPr id="3" name="Obdélník 2"/>
          <p:cNvSpPr/>
          <p:nvPr/>
        </p:nvSpPr>
        <p:spPr>
          <a:xfrm>
            <a:off x="375436" y="1988840"/>
            <a:ext cx="8496944" cy="3631763"/>
          </a:xfrm>
          <a:prstGeom prst="rect">
            <a:avLst/>
          </a:prstGeom>
        </p:spPr>
        <p:txBody>
          <a:bodyPr wrap="square">
            <a:spAutoFit/>
          </a:bodyPr>
          <a:lstStyle/>
          <a:p>
            <a:r>
              <a:rPr lang="cs-CZ" sz="2300" b="1" dirty="0">
                <a:solidFill>
                  <a:schemeClr val="accent1">
                    <a:lumMod val="50000"/>
                  </a:schemeClr>
                </a:solidFill>
              </a:rPr>
              <a:t>Básně z této sbírky vznikaly dlouho. Předestírají lidovou moudrost a jejich častým námětem je láska. Ve sbírce jsou ale i satirické a žertovné básně.</a:t>
            </a:r>
          </a:p>
          <a:p>
            <a:r>
              <a:rPr lang="cs-CZ" sz="2300" b="1" dirty="0" smtClean="0">
                <a:solidFill>
                  <a:schemeClr val="accent1">
                    <a:lumMod val="50000"/>
                  </a:schemeClr>
                </a:solidFill>
              </a:rPr>
              <a:t>Čelakovský </a:t>
            </a:r>
            <a:r>
              <a:rPr lang="cs-CZ" sz="2300" b="1" dirty="0">
                <a:solidFill>
                  <a:schemeClr val="accent1">
                    <a:lumMod val="50000"/>
                  </a:schemeClr>
                </a:solidFill>
              </a:rPr>
              <a:t>využil zpěvnost češtiny a vytvořil </a:t>
            </a:r>
            <a:r>
              <a:rPr lang="cs-CZ" sz="2300" b="1" dirty="0" smtClean="0">
                <a:solidFill>
                  <a:schemeClr val="accent1">
                    <a:lumMod val="50000"/>
                  </a:schemeClr>
                </a:solidFill>
              </a:rPr>
              <a:t>lyrické </a:t>
            </a:r>
            <a:r>
              <a:rPr lang="cs-CZ" sz="2300" b="1" dirty="0">
                <a:solidFill>
                  <a:schemeClr val="accent1">
                    <a:lumMod val="50000"/>
                  </a:schemeClr>
                </a:solidFill>
              </a:rPr>
              <a:t>i epické básně </a:t>
            </a:r>
            <a:r>
              <a:rPr lang="cs-CZ" sz="2300" b="1" dirty="0" smtClean="0">
                <a:solidFill>
                  <a:schemeClr val="accent1">
                    <a:lumMod val="50000"/>
                  </a:schemeClr>
                </a:solidFill>
              </a:rPr>
              <a:t>(nejznámější balada </a:t>
            </a:r>
            <a:r>
              <a:rPr lang="cs-CZ" sz="2300" b="1" dirty="0">
                <a:solidFill>
                  <a:schemeClr val="accent1">
                    <a:lumMod val="50000"/>
                  </a:schemeClr>
                </a:solidFill>
              </a:rPr>
              <a:t>Toman a lesní panna). </a:t>
            </a:r>
            <a:endParaRPr lang="cs-CZ" sz="2300" b="1" dirty="0" smtClean="0">
              <a:solidFill>
                <a:schemeClr val="accent1">
                  <a:lumMod val="50000"/>
                </a:schemeClr>
              </a:solidFill>
            </a:endParaRPr>
          </a:p>
          <a:p>
            <a:r>
              <a:rPr lang="cs-CZ" sz="2300" b="1" dirty="0" smtClean="0">
                <a:solidFill>
                  <a:schemeClr val="accent1">
                    <a:lumMod val="50000"/>
                  </a:schemeClr>
                </a:solidFill>
              </a:rPr>
              <a:t>Povedlo </a:t>
            </a:r>
            <a:r>
              <a:rPr lang="cs-CZ" sz="2300" b="1" dirty="0">
                <a:solidFill>
                  <a:schemeClr val="accent1">
                    <a:lumMod val="50000"/>
                  </a:schemeClr>
                </a:solidFill>
              </a:rPr>
              <a:t>se mu to natolik, že některé písně (např. Pocestný) se zpívají dodnes.  </a:t>
            </a:r>
          </a:p>
          <a:p>
            <a:r>
              <a:rPr lang="cs-CZ" sz="2300" b="1" dirty="0" smtClean="0">
                <a:solidFill>
                  <a:schemeClr val="accent1">
                    <a:lumMod val="50000"/>
                  </a:schemeClr>
                </a:solidFill>
              </a:rPr>
              <a:t>Ve sbírce je přes </a:t>
            </a:r>
            <a:r>
              <a:rPr lang="cs-CZ" sz="2300" b="1" dirty="0">
                <a:solidFill>
                  <a:schemeClr val="accent1">
                    <a:lumMod val="50000"/>
                  </a:schemeClr>
                </a:solidFill>
              </a:rPr>
              <a:t>60 básní. </a:t>
            </a:r>
          </a:p>
        </p:txBody>
      </p:sp>
      <p:sp>
        <p:nvSpPr>
          <p:cNvPr id="4" name="TextovéPole 3"/>
          <p:cNvSpPr txBox="1"/>
          <p:nvPr/>
        </p:nvSpPr>
        <p:spPr>
          <a:xfrm>
            <a:off x="5064696" y="5301208"/>
            <a:ext cx="3744416" cy="1261884"/>
          </a:xfrm>
          <a:prstGeom prst="rect">
            <a:avLst/>
          </a:prstGeom>
          <a:solidFill>
            <a:schemeClr val="accent2">
              <a:lumMod val="75000"/>
            </a:schemeClr>
          </a:solidFill>
        </p:spPr>
        <p:txBody>
          <a:bodyPr wrap="square" rtlCol="0">
            <a:spAutoFit/>
          </a:bodyPr>
          <a:lstStyle/>
          <a:p>
            <a:r>
              <a:rPr lang="cs-CZ" sz="2400" b="1" dirty="0">
                <a:solidFill>
                  <a:srgbClr val="C00000"/>
                </a:solidFill>
              </a:rPr>
              <a:t>VYBER  </a:t>
            </a:r>
            <a:r>
              <a:rPr lang="cs-CZ" sz="2800" b="1" dirty="0">
                <a:solidFill>
                  <a:srgbClr val="C00000"/>
                </a:solidFill>
              </a:rPr>
              <a:t>4</a:t>
            </a:r>
            <a:r>
              <a:rPr lang="cs-CZ" sz="2400" b="1" dirty="0">
                <a:solidFill>
                  <a:srgbClr val="C00000"/>
                </a:solidFill>
              </a:rPr>
              <a:t> DŮLEŽITÉ INFORMACE </a:t>
            </a:r>
          </a:p>
          <a:p>
            <a:r>
              <a:rPr lang="cs-CZ" sz="2400" b="1" dirty="0">
                <a:solidFill>
                  <a:srgbClr val="C00000"/>
                </a:solidFill>
              </a:rPr>
              <a:t>A ZAPIŠ DO SEŠITU</a:t>
            </a:r>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266" y="382216"/>
            <a:ext cx="2309182" cy="1296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371794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47130" y="692696"/>
            <a:ext cx="6264695" cy="1008112"/>
          </a:xfrm>
          <a:solidFill>
            <a:schemeClr val="accent1">
              <a:lumMod val="50000"/>
            </a:schemeClr>
          </a:solidFill>
        </p:spPr>
        <p:txBody>
          <a:bodyPr/>
          <a:lstStyle/>
          <a:p>
            <a:r>
              <a:rPr lang="cs-CZ" sz="3600" b="1" u="sng" dirty="0" smtClean="0">
                <a:hlinkClick r:id="rId2"/>
              </a:rPr>
              <a:t>OHLAS</a:t>
            </a:r>
            <a:r>
              <a:rPr lang="cs-CZ" sz="3600" b="1" u="sng" dirty="0" smtClean="0"/>
              <a:t> PÍSNÍ ČESKÝCH</a:t>
            </a:r>
            <a:endParaRPr lang="cs-CZ" sz="3600" b="1" u="sng" dirty="0"/>
          </a:p>
        </p:txBody>
      </p:sp>
      <p:sp>
        <p:nvSpPr>
          <p:cNvPr id="3" name="Obdélník 2"/>
          <p:cNvSpPr/>
          <p:nvPr/>
        </p:nvSpPr>
        <p:spPr>
          <a:xfrm>
            <a:off x="375436" y="1988840"/>
            <a:ext cx="8496944" cy="3985706"/>
          </a:xfrm>
          <a:prstGeom prst="rect">
            <a:avLst/>
          </a:prstGeom>
        </p:spPr>
        <p:txBody>
          <a:bodyPr wrap="square">
            <a:spAutoFit/>
          </a:bodyPr>
          <a:lstStyle/>
          <a:p>
            <a:endParaRPr lang="cs-CZ" sz="2300" b="1" dirty="0" smtClean="0">
              <a:solidFill>
                <a:schemeClr val="accent1">
                  <a:lumMod val="50000"/>
                </a:schemeClr>
              </a:solidFill>
            </a:endParaRPr>
          </a:p>
          <a:p>
            <a:r>
              <a:rPr lang="cs-CZ" sz="2300" b="1" dirty="0" smtClean="0">
                <a:solidFill>
                  <a:schemeClr val="accent1">
                    <a:lumMod val="50000"/>
                  </a:schemeClr>
                </a:solidFill>
              </a:rPr>
              <a:t>Básně </a:t>
            </a:r>
            <a:r>
              <a:rPr lang="cs-CZ" sz="2300" b="1" dirty="0">
                <a:solidFill>
                  <a:schemeClr val="accent1">
                    <a:lumMod val="50000"/>
                  </a:schemeClr>
                </a:solidFill>
              </a:rPr>
              <a:t>z této sbírky vznikaly dlouho. Předestírají </a:t>
            </a:r>
            <a:r>
              <a:rPr lang="cs-CZ" sz="2300" b="1" u="sng" dirty="0">
                <a:solidFill>
                  <a:schemeClr val="accent1">
                    <a:lumMod val="50000"/>
                  </a:schemeClr>
                </a:solidFill>
              </a:rPr>
              <a:t>lidovou moudrost </a:t>
            </a:r>
            <a:r>
              <a:rPr lang="cs-CZ" sz="2300" b="1" dirty="0">
                <a:solidFill>
                  <a:schemeClr val="accent1">
                    <a:lumMod val="50000"/>
                  </a:schemeClr>
                </a:solidFill>
              </a:rPr>
              <a:t>a jejich častým námětem je </a:t>
            </a:r>
            <a:r>
              <a:rPr lang="cs-CZ" sz="2300" b="1" u="sng" dirty="0">
                <a:solidFill>
                  <a:schemeClr val="accent1">
                    <a:lumMod val="50000"/>
                  </a:schemeClr>
                </a:solidFill>
              </a:rPr>
              <a:t>láska</a:t>
            </a:r>
            <a:r>
              <a:rPr lang="cs-CZ" sz="2300" b="1" dirty="0">
                <a:solidFill>
                  <a:schemeClr val="accent1">
                    <a:lumMod val="50000"/>
                  </a:schemeClr>
                </a:solidFill>
              </a:rPr>
              <a:t>. Ve sbírce jsou ale i </a:t>
            </a:r>
            <a:r>
              <a:rPr lang="cs-CZ" sz="2300" b="1" u="sng" dirty="0">
                <a:solidFill>
                  <a:schemeClr val="accent1">
                    <a:lumMod val="50000"/>
                  </a:schemeClr>
                </a:solidFill>
              </a:rPr>
              <a:t>satirické a žertovné básně.</a:t>
            </a:r>
          </a:p>
          <a:p>
            <a:r>
              <a:rPr lang="cs-CZ" sz="2300" b="1" dirty="0" smtClean="0">
                <a:solidFill>
                  <a:schemeClr val="accent1">
                    <a:lumMod val="50000"/>
                  </a:schemeClr>
                </a:solidFill>
              </a:rPr>
              <a:t>Čelakovský </a:t>
            </a:r>
            <a:r>
              <a:rPr lang="cs-CZ" sz="2300" b="1" dirty="0">
                <a:solidFill>
                  <a:schemeClr val="accent1">
                    <a:lumMod val="50000"/>
                  </a:schemeClr>
                </a:solidFill>
              </a:rPr>
              <a:t>využil zpěvnost češtiny a vytvořil </a:t>
            </a:r>
            <a:r>
              <a:rPr lang="cs-CZ" sz="2300" b="1" dirty="0" smtClean="0">
                <a:solidFill>
                  <a:schemeClr val="accent1">
                    <a:lumMod val="50000"/>
                  </a:schemeClr>
                </a:solidFill>
              </a:rPr>
              <a:t>lyrické </a:t>
            </a:r>
            <a:r>
              <a:rPr lang="cs-CZ" sz="2300" b="1" dirty="0">
                <a:solidFill>
                  <a:schemeClr val="accent1">
                    <a:lumMod val="50000"/>
                  </a:schemeClr>
                </a:solidFill>
              </a:rPr>
              <a:t>i epické básně </a:t>
            </a:r>
            <a:r>
              <a:rPr lang="cs-CZ" sz="2300" b="1" dirty="0" smtClean="0">
                <a:solidFill>
                  <a:schemeClr val="accent1">
                    <a:lumMod val="50000"/>
                  </a:schemeClr>
                </a:solidFill>
              </a:rPr>
              <a:t>(</a:t>
            </a:r>
            <a:r>
              <a:rPr lang="cs-CZ" sz="2300" b="1" u="sng" dirty="0" smtClean="0">
                <a:solidFill>
                  <a:schemeClr val="accent1">
                    <a:lumMod val="50000"/>
                  </a:schemeClr>
                </a:solidFill>
              </a:rPr>
              <a:t>nejznámější balada </a:t>
            </a:r>
            <a:r>
              <a:rPr lang="cs-CZ" sz="2300" b="1" u="sng" dirty="0">
                <a:solidFill>
                  <a:schemeClr val="accent1">
                    <a:lumMod val="50000"/>
                  </a:schemeClr>
                </a:solidFill>
              </a:rPr>
              <a:t>Toman a lesní panna). </a:t>
            </a:r>
            <a:endParaRPr lang="cs-CZ" sz="2300" b="1" u="sng" dirty="0" smtClean="0">
              <a:solidFill>
                <a:schemeClr val="accent1">
                  <a:lumMod val="50000"/>
                </a:schemeClr>
              </a:solidFill>
            </a:endParaRPr>
          </a:p>
          <a:p>
            <a:r>
              <a:rPr lang="cs-CZ" sz="2300" b="1" dirty="0" smtClean="0">
                <a:solidFill>
                  <a:schemeClr val="accent1">
                    <a:lumMod val="50000"/>
                  </a:schemeClr>
                </a:solidFill>
              </a:rPr>
              <a:t>Povedlo </a:t>
            </a:r>
            <a:r>
              <a:rPr lang="cs-CZ" sz="2300" b="1" dirty="0">
                <a:solidFill>
                  <a:schemeClr val="accent1">
                    <a:lumMod val="50000"/>
                  </a:schemeClr>
                </a:solidFill>
              </a:rPr>
              <a:t>se mu to natolik, že některé písně </a:t>
            </a:r>
            <a:r>
              <a:rPr lang="cs-CZ" sz="2300" b="1" dirty="0" smtClean="0">
                <a:solidFill>
                  <a:schemeClr val="accent1">
                    <a:lumMod val="50000"/>
                  </a:schemeClr>
                </a:solidFill>
              </a:rPr>
              <a:t>zlidověly (např</a:t>
            </a:r>
            <a:r>
              <a:rPr lang="cs-CZ" sz="2300" b="1" dirty="0">
                <a:solidFill>
                  <a:schemeClr val="accent1">
                    <a:lumMod val="50000"/>
                  </a:schemeClr>
                </a:solidFill>
              </a:rPr>
              <a:t>. </a:t>
            </a:r>
            <a:r>
              <a:rPr lang="cs-CZ" sz="2300" b="1" dirty="0" smtClean="0">
                <a:solidFill>
                  <a:schemeClr val="accent1">
                    <a:lumMod val="50000"/>
                  </a:schemeClr>
                </a:solidFill>
              </a:rPr>
              <a:t>Pocestný)a </a:t>
            </a:r>
            <a:r>
              <a:rPr lang="cs-CZ" sz="2300" b="1" dirty="0">
                <a:solidFill>
                  <a:schemeClr val="accent1">
                    <a:lumMod val="50000"/>
                  </a:schemeClr>
                </a:solidFill>
              </a:rPr>
              <a:t>zpívají </a:t>
            </a:r>
            <a:r>
              <a:rPr lang="cs-CZ" sz="2300" b="1" dirty="0" smtClean="0">
                <a:solidFill>
                  <a:schemeClr val="accent1">
                    <a:lumMod val="50000"/>
                  </a:schemeClr>
                </a:solidFill>
              </a:rPr>
              <a:t>se dodnes</a:t>
            </a:r>
            <a:r>
              <a:rPr lang="cs-CZ" sz="2300" b="1" dirty="0">
                <a:solidFill>
                  <a:schemeClr val="accent1">
                    <a:lumMod val="50000"/>
                  </a:schemeClr>
                </a:solidFill>
              </a:rPr>
              <a:t>.  </a:t>
            </a:r>
          </a:p>
          <a:p>
            <a:r>
              <a:rPr lang="cs-CZ" sz="2300" b="1" dirty="0" smtClean="0">
                <a:solidFill>
                  <a:schemeClr val="accent1">
                    <a:lumMod val="50000"/>
                  </a:schemeClr>
                </a:solidFill>
              </a:rPr>
              <a:t>Ve sbírce je přes </a:t>
            </a:r>
            <a:r>
              <a:rPr lang="cs-CZ" sz="2300" b="1" u="sng" dirty="0">
                <a:solidFill>
                  <a:schemeClr val="accent1">
                    <a:lumMod val="50000"/>
                  </a:schemeClr>
                </a:solidFill>
              </a:rPr>
              <a:t>60 básní</a:t>
            </a:r>
            <a:r>
              <a:rPr lang="cs-CZ" sz="2300" b="1" dirty="0">
                <a:solidFill>
                  <a:schemeClr val="accent1">
                    <a:lumMod val="50000"/>
                  </a:schemeClr>
                </a:solidFill>
              </a:rPr>
              <a:t>. </a:t>
            </a:r>
          </a:p>
        </p:txBody>
      </p:sp>
      <p:sp>
        <p:nvSpPr>
          <p:cNvPr id="4" name="TextovéPole 3"/>
          <p:cNvSpPr txBox="1"/>
          <p:nvPr/>
        </p:nvSpPr>
        <p:spPr>
          <a:xfrm>
            <a:off x="5868144" y="5805264"/>
            <a:ext cx="2243608" cy="830997"/>
          </a:xfrm>
          <a:prstGeom prst="rect">
            <a:avLst/>
          </a:prstGeom>
          <a:solidFill>
            <a:schemeClr val="accent2">
              <a:lumMod val="75000"/>
            </a:schemeClr>
          </a:solidFill>
        </p:spPr>
        <p:txBody>
          <a:bodyPr wrap="square" rtlCol="0">
            <a:spAutoFit/>
          </a:bodyPr>
          <a:lstStyle/>
          <a:p>
            <a:r>
              <a:rPr lang="cs-CZ" sz="2400" b="1" dirty="0">
                <a:solidFill>
                  <a:srgbClr val="C00000"/>
                </a:solidFill>
              </a:rPr>
              <a:t>PRO </a:t>
            </a:r>
            <a:endParaRPr lang="cs-CZ" sz="2400" b="1" dirty="0" smtClean="0">
              <a:solidFill>
                <a:srgbClr val="C00000"/>
              </a:solidFill>
            </a:endParaRPr>
          </a:p>
          <a:p>
            <a:r>
              <a:rPr lang="cs-CZ" sz="2400" b="1" dirty="0" smtClean="0">
                <a:solidFill>
                  <a:srgbClr val="C00000"/>
                </a:solidFill>
              </a:rPr>
              <a:t>KONTROLU</a:t>
            </a:r>
            <a:endParaRPr lang="cs-CZ" sz="2400" b="1" dirty="0">
              <a:solidFill>
                <a:srgbClr val="C00000"/>
              </a:solidFill>
            </a:endParaRPr>
          </a:p>
        </p:txBody>
      </p:sp>
    </p:spTree>
    <p:extLst>
      <p:ext uri="{BB962C8B-B14F-4D97-AF65-F5344CB8AC3E}">
        <p14:creationId xmlns:p14="http://schemas.microsoft.com/office/powerpoint/2010/main" val="2547348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889844"/>
            <a:ext cx="8496944" cy="3847207"/>
          </a:xfrm>
          <a:prstGeom prst="rect">
            <a:avLst/>
          </a:prstGeom>
        </p:spPr>
        <p:txBody>
          <a:bodyPr wrap="square">
            <a:spAutoFit/>
          </a:bodyPr>
          <a:lstStyle/>
          <a:p>
            <a:endParaRPr lang="cs-CZ" sz="2400" b="1" dirty="0" smtClean="0">
              <a:solidFill>
                <a:schemeClr val="accent1">
                  <a:lumMod val="50000"/>
                </a:schemeClr>
              </a:solidFill>
            </a:endParaRPr>
          </a:p>
          <a:p>
            <a:r>
              <a:rPr lang="cs-CZ" sz="2200" b="1" dirty="0" smtClean="0">
                <a:solidFill>
                  <a:schemeClr val="accent1">
                    <a:lumMod val="50000"/>
                  </a:schemeClr>
                </a:solidFill>
              </a:rPr>
              <a:t>Sbírka obsahuje </a:t>
            </a:r>
            <a:r>
              <a:rPr lang="cs-CZ" sz="2200" b="1" dirty="0">
                <a:solidFill>
                  <a:schemeClr val="accent1">
                    <a:lumMod val="50000"/>
                  </a:schemeClr>
                </a:solidFill>
              </a:rPr>
              <a:t>celkem 26 básní. Vyprávějí o statečných a neporazitelných ruských bohatýrech.</a:t>
            </a:r>
          </a:p>
          <a:p>
            <a:r>
              <a:rPr lang="cs-CZ" sz="2200" b="1" dirty="0" smtClean="0">
                <a:solidFill>
                  <a:schemeClr val="accent1">
                    <a:lumMod val="50000"/>
                  </a:schemeClr>
                </a:solidFill>
              </a:rPr>
              <a:t>Některé </a:t>
            </a:r>
            <a:r>
              <a:rPr lang="cs-CZ" sz="2200" b="1" dirty="0">
                <a:solidFill>
                  <a:schemeClr val="accent1">
                    <a:lumMod val="50000"/>
                  </a:schemeClr>
                </a:solidFill>
              </a:rPr>
              <a:t>hrdiny si František Ladislav Čelakovský vymyslel, jiné převzal z ruských pověstí (třeba postavu Ilji </a:t>
            </a:r>
            <a:r>
              <a:rPr lang="cs-CZ" sz="2200" b="1" dirty="0" err="1">
                <a:solidFill>
                  <a:schemeClr val="accent1">
                    <a:lumMod val="50000"/>
                  </a:schemeClr>
                </a:solidFill>
              </a:rPr>
              <a:t>Muromce</a:t>
            </a:r>
            <a:r>
              <a:rPr lang="cs-CZ" sz="2200" b="1" dirty="0">
                <a:solidFill>
                  <a:schemeClr val="accent1">
                    <a:lumMod val="50000"/>
                  </a:schemeClr>
                </a:solidFill>
              </a:rPr>
              <a:t>, pravděpodobně nejslavnějšího hrdiny s nadpřirozenými schopnostmi, který vždy hájí prostý ruský lid). Aby básně působily autentičtěji, objevují se v nich ruská slova.  </a:t>
            </a:r>
          </a:p>
          <a:p>
            <a:r>
              <a:rPr lang="cs-CZ" sz="2200" b="1" dirty="0" smtClean="0">
                <a:solidFill>
                  <a:schemeClr val="accent1">
                    <a:lumMod val="50000"/>
                  </a:schemeClr>
                </a:solidFill>
              </a:rPr>
              <a:t>Básně</a:t>
            </a:r>
            <a:r>
              <a:rPr lang="cs-CZ" sz="2200" b="1" dirty="0">
                <a:solidFill>
                  <a:schemeClr val="accent1">
                    <a:lumMod val="50000"/>
                  </a:schemeClr>
                </a:solidFill>
              </a:rPr>
              <a:t>: Bohatýr </a:t>
            </a:r>
            <a:r>
              <a:rPr lang="cs-CZ" sz="2200" b="1" dirty="0" err="1">
                <a:solidFill>
                  <a:schemeClr val="accent1">
                    <a:lumMod val="50000"/>
                  </a:schemeClr>
                </a:solidFill>
              </a:rPr>
              <a:t>Muromec</a:t>
            </a:r>
            <a:r>
              <a:rPr lang="cs-CZ" sz="2200" b="1" dirty="0">
                <a:solidFill>
                  <a:schemeClr val="accent1">
                    <a:lumMod val="50000"/>
                  </a:schemeClr>
                </a:solidFill>
              </a:rPr>
              <a:t>, Veliký ptačí trh a Vězeň. </a:t>
            </a:r>
          </a:p>
        </p:txBody>
      </p:sp>
      <p:sp>
        <p:nvSpPr>
          <p:cNvPr id="3" name="Nadpis 2"/>
          <p:cNvSpPr>
            <a:spLocks noGrp="1"/>
          </p:cNvSpPr>
          <p:nvPr>
            <p:ph type="title"/>
          </p:nvPr>
        </p:nvSpPr>
        <p:spPr>
          <a:xfrm>
            <a:off x="1009442" y="116633"/>
            <a:ext cx="7125113" cy="936104"/>
          </a:xfrm>
          <a:solidFill>
            <a:schemeClr val="accent2">
              <a:lumMod val="50000"/>
            </a:schemeClr>
          </a:solidFill>
        </p:spPr>
        <p:txBody>
          <a:bodyPr/>
          <a:lstStyle/>
          <a:p>
            <a:pPr algn="ctr"/>
            <a:r>
              <a:rPr lang="cs-CZ" b="1" dirty="0" smtClean="0"/>
              <a:t>OHLAS PÍSNÍ RUSKÝCH</a:t>
            </a:r>
            <a:endParaRPr lang="cs-CZ" b="1" dirty="0"/>
          </a:p>
        </p:txBody>
      </p:sp>
      <p:sp>
        <p:nvSpPr>
          <p:cNvPr id="4" name="TextovéPole 3"/>
          <p:cNvSpPr txBox="1"/>
          <p:nvPr/>
        </p:nvSpPr>
        <p:spPr>
          <a:xfrm>
            <a:off x="1187624" y="5043832"/>
            <a:ext cx="3744416" cy="1261884"/>
          </a:xfrm>
          <a:prstGeom prst="rect">
            <a:avLst/>
          </a:prstGeom>
          <a:solidFill>
            <a:schemeClr val="accent2">
              <a:lumMod val="75000"/>
            </a:schemeClr>
          </a:solidFill>
        </p:spPr>
        <p:txBody>
          <a:bodyPr wrap="square" rtlCol="0">
            <a:spAutoFit/>
          </a:bodyPr>
          <a:lstStyle/>
          <a:p>
            <a:r>
              <a:rPr lang="cs-CZ" sz="2400" b="1" dirty="0" smtClean="0">
                <a:solidFill>
                  <a:srgbClr val="C00000"/>
                </a:solidFill>
              </a:rPr>
              <a:t>VYBER  </a:t>
            </a:r>
            <a:r>
              <a:rPr lang="cs-CZ" sz="2800" b="1" dirty="0" smtClean="0">
                <a:solidFill>
                  <a:srgbClr val="C00000"/>
                </a:solidFill>
              </a:rPr>
              <a:t>4</a:t>
            </a:r>
            <a:r>
              <a:rPr lang="cs-CZ" sz="2400" b="1" dirty="0" smtClean="0">
                <a:solidFill>
                  <a:srgbClr val="C00000"/>
                </a:solidFill>
              </a:rPr>
              <a:t> DŮLEŽITÉ INFORMACE </a:t>
            </a:r>
          </a:p>
          <a:p>
            <a:r>
              <a:rPr lang="cs-CZ" sz="2400" b="1" dirty="0" smtClean="0">
                <a:solidFill>
                  <a:srgbClr val="C00000"/>
                </a:solidFill>
              </a:rPr>
              <a:t>A ZAPIŠ DO SEŠITU</a:t>
            </a:r>
            <a:endParaRPr lang="cs-CZ" sz="2400" b="1" dirty="0">
              <a:solidFill>
                <a:srgbClr val="C00000"/>
              </a:solidFill>
            </a:endParaRP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4384" y="4737051"/>
            <a:ext cx="1904256" cy="18754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4792112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95536" y="889844"/>
            <a:ext cx="8496944" cy="3847207"/>
          </a:xfrm>
          <a:prstGeom prst="rect">
            <a:avLst/>
          </a:prstGeom>
        </p:spPr>
        <p:txBody>
          <a:bodyPr wrap="square">
            <a:spAutoFit/>
          </a:bodyPr>
          <a:lstStyle/>
          <a:p>
            <a:endParaRPr lang="cs-CZ" sz="2400" b="1" dirty="0" smtClean="0">
              <a:solidFill>
                <a:schemeClr val="accent1">
                  <a:lumMod val="50000"/>
                </a:schemeClr>
              </a:solidFill>
            </a:endParaRPr>
          </a:p>
          <a:p>
            <a:r>
              <a:rPr lang="cs-CZ" sz="2200" b="1" dirty="0" smtClean="0">
                <a:solidFill>
                  <a:schemeClr val="accent1">
                    <a:lumMod val="50000"/>
                  </a:schemeClr>
                </a:solidFill>
              </a:rPr>
              <a:t>Sbírka obsahuje </a:t>
            </a:r>
            <a:r>
              <a:rPr lang="cs-CZ" sz="2200" b="1" dirty="0">
                <a:solidFill>
                  <a:schemeClr val="accent1">
                    <a:lumMod val="50000"/>
                  </a:schemeClr>
                </a:solidFill>
              </a:rPr>
              <a:t>celkem </a:t>
            </a:r>
            <a:r>
              <a:rPr lang="cs-CZ" sz="2200" b="1" u="sng" dirty="0">
                <a:solidFill>
                  <a:schemeClr val="accent1">
                    <a:lumMod val="50000"/>
                  </a:schemeClr>
                </a:solidFill>
              </a:rPr>
              <a:t>26 básní</a:t>
            </a:r>
            <a:r>
              <a:rPr lang="cs-CZ" sz="2200" b="1" dirty="0">
                <a:solidFill>
                  <a:schemeClr val="accent1">
                    <a:lumMod val="50000"/>
                  </a:schemeClr>
                </a:solidFill>
              </a:rPr>
              <a:t>. Vyprávějí o statečných a neporazitelných </a:t>
            </a:r>
            <a:r>
              <a:rPr lang="cs-CZ" sz="2200" b="1" u="sng" dirty="0">
                <a:solidFill>
                  <a:schemeClr val="accent1">
                    <a:lumMod val="50000"/>
                  </a:schemeClr>
                </a:solidFill>
              </a:rPr>
              <a:t>ruských bohatýrech</a:t>
            </a:r>
            <a:r>
              <a:rPr lang="cs-CZ" sz="2200" b="1" dirty="0">
                <a:solidFill>
                  <a:schemeClr val="accent1">
                    <a:lumMod val="50000"/>
                  </a:schemeClr>
                </a:solidFill>
              </a:rPr>
              <a:t>.</a:t>
            </a:r>
          </a:p>
          <a:p>
            <a:r>
              <a:rPr lang="cs-CZ" sz="2200" b="1" dirty="0" smtClean="0">
                <a:solidFill>
                  <a:schemeClr val="accent1">
                    <a:lumMod val="50000"/>
                  </a:schemeClr>
                </a:solidFill>
              </a:rPr>
              <a:t>Některé </a:t>
            </a:r>
            <a:r>
              <a:rPr lang="cs-CZ" sz="2200" b="1" dirty="0">
                <a:solidFill>
                  <a:schemeClr val="accent1">
                    <a:lumMod val="50000"/>
                  </a:schemeClr>
                </a:solidFill>
              </a:rPr>
              <a:t>hrdiny si František Ladislav Čelakovský vymyslel, jiné převzal z ruských pověstí (třeba </a:t>
            </a:r>
            <a:r>
              <a:rPr lang="cs-CZ" sz="2200" b="1" u="sng" dirty="0">
                <a:solidFill>
                  <a:schemeClr val="accent1">
                    <a:lumMod val="50000"/>
                  </a:schemeClr>
                </a:solidFill>
              </a:rPr>
              <a:t>postavu Ilji </a:t>
            </a:r>
            <a:r>
              <a:rPr lang="cs-CZ" sz="2200" b="1" u="sng" dirty="0" err="1">
                <a:solidFill>
                  <a:schemeClr val="accent1">
                    <a:lumMod val="50000"/>
                  </a:schemeClr>
                </a:solidFill>
              </a:rPr>
              <a:t>Muromce</a:t>
            </a:r>
            <a:r>
              <a:rPr lang="cs-CZ" sz="2200" b="1" dirty="0">
                <a:solidFill>
                  <a:schemeClr val="accent1">
                    <a:lumMod val="50000"/>
                  </a:schemeClr>
                </a:solidFill>
              </a:rPr>
              <a:t>, pravděpodobně nejslavnějšího hrdiny s nadpřirozenými schopnostmi, který vždy hájí prostý ruský lid). Aby básně působily autentičtěji, objevují se v nich </a:t>
            </a:r>
            <a:r>
              <a:rPr lang="cs-CZ" sz="2200" b="1" u="sng" dirty="0">
                <a:solidFill>
                  <a:schemeClr val="accent1">
                    <a:lumMod val="50000"/>
                  </a:schemeClr>
                </a:solidFill>
              </a:rPr>
              <a:t>ruská</a:t>
            </a:r>
            <a:r>
              <a:rPr lang="cs-CZ" sz="2200" b="1" dirty="0">
                <a:solidFill>
                  <a:schemeClr val="accent1">
                    <a:lumMod val="50000"/>
                  </a:schemeClr>
                </a:solidFill>
              </a:rPr>
              <a:t> </a:t>
            </a:r>
            <a:r>
              <a:rPr lang="cs-CZ" sz="2200" b="1" u="sng" dirty="0">
                <a:solidFill>
                  <a:schemeClr val="accent1">
                    <a:lumMod val="50000"/>
                  </a:schemeClr>
                </a:solidFill>
              </a:rPr>
              <a:t>slova</a:t>
            </a:r>
            <a:r>
              <a:rPr lang="cs-CZ" sz="2200" b="1" dirty="0">
                <a:solidFill>
                  <a:schemeClr val="accent1">
                    <a:lumMod val="50000"/>
                  </a:schemeClr>
                </a:solidFill>
              </a:rPr>
              <a:t>.  </a:t>
            </a:r>
          </a:p>
          <a:p>
            <a:r>
              <a:rPr lang="cs-CZ" sz="2200" b="1" dirty="0" smtClean="0">
                <a:solidFill>
                  <a:schemeClr val="accent1">
                    <a:lumMod val="50000"/>
                  </a:schemeClr>
                </a:solidFill>
              </a:rPr>
              <a:t>Básně</a:t>
            </a:r>
            <a:r>
              <a:rPr lang="cs-CZ" sz="2200" b="1" dirty="0">
                <a:solidFill>
                  <a:schemeClr val="accent1">
                    <a:lumMod val="50000"/>
                  </a:schemeClr>
                </a:solidFill>
              </a:rPr>
              <a:t>: Bohatýr </a:t>
            </a:r>
            <a:r>
              <a:rPr lang="cs-CZ" sz="2200" b="1" dirty="0" err="1">
                <a:solidFill>
                  <a:schemeClr val="accent1">
                    <a:lumMod val="50000"/>
                  </a:schemeClr>
                </a:solidFill>
              </a:rPr>
              <a:t>Muromec</a:t>
            </a:r>
            <a:r>
              <a:rPr lang="cs-CZ" sz="2200" b="1" dirty="0">
                <a:solidFill>
                  <a:schemeClr val="accent1">
                    <a:lumMod val="50000"/>
                  </a:schemeClr>
                </a:solidFill>
              </a:rPr>
              <a:t>, Veliký ptačí trh a Vězeň. </a:t>
            </a:r>
          </a:p>
        </p:txBody>
      </p:sp>
      <p:sp>
        <p:nvSpPr>
          <p:cNvPr id="3" name="Nadpis 2"/>
          <p:cNvSpPr>
            <a:spLocks noGrp="1"/>
          </p:cNvSpPr>
          <p:nvPr>
            <p:ph type="title"/>
          </p:nvPr>
        </p:nvSpPr>
        <p:spPr>
          <a:xfrm>
            <a:off x="1009442" y="116633"/>
            <a:ext cx="7125113" cy="936104"/>
          </a:xfrm>
          <a:solidFill>
            <a:schemeClr val="accent2">
              <a:lumMod val="50000"/>
            </a:schemeClr>
          </a:solidFill>
        </p:spPr>
        <p:txBody>
          <a:bodyPr/>
          <a:lstStyle/>
          <a:p>
            <a:pPr algn="ctr"/>
            <a:r>
              <a:rPr lang="cs-CZ" b="1" u="sng" dirty="0" smtClean="0">
                <a:hlinkClick r:id="rId2"/>
              </a:rPr>
              <a:t>OHLAS</a:t>
            </a:r>
            <a:r>
              <a:rPr lang="cs-CZ" b="1" u="sng" dirty="0" smtClean="0"/>
              <a:t> PÍSNÍ RUSKÝCH</a:t>
            </a:r>
            <a:endParaRPr lang="cs-CZ" b="1" u="sng" dirty="0"/>
          </a:p>
        </p:txBody>
      </p:sp>
      <p:sp>
        <p:nvSpPr>
          <p:cNvPr id="4" name="TextovéPole 3"/>
          <p:cNvSpPr txBox="1"/>
          <p:nvPr/>
        </p:nvSpPr>
        <p:spPr>
          <a:xfrm>
            <a:off x="971600" y="5060380"/>
            <a:ext cx="3024336" cy="1077218"/>
          </a:xfrm>
          <a:prstGeom prst="rect">
            <a:avLst/>
          </a:prstGeom>
          <a:solidFill>
            <a:schemeClr val="accent2">
              <a:lumMod val="75000"/>
            </a:schemeClr>
          </a:solidFill>
        </p:spPr>
        <p:txBody>
          <a:bodyPr wrap="square" rtlCol="0">
            <a:spAutoFit/>
          </a:bodyPr>
          <a:lstStyle/>
          <a:p>
            <a:r>
              <a:rPr lang="cs-CZ" sz="3200" b="1" dirty="0" smtClean="0">
                <a:solidFill>
                  <a:srgbClr val="C00000"/>
                </a:solidFill>
              </a:rPr>
              <a:t>PRO KONTROLU</a:t>
            </a:r>
          </a:p>
        </p:txBody>
      </p:sp>
      <p:pic>
        <p:nvPicPr>
          <p:cNvPr id="3074" name="Picture 2"/>
          <p:cNvPicPr>
            <a:picLocks noChangeAspect="1" noChangeArrowheads="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350578" y="4869160"/>
            <a:ext cx="2603448" cy="1728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314764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608" y="332656"/>
            <a:ext cx="7125113" cy="924475"/>
          </a:xfrm>
          <a:solidFill>
            <a:schemeClr val="accent2">
              <a:lumMod val="75000"/>
            </a:schemeClr>
          </a:solidFill>
        </p:spPr>
        <p:txBody>
          <a:bodyPr/>
          <a:lstStyle/>
          <a:p>
            <a:pPr algn="ctr"/>
            <a:r>
              <a:rPr lang="cs-CZ" sz="3600" b="1" dirty="0" smtClean="0">
                <a:solidFill>
                  <a:schemeClr val="accent1">
                    <a:lumMod val="50000"/>
                  </a:schemeClr>
                </a:solidFill>
              </a:rPr>
              <a:t>LITERÁRNÍ TERMÍNY</a:t>
            </a:r>
            <a:endParaRPr lang="cs-CZ" sz="3600" b="1" dirty="0">
              <a:solidFill>
                <a:schemeClr val="accent1">
                  <a:lumMod val="50000"/>
                </a:schemeClr>
              </a:solidFill>
            </a:endParaRPr>
          </a:p>
        </p:txBody>
      </p:sp>
      <p:sp>
        <p:nvSpPr>
          <p:cNvPr id="3" name="Zástupný symbol pro obsah 2"/>
          <p:cNvSpPr>
            <a:spLocks noGrp="1"/>
          </p:cNvSpPr>
          <p:nvPr>
            <p:ph idx="1"/>
          </p:nvPr>
        </p:nvSpPr>
        <p:spPr>
          <a:xfrm>
            <a:off x="179512" y="1412777"/>
            <a:ext cx="8784976" cy="5256584"/>
          </a:xfrm>
        </p:spPr>
        <p:style>
          <a:lnRef idx="1">
            <a:schemeClr val="accent4"/>
          </a:lnRef>
          <a:fillRef idx="3">
            <a:schemeClr val="accent4"/>
          </a:fillRef>
          <a:effectRef idx="2">
            <a:schemeClr val="accent4"/>
          </a:effectRef>
          <a:fontRef idx="minor">
            <a:schemeClr val="lt1"/>
          </a:fontRef>
        </p:style>
        <p:txBody>
          <a:bodyPr>
            <a:normAutofit fontScale="92500" lnSpcReduction="10000"/>
          </a:bodyPr>
          <a:lstStyle/>
          <a:p>
            <a:r>
              <a:rPr lang="cs-CZ" sz="2800" b="1" dirty="0" smtClean="0">
                <a:solidFill>
                  <a:schemeClr val="accent1">
                    <a:lumMod val="50000"/>
                  </a:schemeClr>
                </a:solidFill>
              </a:rPr>
              <a:t>ÚSTNÍ LIDOVÁ SLOVESNOST</a:t>
            </a:r>
          </a:p>
          <a:p>
            <a:r>
              <a:rPr lang="cs-CZ" sz="2800" b="1" dirty="0" smtClean="0">
                <a:solidFill>
                  <a:schemeClr val="accent1">
                    <a:lumMod val="50000"/>
                  </a:schemeClr>
                </a:solidFill>
              </a:rPr>
              <a:t>OHLASOVÁ POEZIE</a:t>
            </a:r>
          </a:p>
          <a:p>
            <a:r>
              <a:rPr lang="cs-CZ" sz="2800" b="1" dirty="0" smtClean="0">
                <a:solidFill>
                  <a:schemeClr val="accent1">
                    <a:lumMod val="50000"/>
                  </a:schemeClr>
                </a:solidFill>
              </a:rPr>
              <a:t>SLAVISTIKA</a:t>
            </a:r>
          </a:p>
          <a:p>
            <a:r>
              <a:rPr lang="cs-CZ" sz="2800" b="1" dirty="0" smtClean="0">
                <a:solidFill>
                  <a:schemeClr val="accent1">
                    <a:lumMod val="50000"/>
                  </a:schemeClr>
                </a:solidFill>
              </a:rPr>
              <a:t>LYRIKA</a:t>
            </a:r>
          </a:p>
          <a:p>
            <a:r>
              <a:rPr lang="cs-CZ" sz="2800" b="1" dirty="0" smtClean="0">
                <a:solidFill>
                  <a:schemeClr val="accent1">
                    <a:lumMod val="50000"/>
                  </a:schemeClr>
                </a:solidFill>
              </a:rPr>
              <a:t>EPIKA</a:t>
            </a:r>
          </a:p>
          <a:p>
            <a:r>
              <a:rPr lang="cs-CZ" sz="2800" b="1" dirty="0" smtClean="0">
                <a:solidFill>
                  <a:schemeClr val="accent1">
                    <a:lumMod val="50000"/>
                  </a:schemeClr>
                </a:solidFill>
              </a:rPr>
              <a:t>IRONIE</a:t>
            </a:r>
          </a:p>
          <a:p>
            <a:r>
              <a:rPr lang="cs-CZ" sz="2800" b="1" dirty="0" smtClean="0">
                <a:solidFill>
                  <a:schemeClr val="accent1">
                    <a:lumMod val="50000"/>
                  </a:schemeClr>
                </a:solidFill>
              </a:rPr>
              <a:t>POLEMIKA</a:t>
            </a:r>
          </a:p>
          <a:p>
            <a:r>
              <a:rPr lang="cs-CZ" sz="2800" b="1" dirty="0" smtClean="0">
                <a:solidFill>
                  <a:schemeClr val="accent1">
                    <a:lumMod val="50000"/>
                  </a:schemeClr>
                </a:solidFill>
              </a:rPr>
              <a:t>AUTENTICKÝ</a:t>
            </a:r>
          </a:p>
          <a:p>
            <a:r>
              <a:rPr lang="cs-CZ" sz="2800" b="1" dirty="0" smtClean="0">
                <a:solidFill>
                  <a:schemeClr val="accent1">
                    <a:lumMod val="50000"/>
                  </a:schemeClr>
                </a:solidFill>
              </a:rPr>
              <a:t>ILUSTRACE</a:t>
            </a:r>
          </a:p>
          <a:p>
            <a:r>
              <a:rPr lang="cs-CZ" sz="2800" b="1" dirty="0" smtClean="0">
                <a:solidFill>
                  <a:schemeClr val="accent1">
                    <a:lumMod val="50000"/>
                  </a:schemeClr>
                </a:solidFill>
              </a:rPr>
              <a:t>FOLK</a:t>
            </a:r>
          </a:p>
        </p:txBody>
      </p:sp>
      <p:pic>
        <p:nvPicPr>
          <p:cNvPr id="4098" name="Picture 2"/>
          <p:cNvPicPr>
            <a:picLocks noChangeAspect="1" noChangeArrowheads="1"/>
          </p:cNvPicPr>
          <p:nvPr/>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3834696" y="3356992"/>
            <a:ext cx="4422079" cy="2903909"/>
          </a:xfrm>
          <a:prstGeom prst="ellipse">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2370259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115616" y="188640"/>
            <a:ext cx="7125113" cy="504056"/>
          </a:xfrm>
          <a:solidFill>
            <a:schemeClr val="accent2">
              <a:lumMod val="75000"/>
            </a:schemeClr>
          </a:solidFill>
        </p:spPr>
        <p:txBody>
          <a:bodyPr/>
          <a:lstStyle/>
          <a:p>
            <a:pPr algn="ctr"/>
            <a:r>
              <a:rPr lang="cs-CZ" sz="2400" b="1" dirty="0" smtClean="0">
                <a:solidFill>
                  <a:schemeClr val="bg1"/>
                </a:solidFill>
              </a:rPr>
              <a:t>CITACE: FOTOGRAFIE, ILUSTRACE</a:t>
            </a:r>
            <a:endParaRPr lang="cs-CZ" sz="2400" b="1" dirty="0">
              <a:solidFill>
                <a:schemeClr val="bg1"/>
              </a:solidFill>
            </a:endParaRPr>
          </a:p>
        </p:txBody>
      </p:sp>
      <p:sp>
        <p:nvSpPr>
          <p:cNvPr id="3" name="Zástupný symbol pro obsah 2"/>
          <p:cNvSpPr>
            <a:spLocks noGrp="1"/>
          </p:cNvSpPr>
          <p:nvPr>
            <p:ph idx="1"/>
          </p:nvPr>
        </p:nvSpPr>
        <p:spPr>
          <a:xfrm>
            <a:off x="107504" y="836712"/>
            <a:ext cx="8928992" cy="5832647"/>
          </a:xfrm>
          <a:solidFill>
            <a:schemeClr val="accent2"/>
          </a:solidFill>
        </p:spPr>
        <p:txBody>
          <a:bodyPr>
            <a:normAutofit fontScale="92500" lnSpcReduction="10000"/>
          </a:bodyPr>
          <a:lstStyle/>
          <a:p>
            <a:pPr>
              <a:buClrTx/>
            </a:pPr>
            <a:endParaRPr lang="cs-CZ" sz="2400" dirty="0" smtClean="0">
              <a:solidFill>
                <a:schemeClr val="bg1"/>
              </a:solidFill>
              <a:latin typeface="Calibri" pitchFamily="34" charset="0"/>
              <a:cs typeface="Calibri" pitchFamily="34" charset="0"/>
            </a:endParaRPr>
          </a:p>
          <a:p>
            <a:pPr>
              <a:buClrTx/>
            </a:pPr>
            <a:r>
              <a:rPr lang="cs-CZ" sz="2400" dirty="0" smtClean="0">
                <a:solidFill>
                  <a:schemeClr val="bg1"/>
                </a:solidFill>
                <a:latin typeface="Calibri" pitchFamily="34" charset="0"/>
                <a:cs typeface="Calibri" pitchFamily="34" charset="0"/>
              </a:rPr>
              <a:t>VILÍMEK</a:t>
            </a:r>
            <a:r>
              <a:rPr lang="cs-CZ" sz="2400" dirty="0">
                <a:solidFill>
                  <a:schemeClr val="bg1"/>
                </a:solidFill>
                <a:latin typeface="Calibri" pitchFamily="34" charset="0"/>
                <a:cs typeface="Calibri" pitchFamily="34" charset="0"/>
              </a:rPr>
              <a:t>, Jan. </a:t>
            </a:r>
            <a:r>
              <a:rPr lang="cs-CZ" sz="2400" i="1" dirty="0">
                <a:solidFill>
                  <a:schemeClr val="bg1"/>
                </a:solidFill>
                <a:latin typeface="Calibri" pitchFamily="34" charset="0"/>
                <a:cs typeface="Calibri" pitchFamily="34" charset="0"/>
              </a:rPr>
              <a:t>Http://cz.wikipedia.org</a:t>
            </a:r>
            <a:r>
              <a:rPr lang="cs-CZ" sz="2400" dirty="0">
                <a:solidFill>
                  <a:schemeClr val="bg1"/>
                </a:solidFill>
                <a:latin typeface="Calibri" pitchFamily="34" charset="0"/>
                <a:cs typeface="Calibri" pitchFamily="34" charset="0"/>
              </a:rPr>
              <a:t> [online]. 15. 1. 2009, 12:15[cit. 2011-10-09]. </a:t>
            </a:r>
            <a:r>
              <a:rPr lang="cs-CZ" sz="2400" dirty="0" err="1">
                <a:solidFill>
                  <a:schemeClr val="bg1"/>
                </a:solidFill>
                <a:latin typeface="Calibri" pitchFamily="34" charset="0"/>
                <a:cs typeface="Calibri" pitchFamily="34" charset="0"/>
              </a:rPr>
              <a:t>Soubor:Jan</a:t>
            </a:r>
            <a:r>
              <a:rPr lang="cs-CZ" sz="2400" dirty="0">
                <a:solidFill>
                  <a:schemeClr val="bg1"/>
                </a:solidFill>
                <a:latin typeface="Calibri" pitchFamily="34" charset="0"/>
                <a:cs typeface="Calibri" pitchFamily="34" charset="0"/>
              </a:rPr>
              <a:t> Vilímek - František Ladislav Čelakovský.jpg. Dostupné z WWW: &lt;http://cs.wikipedia.org/wiki/Soubor:Jan_Vil%C3%ADmek_-_Franti%C5%A1ek_Ladislav_%C4%8Celakovsk%C3%BD.jpg</a:t>
            </a:r>
            <a:r>
              <a:rPr lang="cs-CZ" sz="2400" dirty="0" smtClean="0">
                <a:solidFill>
                  <a:schemeClr val="bg1"/>
                </a:solidFill>
                <a:latin typeface="Calibri" pitchFamily="34" charset="0"/>
                <a:cs typeface="Calibri" pitchFamily="34" charset="0"/>
              </a:rPr>
              <a:t>&gt;.</a:t>
            </a:r>
            <a:endParaRPr lang="cs-CZ" sz="2400" dirty="0">
              <a:solidFill>
                <a:schemeClr val="bg1"/>
              </a:solidFill>
              <a:latin typeface="Calibri" pitchFamily="34" charset="0"/>
              <a:cs typeface="Calibri" pitchFamily="34" charset="0"/>
            </a:endParaRPr>
          </a:p>
          <a:p>
            <a:pPr>
              <a:buClrTx/>
            </a:pPr>
            <a:r>
              <a:rPr lang="cs-CZ" sz="2400" dirty="0" smtClean="0">
                <a:solidFill>
                  <a:schemeClr val="bg1"/>
                </a:solidFill>
                <a:latin typeface="Calibri" pitchFamily="34" charset="0"/>
                <a:cs typeface="Calibri" pitchFamily="34" charset="0"/>
              </a:rPr>
              <a:t>KADLEC ,Petr .</a:t>
            </a:r>
            <a:r>
              <a:rPr lang="cs-CZ" sz="2400" dirty="0">
                <a:solidFill>
                  <a:schemeClr val="bg1"/>
                </a:solidFill>
                <a:latin typeface="Calibri" pitchFamily="34" charset="0"/>
                <a:cs typeface="Calibri" pitchFamily="34" charset="0"/>
              </a:rPr>
              <a:t> </a:t>
            </a:r>
            <a:r>
              <a:rPr lang="cs-CZ" sz="2400" i="1" dirty="0">
                <a:solidFill>
                  <a:schemeClr val="bg1"/>
                </a:solidFill>
                <a:latin typeface="Calibri" pitchFamily="34" charset="0"/>
                <a:cs typeface="Calibri" pitchFamily="34" charset="0"/>
              </a:rPr>
              <a:t>Http://cz.wikipedia.org</a:t>
            </a:r>
            <a:r>
              <a:rPr lang="cs-CZ" sz="2400" dirty="0">
                <a:solidFill>
                  <a:schemeClr val="bg1"/>
                </a:solidFill>
                <a:latin typeface="Calibri" pitchFamily="34" charset="0"/>
                <a:cs typeface="Calibri" pitchFamily="34" charset="0"/>
              </a:rPr>
              <a:t> [online]. 1. 6. 2007, 16:16.  [cit. 2011-10-09]. </a:t>
            </a:r>
            <a:r>
              <a:rPr lang="cs-CZ" sz="2400" dirty="0" err="1">
                <a:solidFill>
                  <a:schemeClr val="bg1"/>
                </a:solidFill>
                <a:latin typeface="Calibri" pitchFamily="34" charset="0"/>
                <a:cs typeface="Calibri" pitchFamily="34" charset="0"/>
              </a:rPr>
              <a:t>Soubor:Frantisek</a:t>
            </a:r>
            <a:r>
              <a:rPr lang="cs-CZ" sz="2400" dirty="0">
                <a:solidFill>
                  <a:schemeClr val="bg1"/>
                </a:solidFill>
                <a:latin typeface="Calibri" pitchFamily="34" charset="0"/>
                <a:cs typeface="Calibri" pitchFamily="34" charset="0"/>
              </a:rPr>
              <a:t> Ladislav </a:t>
            </a:r>
            <a:r>
              <a:rPr lang="cs-CZ" sz="2400" dirty="0" err="1">
                <a:solidFill>
                  <a:schemeClr val="bg1"/>
                </a:solidFill>
                <a:latin typeface="Calibri" pitchFamily="34" charset="0"/>
                <a:cs typeface="Calibri" pitchFamily="34" charset="0"/>
              </a:rPr>
              <a:t>Celakovsky</a:t>
            </a:r>
            <a:r>
              <a:rPr lang="cs-CZ" sz="2400" dirty="0">
                <a:solidFill>
                  <a:schemeClr val="bg1"/>
                </a:solidFill>
                <a:latin typeface="Calibri" pitchFamily="34" charset="0"/>
                <a:cs typeface="Calibri" pitchFamily="34" charset="0"/>
              </a:rPr>
              <a:t> hrob.jpg. Dostupné z WWW: &lt;http://cs.wikipedia.org/wiki/</a:t>
            </a:r>
            <a:r>
              <a:rPr lang="cs-CZ" sz="2400" dirty="0" err="1">
                <a:solidFill>
                  <a:schemeClr val="bg1"/>
                </a:solidFill>
                <a:latin typeface="Calibri" pitchFamily="34" charset="0"/>
                <a:cs typeface="Calibri" pitchFamily="34" charset="0"/>
              </a:rPr>
              <a:t>Soubor:Frantisek_Ladislav_Celakovsky_hrob.jpg</a:t>
            </a:r>
            <a:r>
              <a:rPr lang="cs-CZ" sz="2400" dirty="0" smtClean="0">
                <a:solidFill>
                  <a:schemeClr val="bg1"/>
                </a:solidFill>
                <a:latin typeface="Calibri" pitchFamily="34" charset="0"/>
                <a:cs typeface="Calibri" pitchFamily="34" charset="0"/>
              </a:rPr>
              <a:t>&gt;.</a:t>
            </a:r>
          </a:p>
          <a:p>
            <a:pPr>
              <a:buClrTx/>
            </a:pPr>
            <a:r>
              <a:rPr lang="cs-CZ" sz="2400" dirty="0" smtClean="0">
                <a:solidFill>
                  <a:schemeClr val="bg1"/>
                </a:solidFill>
                <a:latin typeface="Calibri" pitchFamily="34" charset="0"/>
                <a:cs typeface="Calibri" pitchFamily="34" charset="0"/>
              </a:rPr>
              <a:t>Vloženo </a:t>
            </a:r>
            <a:r>
              <a:rPr lang="cs-CZ" sz="2400" dirty="0" err="1" smtClean="0">
                <a:solidFill>
                  <a:schemeClr val="bg1"/>
                </a:solidFill>
                <a:latin typeface="Calibri" pitchFamily="34" charset="0"/>
                <a:cs typeface="Calibri" pitchFamily="34" charset="0"/>
              </a:rPr>
              <a:t>uživatelem:JAPO</a:t>
            </a:r>
            <a:r>
              <a:rPr lang="cs-CZ" sz="2400" dirty="0" smtClean="0">
                <a:solidFill>
                  <a:schemeClr val="bg1"/>
                </a:solidFill>
                <a:latin typeface="Calibri" pitchFamily="34" charset="0"/>
                <a:cs typeface="Calibri" pitchFamily="34" charset="0"/>
              </a:rPr>
              <a:t> </a:t>
            </a:r>
            <a:r>
              <a:rPr lang="cs-CZ" sz="2400" dirty="0">
                <a:solidFill>
                  <a:schemeClr val="bg1"/>
                </a:solidFill>
                <a:latin typeface="Calibri" pitchFamily="34" charset="0"/>
                <a:cs typeface="Calibri" pitchFamily="34" charset="0"/>
              </a:rPr>
              <a:t>. </a:t>
            </a:r>
            <a:r>
              <a:rPr lang="cs-CZ" sz="2400" i="1" dirty="0">
                <a:solidFill>
                  <a:schemeClr val="bg1"/>
                </a:solidFill>
                <a:latin typeface="Calibri" pitchFamily="34" charset="0"/>
                <a:cs typeface="Calibri" pitchFamily="34" charset="0"/>
              </a:rPr>
              <a:t>Http://cz.wikipedia.org</a:t>
            </a:r>
            <a:r>
              <a:rPr lang="cs-CZ" sz="2400" dirty="0">
                <a:solidFill>
                  <a:schemeClr val="bg1"/>
                </a:solidFill>
                <a:latin typeface="Calibri" pitchFamily="34" charset="0"/>
                <a:cs typeface="Calibri" pitchFamily="34" charset="0"/>
              </a:rPr>
              <a:t> [online]. 17. 3. 2007, 11:26.  [cit. 2011-10-09]. </a:t>
            </a:r>
            <a:r>
              <a:rPr lang="cs-CZ" sz="2400" dirty="0" err="1">
                <a:solidFill>
                  <a:schemeClr val="bg1"/>
                </a:solidFill>
                <a:latin typeface="Calibri" pitchFamily="34" charset="0"/>
                <a:cs typeface="Calibri" pitchFamily="34" charset="0"/>
              </a:rPr>
              <a:t>Soubor:Strakonice-statue</a:t>
            </a:r>
            <a:r>
              <a:rPr lang="cs-CZ" sz="2400" dirty="0">
                <a:solidFill>
                  <a:schemeClr val="bg1"/>
                </a:solidFill>
                <a:latin typeface="Calibri" pitchFamily="34" charset="0"/>
                <a:cs typeface="Calibri" pitchFamily="34" charset="0"/>
              </a:rPr>
              <a:t> </a:t>
            </a:r>
            <a:r>
              <a:rPr lang="cs-CZ" sz="2400" dirty="0" err="1">
                <a:solidFill>
                  <a:schemeClr val="bg1"/>
                </a:solidFill>
                <a:latin typeface="Calibri" pitchFamily="34" charset="0"/>
                <a:cs typeface="Calibri" pitchFamily="34" charset="0"/>
              </a:rPr>
              <a:t>of</a:t>
            </a:r>
            <a:r>
              <a:rPr lang="cs-CZ" sz="2400" dirty="0">
                <a:solidFill>
                  <a:schemeClr val="bg1"/>
                </a:solidFill>
                <a:latin typeface="Calibri" pitchFamily="34" charset="0"/>
                <a:cs typeface="Calibri" pitchFamily="34" charset="0"/>
              </a:rPr>
              <a:t> Celakovsky.jpg. Dostupné z WWW: &lt; http://cs.wikipedia.org/wiki/Soubor:Strakonice-statue_of_Celakovsky.jpg </a:t>
            </a:r>
            <a:r>
              <a:rPr lang="cs-CZ" sz="2400" dirty="0" smtClean="0">
                <a:solidFill>
                  <a:schemeClr val="bg1"/>
                </a:solidFill>
                <a:latin typeface="Calibri" pitchFamily="34" charset="0"/>
                <a:cs typeface="Calibri" pitchFamily="34" charset="0"/>
              </a:rPr>
              <a:t>&gt;.</a:t>
            </a:r>
          </a:p>
          <a:p>
            <a:pPr>
              <a:buClrTx/>
            </a:pPr>
            <a:r>
              <a:rPr lang="cs-CZ" sz="2400" dirty="0">
                <a:solidFill>
                  <a:schemeClr val="bg1"/>
                </a:solidFill>
              </a:rPr>
              <a:t>Obrázky a fotografie – kliparty </a:t>
            </a:r>
            <a:r>
              <a:rPr lang="cs-CZ" sz="2400" dirty="0" err="1">
                <a:solidFill>
                  <a:schemeClr val="bg1"/>
                </a:solidFill>
              </a:rPr>
              <a:t>office</a:t>
            </a:r>
            <a:r>
              <a:rPr lang="cs-CZ" sz="2400" dirty="0">
                <a:solidFill>
                  <a:schemeClr val="bg1"/>
                </a:solidFill>
              </a:rPr>
              <a:t>- www.office.com</a:t>
            </a:r>
          </a:p>
          <a:p>
            <a:pPr marL="0" indent="0">
              <a:buClrTx/>
              <a:buNone/>
            </a:pPr>
            <a:endParaRPr lang="cs-CZ" dirty="0">
              <a:solidFill>
                <a:schemeClr val="bg1"/>
              </a:solidFill>
              <a:latin typeface="Calibri" pitchFamily="34" charset="0"/>
              <a:cs typeface="Calibri" pitchFamily="34" charset="0"/>
            </a:endParaRPr>
          </a:p>
          <a:p>
            <a:pPr>
              <a:buClrTx/>
            </a:pPr>
            <a:endParaRPr lang="cs-CZ" dirty="0">
              <a:solidFill>
                <a:schemeClr val="bg1"/>
              </a:solidFill>
              <a:latin typeface="Calibri" pitchFamily="34" charset="0"/>
              <a:cs typeface="Calibri" pitchFamily="34" charset="0"/>
            </a:endParaRPr>
          </a:p>
          <a:p>
            <a:endParaRPr lang="cs-CZ" dirty="0">
              <a:solidFill>
                <a:schemeClr val="accent1">
                  <a:lumMod val="50000"/>
                </a:schemeClr>
              </a:solidFill>
            </a:endParaRPr>
          </a:p>
        </p:txBody>
      </p:sp>
    </p:spTree>
    <p:extLst>
      <p:ext uri="{BB962C8B-B14F-4D97-AF65-F5344CB8AC3E}">
        <p14:creationId xmlns:p14="http://schemas.microsoft.com/office/powerpoint/2010/main" val="354439449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theme/theme1.xml><?xml version="1.0" encoding="utf-8"?>
<a:theme xmlns:a="http://schemas.openxmlformats.org/drawingml/2006/main" name="Summer">
  <a:themeElements>
    <a:clrScheme name="Summer">
      <a:dk1>
        <a:sysClr val="windowText" lastClr="000000"/>
      </a:dk1>
      <a:lt1>
        <a:sysClr val="window" lastClr="FFFFFF"/>
      </a:lt1>
      <a:dk2>
        <a:srgbClr val="E89117"/>
      </a:dk2>
      <a:lt2>
        <a:srgbClr val="FEDD78"/>
      </a:lt2>
      <a:accent1>
        <a:srgbClr val="A1B633"/>
      </a:accent1>
      <a:accent2>
        <a:srgbClr val="C4D73F"/>
      </a:accent2>
      <a:accent3>
        <a:srgbClr val="FFCE2D"/>
      </a:accent3>
      <a:accent4>
        <a:srgbClr val="FFA600"/>
      </a:accent4>
      <a:accent5>
        <a:srgbClr val="ED5E00"/>
      </a:accent5>
      <a:accent6>
        <a:srgbClr val="C62D03"/>
      </a:accent6>
      <a:hlink>
        <a:srgbClr val="408080"/>
      </a:hlink>
      <a:folHlink>
        <a:srgbClr val="5EAEAE"/>
      </a:folHlink>
    </a:clrScheme>
    <a:fontScheme name="Summer">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ummer">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7000"/>
                <a:shade val="80000"/>
                <a:hueMod val="110000"/>
                <a:satMod val="120000"/>
              </a:schemeClr>
            </a:gs>
            <a:gs pos="100000">
              <a:schemeClr val="phClr">
                <a:shade val="60000"/>
                <a:hueMod val="40000"/>
                <a:satMod val="120000"/>
                <a:lumMod val="103000"/>
              </a:schemeClr>
            </a:gs>
          </a:gsLst>
          <a:lin ang="5400000" scaled="1"/>
        </a:gradFill>
        <a:gradFill rotWithShape="1">
          <a:gsLst>
            <a:gs pos="0">
              <a:schemeClr val="phClr">
                <a:tint val="97000"/>
                <a:shade val="80000"/>
                <a:hueMod val="110000"/>
                <a:satMod val="130000"/>
                <a:lumMod val="100000"/>
              </a:schemeClr>
            </a:gs>
            <a:gs pos="100000">
              <a:schemeClr val="phClr">
                <a:shade val="60000"/>
                <a:hueMod val="40000"/>
                <a:satMod val="120000"/>
                <a:lumMod val="103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TC101972873[[fn=Léto]]</Template>
  <TotalTime>199</TotalTime>
  <Words>741</Words>
  <Application>Microsoft Office PowerPoint</Application>
  <PresentationFormat>Předvádění na obrazovce (4:3)</PresentationFormat>
  <Paragraphs>111</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Summer</vt:lpstr>
      <vt:lpstr>Prezentace aplikace PowerPoint</vt:lpstr>
      <vt:lpstr>ANOTACE</vt:lpstr>
      <vt:lpstr>KLÍČOVÁ SLOVA</vt:lpstr>
      <vt:lpstr>FRANTIŠEK  LADISLAV  ČELAKOVSKÝ</vt:lpstr>
      <vt:lpstr>Prezentace aplikace PowerPoint</vt:lpstr>
      <vt:lpstr>Prezentace aplikace PowerPoint</vt:lpstr>
      <vt:lpstr>Prezentace aplikace PowerPoint</vt:lpstr>
      <vt:lpstr>SPISOVATELSKÁ JMENOVKA</vt:lpstr>
      <vt:lpstr>OHLASOVÁ POEZIE</vt:lpstr>
      <vt:lpstr>OHLAS PÍSNÍ ČESKÝCH</vt:lpstr>
      <vt:lpstr>OHLAS PÍSNÍ ČESKÝCH</vt:lpstr>
      <vt:lpstr>OHLAS PÍSNÍ RUSKÝCH</vt:lpstr>
      <vt:lpstr>OHLAS PÍSNÍ RUSKÝCH</vt:lpstr>
      <vt:lpstr>LITERÁRNÍ TERMÍNY</vt:lpstr>
      <vt:lpstr>CITACE: FOTOGRAFIE, ILUSTRACE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FRANTIŠEK  LADISLAV  ČELAKOVSKÝ</dc:title>
  <dc:creator>EU12</dc:creator>
  <cp:lastModifiedBy>EU14</cp:lastModifiedBy>
  <cp:revision>25</cp:revision>
  <dcterms:created xsi:type="dcterms:W3CDTF">2011-10-07T20:08:55Z</dcterms:created>
  <dcterms:modified xsi:type="dcterms:W3CDTF">2012-05-30T08:30:34Z</dcterms:modified>
</cp:coreProperties>
</file>