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7" r:id="rId2"/>
    <p:sldId id="268" r:id="rId3"/>
    <p:sldId id="269" r:id="rId4"/>
    <p:sldId id="256" r:id="rId5"/>
    <p:sldId id="261" r:id="rId6"/>
    <p:sldId id="257" r:id="rId7"/>
    <p:sldId id="265" r:id="rId8"/>
    <p:sldId id="262" r:id="rId9"/>
    <p:sldId id="260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zhlas.cz/ctenarskydenik/dila/_zprava/kral-lavra-karel-havlicek-borovsky--486024" TargetMode="External"/><Relationship Id="rId2" Type="http://schemas.openxmlformats.org/officeDocument/2006/relationships/hyperlink" Target="http://www.rozhlas.cz/ctenarskydenik/dila/_zprava/tyrolske-elegie-karel-havlicek-borovsky--486025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1639" y="1340768"/>
            <a:ext cx="8280920" cy="495520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b="1" dirty="0"/>
              <a:t>VZDĚLÁNÍ PRO KONKURENCESCHOPNOST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 smtClean="0"/>
              <a:t>ŠABLONA </a:t>
            </a:r>
            <a:r>
              <a:rPr lang="cs-CZ" b="1" dirty="0"/>
              <a:t>ČÍSLO: III/2</a:t>
            </a:r>
          </a:p>
          <a:p>
            <a:pPr algn="ctr"/>
            <a:r>
              <a:rPr lang="cs-CZ" b="1" dirty="0"/>
              <a:t>NÁZEV:  INOVACE A ZKVALITNĚNÍ VÝUKY PROSTŘEDNICTVÍM ICT</a:t>
            </a:r>
          </a:p>
          <a:p>
            <a:pPr algn="ctr"/>
            <a:endParaRPr lang="cs-CZ" b="1" dirty="0"/>
          </a:p>
          <a:p>
            <a:pPr algn="ctr"/>
            <a:endParaRPr lang="cs-CZ" dirty="0"/>
          </a:p>
          <a:p>
            <a:r>
              <a:rPr lang="cs-CZ" b="1" dirty="0"/>
              <a:t>PŘEDMĚT: JAZYK ČESKÝ</a:t>
            </a:r>
          </a:p>
          <a:p>
            <a:r>
              <a:rPr lang="cs-CZ" b="1" dirty="0"/>
              <a:t>ROČNÍK: IX.</a:t>
            </a:r>
          </a:p>
          <a:p>
            <a:r>
              <a:rPr lang="cs-CZ" b="1" dirty="0"/>
              <a:t>TÉMA: </a:t>
            </a:r>
            <a:r>
              <a:rPr lang="cs-CZ" b="1" dirty="0" smtClean="0"/>
              <a:t>KAREL HAVLÍČEK BOROVSKÝ</a:t>
            </a:r>
            <a:endParaRPr lang="cs-CZ" b="1" dirty="0"/>
          </a:p>
          <a:p>
            <a:r>
              <a:rPr lang="cs-CZ" b="1" dirty="0"/>
              <a:t>AUTOR: MGR. HANA GINTEROVÁ</a:t>
            </a:r>
          </a:p>
          <a:p>
            <a:r>
              <a:rPr lang="cs-CZ" b="1" dirty="0"/>
              <a:t>DATUM VYTVOŘENÍ: </a:t>
            </a:r>
            <a:r>
              <a:rPr lang="cs-CZ" b="1" dirty="0" smtClean="0"/>
              <a:t>11. </a:t>
            </a:r>
            <a:r>
              <a:rPr lang="cs-CZ" b="1" dirty="0"/>
              <a:t>10. 2011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VY_32_INOVACE_13_HG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309" y="3818369"/>
            <a:ext cx="1506816" cy="2068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28908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ANOTACE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8856984" cy="62373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Tx/>
            </a:pPr>
            <a:r>
              <a:rPr lang="cs-CZ" sz="2350" dirty="0" smtClean="0"/>
              <a:t>PREZENTACE VYTVOŘENA JAKO DOPLNĚK K OPAKOVACÍMU UČIVU 9. ROČNÍKU LITERATURA NÁRODNÍHO OBROZENÍ – KAREL HAVLÍČEK BOROVSKÝ</a:t>
            </a:r>
          </a:p>
          <a:p>
            <a:pPr>
              <a:buClrTx/>
            </a:pPr>
            <a:r>
              <a:rPr lang="cs-CZ" sz="2350" dirty="0" smtClean="0"/>
              <a:t>V RÁMCI PREZENTACE SE ŽÁCI SEZNÁMÍ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sz="2350" dirty="0" smtClean="0"/>
              <a:t>S OSOBNOSTÍ A DÍLEM SPISOVATELE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sz="2350" dirty="0" smtClean="0"/>
              <a:t>S UKÁZKAMI ZE DVOU STĚŽEJNÍCH DĚL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sz="2350" dirty="0" smtClean="0"/>
              <a:t>S LITERÁRNÍM TERMÍNEM EPIGRAM</a:t>
            </a:r>
          </a:p>
          <a:p>
            <a:pPr marL="36576" indent="0" algn="ctr">
              <a:buNone/>
            </a:pPr>
            <a:r>
              <a:rPr lang="cs-CZ" sz="2350" dirty="0" smtClean="0"/>
              <a:t>PREZENTACE OBSAHUJE HYPERTEXTOVÉ ODKAZY</a:t>
            </a:r>
          </a:p>
          <a:p>
            <a:pPr marL="36576" indent="0">
              <a:buNone/>
            </a:pPr>
            <a:r>
              <a:rPr lang="cs-CZ" sz="2350" dirty="0" smtClean="0"/>
              <a:t>Pilotáž: Prezentace pilotována na třídách 9. ročníků, ale je možné ji přiřadit k učivu literatury na celém II. stupni ZŠ a odpovídajících ročníků víceletých gymnázií. Součástí prezentace je zápis základních informací a pojmů, hypertextové odkazy vedou na stránky Čtenářského deníku Českého rozhlasu Vltava – zařaďte dle časových možností – ukázky jsou žáky velmi dobře přijímány. Závěrečné opakování termínů staví mimo jiné také na znalostech žáků z jiných předmětů.</a:t>
            </a:r>
          </a:p>
        </p:txBody>
      </p:sp>
    </p:spTree>
    <p:extLst>
      <p:ext uri="{BB962C8B-B14F-4D97-AF65-F5344CB8AC3E}">
        <p14:creationId xmlns:p14="http://schemas.microsoft.com/office/powerpoint/2010/main" val="534217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KLÍČOVÁ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POLITICKÁ SATIRA</a:t>
            </a:r>
          </a:p>
          <a:p>
            <a:r>
              <a:rPr lang="cs-CZ" sz="3600" dirty="0" smtClean="0"/>
              <a:t>IRONIE</a:t>
            </a:r>
          </a:p>
          <a:p>
            <a:r>
              <a:rPr lang="cs-CZ" sz="3600" dirty="0" smtClean="0"/>
              <a:t>EPIGRAM</a:t>
            </a:r>
          </a:p>
          <a:p>
            <a:r>
              <a:rPr lang="cs-CZ" sz="3600" dirty="0" smtClean="0"/>
              <a:t>EMIGRACE</a:t>
            </a:r>
          </a:p>
          <a:p>
            <a:r>
              <a:rPr lang="cs-CZ" sz="3600" dirty="0" smtClean="0"/>
              <a:t>DEPORTACE</a:t>
            </a:r>
          </a:p>
          <a:p>
            <a:r>
              <a:rPr lang="cs-CZ" sz="3600" dirty="0" smtClean="0"/>
              <a:t>BACHOVSKÝ ABSOLUTISMUS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7406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8305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</a:pPr>
            <a:r>
              <a:rPr lang="cs-CZ" sz="6000" b="1" kern="1400" spc="300" dirty="0">
                <a:ln w="11430" cap="flat" cmpd="sng" algn="ctr">
                  <a:solidFill>
                    <a:srgbClr val="F4F6F9"/>
                  </a:solidFill>
                  <a:prstDash val="solid"/>
                  <a:miter lim="0"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glow rad="45504">
                    <a:schemeClr val="accent1">
                      <a:satMod val="220000"/>
                      <a:alpha val="35000"/>
                    </a:schemeClr>
                  </a:glow>
                </a:effectLst>
                <a:latin typeface="Cambria"/>
                <a:ea typeface="Times New Roman"/>
                <a:cs typeface="Times New Roman"/>
              </a:rPr>
              <a:t>Karel Havlíček Borovský</a:t>
            </a:r>
            <a:endParaRPr lang="cs-CZ" sz="6000" kern="1400" spc="25" dirty="0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Cambria"/>
              <a:ea typeface="Times New Roman"/>
              <a:cs typeface="Times New Roman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499992" y="2276872"/>
            <a:ext cx="4320480" cy="4104455"/>
          </a:xfrm>
          <a:solidFill>
            <a:schemeClr val="bg2">
              <a:lumMod val="60000"/>
              <a:lumOff val="4000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„</a:t>
            </a:r>
            <a:r>
              <a:rPr lang="cs-CZ" sz="2800" b="1" dirty="0" smtClean="0">
                <a:solidFill>
                  <a:schemeClr val="bg1"/>
                </a:solidFill>
              </a:rPr>
              <a:t>Kdo si nechce hubu spálit, musí mlčet nebo chválit.“</a:t>
            </a:r>
          </a:p>
          <a:p>
            <a:pPr algn="ctr"/>
            <a:endParaRPr lang="cs-CZ" sz="2800" b="1" dirty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br>
              <a:rPr lang="cs-CZ" sz="2800" b="1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„</a:t>
            </a:r>
            <a:r>
              <a:rPr lang="cs-CZ" sz="2800" b="1" i="1" dirty="0" smtClean="0">
                <a:solidFill>
                  <a:schemeClr val="bg1"/>
                </a:solidFill>
              </a:rPr>
              <a:t>Kdyby </a:t>
            </a:r>
            <a:r>
              <a:rPr lang="cs-CZ" sz="2800" b="1" i="1" dirty="0">
                <a:solidFill>
                  <a:schemeClr val="bg1"/>
                </a:solidFill>
              </a:rPr>
              <a:t>stáří dodávalo moudrosti, byl by dubový pařez největším mudrcem</a:t>
            </a:r>
            <a:r>
              <a:rPr lang="cs-CZ" sz="2800" b="1" i="1" dirty="0" smtClean="0">
                <a:solidFill>
                  <a:schemeClr val="bg1"/>
                </a:solidFill>
              </a:rPr>
              <a:t>.“ </a:t>
            </a:r>
            <a:endParaRPr lang="cs-CZ" sz="2800" b="1" dirty="0">
              <a:solidFill>
                <a:schemeClr val="bg1"/>
              </a:solidFill>
            </a:endParaRPr>
          </a:p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23" b="13823"/>
          <a:stretch>
            <a:fillRect/>
          </a:stretch>
        </p:blipFill>
        <p:spPr bwMode="auto">
          <a:xfrm>
            <a:off x="539552" y="476672"/>
            <a:ext cx="3672408" cy="5400600"/>
          </a:xfrm>
          <a:prstGeom prst="ellipse">
            <a:avLst/>
          </a:prstGeom>
          <a:ln w="34925" cap="rnd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17032"/>
            <a:ext cx="804863" cy="914400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512" y="6021288"/>
            <a:ext cx="4320480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ČESKÝ SPISOVATEL, POLITIK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A NOVINÁŘ 19. STOLETÍ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75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834"/>
            <a:ext cx="8712968" cy="1930226"/>
          </a:xfrm>
          <a:solidFill>
            <a:schemeClr val="bg2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KAREL HAVLÍČEK BOROVSKÝ </a:t>
            </a:r>
            <a:br>
              <a:rPr lang="cs-CZ" dirty="0" smtClean="0"/>
            </a:br>
            <a:r>
              <a:rPr lang="cs-CZ" sz="3100" dirty="0" smtClean="0"/>
              <a:t>JMENOVKA</a:t>
            </a:r>
            <a:br>
              <a:rPr lang="cs-CZ" sz="3100" dirty="0" smtClean="0"/>
            </a:br>
            <a:r>
              <a:rPr lang="cs-CZ" sz="3100" dirty="0" smtClean="0">
                <a:solidFill>
                  <a:schemeClr val="bg2"/>
                </a:solidFill>
              </a:rPr>
              <a:t>zapiš si</a:t>
            </a:r>
            <a:endParaRPr lang="cs-CZ" sz="3100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579296" cy="4709120"/>
          </a:xfrm>
        </p:spPr>
        <p:txBody>
          <a:bodyPr/>
          <a:lstStyle/>
          <a:p>
            <a:r>
              <a:rPr lang="cs-CZ" dirty="0" smtClean="0"/>
              <a:t>Český básník, politik, novinář</a:t>
            </a:r>
          </a:p>
          <a:p>
            <a:r>
              <a:rPr lang="cs-CZ" dirty="0" smtClean="0"/>
              <a:t>19. století – národní obrození</a:t>
            </a:r>
          </a:p>
          <a:p>
            <a:endParaRPr lang="cs-CZ" dirty="0" smtClean="0"/>
          </a:p>
          <a:p>
            <a:r>
              <a:rPr lang="cs-CZ" dirty="0" smtClean="0"/>
              <a:t>Poslanec Říšského sněmu 1848 v Kroměříži</a:t>
            </a:r>
          </a:p>
          <a:p>
            <a:r>
              <a:rPr lang="cs-CZ" dirty="0" smtClean="0"/>
              <a:t>Tři roky ve vyhnanství v Brixenu</a:t>
            </a:r>
          </a:p>
          <a:p>
            <a:r>
              <a:rPr lang="cs-CZ" dirty="0" smtClean="0"/>
              <a:t>Zakladatel českého politického novinářství</a:t>
            </a:r>
          </a:p>
          <a:p>
            <a:r>
              <a:rPr lang="cs-CZ" dirty="0" smtClean="0"/>
              <a:t>Bojovník proti absolutismu</a:t>
            </a:r>
          </a:p>
          <a:p>
            <a:r>
              <a:rPr lang="cs-CZ" dirty="0" smtClean="0"/>
              <a:t>Získal si velké sympatie českého lidu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24744"/>
            <a:ext cx="2304256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485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t0.gstatic.com/images?q=tbn:ANd9GcQaqawG_noxT8RyupMvCV7wqiY1pVbt0z4ig1gaUJUNMefjHBVrMzrypF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2448272" cy="336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613704"/>
            <a:ext cx="2273873" cy="2860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92675"/>
            <a:ext cx="2840130" cy="4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92885" y="5995936"/>
            <a:ext cx="3168352" cy="58477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FOTOGALERIE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9412"/>
            <a:ext cx="2089331" cy="1511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175" y="4365104"/>
            <a:ext cx="2090737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975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4253"/>
            <a:ext cx="2160240" cy="4942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63137" y="764704"/>
            <a:ext cx="2232248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HAVLÍČKOVA KYTARA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5804"/>
            <a:ext cx="2376264" cy="225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6" y="2060848"/>
            <a:ext cx="2448272" cy="92333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PAMĚTNÍ DESKA NA RODNÉM DOMĚ V BOROVÉ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964" y="3523422"/>
            <a:ext cx="3804724" cy="2857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30326" y="6026101"/>
            <a:ext cx="2264544" cy="3693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DŮM V BRIXENU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94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215293"/>
            <a:ext cx="4104456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hlinkClick r:id="rId2"/>
              </a:rPr>
              <a:t>TYROLSKÉ</a:t>
            </a:r>
            <a:r>
              <a:rPr lang="cs-CZ" sz="3200" b="1" dirty="0" smtClean="0">
                <a:solidFill>
                  <a:schemeClr val="bg1"/>
                </a:solidFill>
              </a:rPr>
              <a:t> ELEGIE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404664"/>
            <a:ext cx="4320480" cy="58477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hlinkClick r:id="rId3"/>
              </a:rPr>
              <a:t>KRÁL</a:t>
            </a:r>
            <a:r>
              <a:rPr lang="cs-CZ" sz="3200" b="1" dirty="0" smtClean="0">
                <a:solidFill>
                  <a:schemeClr val="bg1"/>
                </a:solidFill>
              </a:rPr>
              <a:t> LÁVRA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1684856"/>
            <a:ext cx="3744416" cy="181588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+mj-lt"/>
              </a:rPr>
              <a:t>U</a:t>
            </a:r>
            <a:r>
              <a:rPr lang="cs-CZ" sz="2800" b="1" dirty="0" smtClean="0">
                <a:solidFill>
                  <a:schemeClr val="bg1"/>
                </a:solidFill>
                <a:latin typeface="+mj-lt"/>
              </a:rPr>
              <a:t>kázky ze stránek Český rozhlas Vltava – Čtenářský deník</a:t>
            </a:r>
            <a:endParaRPr lang="cs-CZ" sz="28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77" y="1196752"/>
            <a:ext cx="4193595" cy="27920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133" y="3988842"/>
            <a:ext cx="3776316" cy="260851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36551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8047" y="497577"/>
            <a:ext cx="5032065" cy="156966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EPIGRAM   </a:t>
            </a:r>
            <a:r>
              <a:rPr lang="cs-CZ" sz="2400" b="1" dirty="0" smtClean="0">
                <a:solidFill>
                  <a:srgbClr val="C00000"/>
                </a:solidFill>
              </a:rPr>
              <a:t>zapište si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chemeClr val="bg1"/>
                </a:solidFill>
              </a:rPr>
              <a:t>KRÁTKÁ SATIRICKÁ BÁSEŇ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chemeClr val="bg1"/>
                </a:solidFill>
              </a:rPr>
              <a:t>HODNOTÍ AKTUÁLNÍ DĚNÍ VE SPOLEČNOSTI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2348880"/>
            <a:ext cx="3888432" cy="132343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/>
              <a:t>Nechoď, Vašku, s pány na led,</a:t>
            </a:r>
          </a:p>
          <a:p>
            <a:r>
              <a:rPr lang="cs-CZ" sz="2000" b="1" dirty="0"/>
              <a:t>mnohý příklad máme,</a:t>
            </a:r>
          </a:p>
          <a:p>
            <a:r>
              <a:rPr lang="cs-CZ" sz="2000" b="1" dirty="0"/>
              <a:t>že pán sklouzne a sedlák si</a:t>
            </a:r>
          </a:p>
          <a:p>
            <a:r>
              <a:rPr lang="cs-CZ" sz="2000" b="1" dirty="0"/>
              <a:t>za něj nohu zláme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378139" y="5157192"/>
            <a:ext cx="5013176" cy="147732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JEHLY, ŠPIČKY, SOCHORY A KŮLY</a:t>
            </a:r>
          </a:p>
          <a:p>
            <a:pPr algn="ctr"/>
            <a:r>
              <a:rPr lang="cs-CZ" b="1" dirty="0" smtClean="0"/>
              <a:t>STESAL, SKOVAL, ZOSTŘIL, SEBRAL</a:t>
            </a:r>
          </a:p>
          <a:p>
            <a:pPr algn="ctr"/>
            <a:r>
              <a:rPr lang="cs-CZ" b="1" dirty="0" smtClean="0"/>
              <a:t>        KVŮLI</a:t>
            </a:r>
          </a:p>
          <a:p>
            <a:pPr algn="ctr"/>
            <a:r>
              <a:rPr lang="cs-CZ" b="1" dirty="0" smtClean="0"/>
              <a:t>VOJNĚ S HLOUPOSTÍ A ZLOBOU </a:t>
            </a:r>
          </a:p>
          <a:p>
            <a:pPr algn="ctr"/>
            <a:r>
              <a:rPr lang="cs-CZ" b="1" dirty="0" smtClean="0"/>
              <a:t>MÍSTO ŠAVEL BOROVSKÝ HAVEL</a:t>
            </a:r>
          </a:p>
        </p:txBody>
      </p:sp>
      <p:sp>
        <p:nvSpPr>
          <p:cNvPr id="8" name="Obdélník 7"/>
          <p:cNvSpPr/>
          <p:nvPr/>
        </p:nvSpPr>
        <p:spPr>
          <a:xfrm>
            <a:off x="4446240" y="4149080"/>
            <a:ext cx="4572000" cy="830997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algn="ctr"/>
            <a:r>
              <a:rPr lang="cs-CZ" sz="2400" b="1" dirty="0"/>
              <a:t>Českých knížek hubitelé lití:</a:t>
            </a:r>
          </a:p>
          <a:p>
            <a:pPr algn="ctr"/>
            <a:r>
              <a:rPr lang="cs-CZ" sz="2400" b="1" dirty="0"/>
              <a:t>plesnivina, moli, </a:t>
            </a:r>
            <a:r>
              <a:rPr lang="cs-CZ" sz="2400" b="1" dirty="0" err="1"/>
              <a:t>jezoviti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7577"/>
            <a:ext cx="2570981" cy="32384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1075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LITERÁRNÍ SLOVNÍK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467600" cy="35569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POLITICKÁ SATIRA</a:t>
            </a:r>
          </a:p>
          <a:p>
            <a:r>
              <a:rPr lang="cs-CZ" dirty="0" smtClean="0"/>
              <a:t>IRONIE</a:t>
            </a:r>
          </a:p>
          <a:p>
            <a:r>
              <a:rPr lang="cs-CZ" dirty="0" smtClean="0"/>
              <a:t>EPIGRAM</a:t>
            </a:r>
          </a:p>
          <a:p>
            <a:r>
              <a:rPr lang="cs-CZ" dirty="0" smtClean="0"/>
              <a:t>EMIGRACE</a:t>
            </a:r>
          </a:p>
          <a:p>
            <a:r>
              <a:rPr lang="cs-CZ" dirty="0" smtClean="0"/>
              <a:t>DEPORTACE</a:t>
            </a:r>
          </a:p>
          <a:p>
            <a:r>
              <a:rPr lang="cs-CZ" dirty="0" smtClean="0"/>
              <a:t>BACHOVSKÝ ABSOLUTISMUS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61152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467600" cy="57606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CITACE: FOTOGRAFIE, ILUSTRACE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712968" cy="60212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VILÍMEK, Jan.</a:t>
            </a:r>
            <a:r>
              <a:rPr lang="cs-CZ" sz="2400" dirty="0"/>
              <a:t> Http://cz.wikipedia.org [online]. 14. 1. 2009, 15:05.  [cit. 2011-10-11]. </a:t>
            </a:r>
            <a:r>
              <a:rPr lang="cs-CZ" sz="2400" dirty="0" err="1"/>
              <a:t>Soubor:Jan</a:t>
            </a:r>
            <a:r>
              <a:rPr lang="cs-CZ" sz="2400" dirty="0"/>
              <a:t> Vilímek - Karel Havlíček Borovský.jpg. Dostupné z WWW: &lt;http://cs.wikipedia.org/wiki/Soubor:Jan_Vil%C3%ADmek_-_Karel_Havl%C3%AD%C4%8Dek_Borovsk%C3%BD.jpg&gt;.</a:t>
            </a:r>
            <a:endParaRPr lang="cs-CZ" sz="2400" dirty="0" smtClean="0"/>
          </a:p>
          <a:p>
            <a:r>
              <a:rPr lang="cs-CZ" sz="2400" dirty="0" smtClean="0"/>
              <a:t>LUŠTINEC, Vít.</a:t>
            </a:r>
            <a:r>
              <a:rPr lang="cs-CZ" sz="2400" dirty="0"/>
              <a:t> Http://cz.wikipedia.org [online]. 11. 8. 2008, 15:06.  [cit. 2011-10-11]. </a:t>
            </a:r>
            <a:r>
              <a:rPr lang="cs-CZ" sz="2400" dirty="0" err="1"/>
              <a:t>Soubor:Pametni</a:t>
            </a:r>
            <a:r>
              <a:rPr lang="cs-CZ" sz="2400" dirty="0"/>
              <a:t> deska Karla </a:t>
            </a:r>
            <a:r>
              <a:rPr lang="cs-CZ" sz="2400" dirty="0" err="1"/>
              <a:t>Havlicka</a:t>
            </a:r>
            <a:r>
              <a:rPr lang="cs-CZ" sz="2400" dirty="0"/>
              <a:t> </a:t>
            </a:r>
            <a:r>
              <a:rPr lang="cs-CZ" sz="2400" dirty="0" err="1"/>
              <a:t>Borovskeho</a:t>
            </a:r>
            <a:r>
              <a:rPr lang="cs-CZ" sz="2400" dirty="0"/>
              <a:t> v </a:t>
            </a:r>
            <a:r>
              <a:rPr lang="cs-CZ" sz="2400" dirty="0" err="1"/>
              <a:t>rodne</a:t>
            </a:r>
            <a:r>
              <a:rPr lang="cs-CZ" sz="2400" dirty="0"/>
              <a:t> obci.jpg. Dostupné z WWW: &lt;http://cs.wikipedia.org/wiki/</a:t>
            </a:r>
            <a:r>
              <a:rPr lang="cs-CZ" sz="2400" dirty="0" err="1"/>
              <a:t>Soubor:Pametni_deska_Karla_Havlicka_Borovskeho_v_rodne_obci.jpg</a:t>
            </a:r>
            <a:r>
              <a:rPr lang="cs-CZ" sz="2400" dirty="0" smtClean="0"/>
              <a:t>&gt;.</a:t>
            </a:r>
          </a:p>
          <a:p>
            <a:r>
              <a:rPr lang="cs-CZ" sz="2400" dirty="0"/>
              <a:t>JANÍČEK, Jiří. Http://cz.wikipedia.org [online]. 26. 5. 2008, 23:52.  [cit. 2011-10-11]. </a:t>
            </a:r>
            <a:r>
              <a:rPr lang="cs-CZ" sz="2400" dirty="0" err="1"/>
              <a:t>Soubor:Kytara</a:t>
            </a:r>
            <a:r>
              <a:rPr lang="cs-CZ" sz="2400" dirty="0"/>
              <a:t> </a:t>
            </a:r>
            <a:r>
              <a:rPr lang="cs-CZ" sz="2400" dirty="0" err="1"/>
              <a:t>Havlicka</a:t>
            </a:r>
            <a:r>
              <a:rPr lang="cs-CZ" sz="2400" dirty="0"/>
              <a:t> Borovskeho-crop.jpg. Dostupné z WWW: </a:t>
            </a:r>
            <a:r>
              <a:rPr lang="cs-CZ" sz="2400" dirty="0" smtClean="0"/>
              <a:t>&lt;http</a:t>
            </a:r>
            <a:r>
              <a:rPr lang="cs-CZ" sz="2400" dirty="0"/>
              <a:t>://</a:t>
            </a:r>
            <a:r>
              <a:rPr lang="cs-CZ" sz="2400" dirty="0" smtClean="0"/>
              <a:t>cs.wikipedia.org/wiki/</a:t>
            </a:r>
            <a:r>
              <a:rPr lang="cs-CZ" sz="2400" dirty="0" err="1" smtClean="0"/>
              <a:t>Soubor:Kytara_Havlicka_Borovskeho-crop.jpg</a:t>
            </a:r>
            <a:r>
              <a:rPr lang="cs-CZ" sz="2400" dirty="0" smtClean="0"/>
              <a:t>&gt;.</a:t>
            </a:r>
          </a:p>
          <a:p>
            <a:r>
              <a:rPr lang="cs-CZ" sz="2400" dirty="0" smtClean="0"/>
              <a:t>Vložil </a:t>
            </a:r>
            <a:r>
              <a:rPr lang="cs-CZ" sz="2400" dirty="0" err="1" smtClean="0"/>
              <a:t>uživatel:Japo</a:t>
            </a:r>
            <a:r>
              <a:rPr lang="cs-CZ" sz="2400" dirty="0" smtClean="0"/>
              <a:t>.</a:t>
            </a:r>
            <a:r>
              <a:rPr lang="cs-CZ" sz="2400" dirty="0"/>
              <a:t> Http://cz.wikipedia.org [online]. 15. 8. 2007, 21:23.  [cit. 2011-10-11]. </a:t>
            </a:r>
            <a:r>
              <a:rPr lang="cs-CZ" sz="2400" dirty="0" err="1"/>
              <a:t>Soubor:Brixen-Havlíček's</a:t>
            </a:r>
            <a:r>
              <a:rPr lang="cs-CZ" sz="2400" dirty="0"/>
              <a:t> house3.JPG. Dostupné z WWW: &lt;http://cs.wikipedia.org/wiki/Soubor:Brixen-Havl%C3%AD%C4%8Dek%27s_house3.JPG&gt;.</a:t>
            </a:r>
            <a:endParaRPr lang="cs-CZ" sz="2400" dirty="0" smtClean="0"/>
          </a:p>
          <a:p>
            <a:r>
              <a:rPr lang="cs-CZ" sz="2400" dirty="0" smtClean="0"/>
              <a:t>Ostatní obrázky </a:t>
            </a:r>
            <a:r>
              <a:rPr lang="cs-CZ" sz="2400" dirty="0"/>
              <a:t>a fotografie – kliparty </a:t>
            </a:r>
            <a:r>
              <a:rPr lang="cs-CZ" sz="2400" dirty="0" err="1"/>
              <a:t>office</a:t>
            </a:r>
            <a:r>
              <a:rPr lang="cs-CZ" sz="2400" dirty="0"/>
              <a:t>- www.office.com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759735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240</TotalTime>
  <Words>368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ANOTACE</vt:lpstr>
      <vt:lpstr>KLÍČOVÁ SLOVA</vt:lpstr>
      <vt:lpstr>Prezentace aplikace PowerPoint</vt:lpstr>
      <vt:lpstr>KAREL HAVLÍČEK BOROVSKÝ  JMENOVKA zapiš si</vt:lpstr>
      <vt:lpstr>Prezentace aplikace PowerPoint</vt:lpstr>
      <vt:lpstr>Prezentace aplikace PowerPoint</vt:lpstr>
      <vt:lpstr>Prezentace aplikace PowerPoint</vt:lpstr>
      <vt:lpstr>Prezentace aplikace PowerPoint</vt:lpstr>
      <vt:lpstr>LITERÁRNÍ SLOVNÍK</vt:lpstr>
      <vt:lpstr> CITACE: FOTOGRAFIE, ILUSTRACE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EU14</cp:lastModifiedBy>
  <cp:revision>33</cp:revision>
  <dcterms:created xsi:type="dcterms:W3CDTF">2011-04-15T07:48:44Z</dcterms:created>
  <dcterms:modified xsi:type="dcterms:W3CDTF">2012-05-30T08:32:48Z</dcterms:modified>
</cp:coreProperties>
</file>