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75" r:id="rId4"/>
    <p:sldId id="258" r:id="rId5"/>
    <p:sldId id="260" r:id="rId6"/>
    <p:sldId id="271" r:id="rId7"/>
    <p:sldId id="272" r:id="rId8"/>
    <p:sldId id="261" r:id="rId9"/>
    <p:sldId id="262" r:id="rId10"/>
    <p:sldId id="268" r:id="rId11"/>
    <p:sldId id="265" r:id="rId12"/>
    <p:sldId id="266" r:id="rId13"/>
    <p:sldId id="263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6642F-63CA-4CAA-B312-07AC5843ECC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1BE39-B141-4F3C-9F58-CF0BDB34E29E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kytice--699307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ademia.cz/kytice-1.html" TargetMode="External"/><Relationship Id="rId2" Type="http://schemas.openxmlformats.org/officeDocument/2006/relationships/hyperlink" Target="http://www.rozhlas.cz/ctenarskydenik/dila/_zprava/kytice--699307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rozhlas.cz/ctenarskydenik/dila/_zprava/zlatovlaska--527371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1340768"/>
            <a:ext cx="892899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</a:t>
            </a:r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PŘÍSPĚVKOVÁ </a:t>
            </a:r>
            <a:r>
              <a:rPr lang="cs-CZ" b="1" dirty="0">
                <a:solidFill>
                  <a:srgbClr val="00B050"/>
                </a:solidFill>
              </a:rPr>
              <a:t>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/>
              <a:t>projekt v rámci vzdělávacího programu</a:t>
            </a:r>
          </a:p>
          <a:p>
            <a:pPr algn="ctr"/>
            <a:r>
              <a:rPr lang="cs-CZ" b="1" dirty="0"/>
              <a:t>VZDĚLÁNÍ PRO KONKURENCESCHOPNOST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 smtClean="0"/>
              <a:t>ŠABLONA </a:t>
            </a:r>
            <a:r>
              <a:rPr lang="cs-CZ" b="1" dirty="0"/>
              <a:t>ČÍSLO: III/2</a:t>
            </a:r>
          </a:p>
          <a:p>
            <a:pPr algn="ctr"/>
            <a:r>
              <a:rPr lang="cs-CZ" b="1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PŘEDMĚT: JAZYK ČESKÝ</a:t>
            </a:r>
          </a:p>
          <a:p>
            <a:r>
              <a:rPr lang="cs-CZ" b="1" dirty="0"/>
              <a:t>ROČNÍK: IX.</a:t>
            </a:r>
          </a:p>
          <a:p>
            <a:r>
              <a:rPr lang="cs-CZ" b="1" dirty="0"/>
              <a:t>TÉMA: </a:t>
            </a:r>
            <a:r>
              <a:rPr lang="cs-CZ" b="1" dirty="0" smtClean="0"/>
              <a:t>KAREL JAROMÍR ERBEN</a:t>
            </a:r>
            <a:endParaRPr lang="cs-CZ" b="1" dirty="0"/>
          </a:p>
          <a:p>
            <a:r>
              <a:rPr lang="cs-CZ" b="1" dirty="0"/>
              <a:t>AUTOR: MGR. HANA GINTEROVÁ</a:t>
            </a:r>
          </a:p>
          <a:p>
            <a:r>
              <a:rPr lang="cs-CZ" b="1" dirty="0"/>
              <a:t>DATUM VYTVOŘENÍ: </a:t>
            </a:r>
            <a:r>
              <a:rPr lang="cs-CZ" b="1" dirty="0" smtClean="0"/>
              <a:t>16. </a:t>
            </a:r>
            <a:r>
              <a:rPr lang="cs-CZ" b="1" dirty="0"/>
              <a:t>10. 2011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VY_32_INOVACE_14_HG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550" y="3880967"/>
            <a:ext cx="2126946" cy="2692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314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125113" cy="92447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661248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62500" lnSpcReduction="20000"/>
          </a:bodyPr>
          <a:lstStyle/>
          <a:p>
            <a:endParaRPr lang="cs-CZ" sz="2800" dirty="0" smtClean="0"/>
          </a:p>
          <a:p>
            <a:pPr>
              <a:buClrTx/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PREZENTACE VYTVOŘENA JAKO DOPLNĚK K OPAKOVACÍMU UČIVU 9. ROČNÍKU LITERATURA V OBDOBÍ NÁRODNÍHO OBROZENÍ – SPISOVATEL KAREL JAROMÍR ERBEN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V RÁMCI PREZENTACE SE ŽÁCI SEZNÁMÍ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 OSOBNOSTÍ A DÍLEM SPISOVATELE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 TERMÍNEM ÚSTNÍ LIDOVÁ SLOVESNOST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SE ZÁKLADNÍM DÍLEM KYTICE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S ERBENOVÝMI POHÁDKAMI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DO PREZENTACE JSOU VLOŽENY HYPERTEXTOVÉ ODKAZY</a:t>
            </a:r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Pilotáž: Prezentace pilotována ve třídách 9. ročníku, ale svým obsahem i zpracováním je vhodná pro žáky celého II. stupně a odpovídajících ročníků víceletých gymnázií. Do prezentace jsou vloženy hypertextové odkazy, které vás zavedou k ukázkám na stránkách Českého rozhlasu Vltava – čtenářský deník a k elektronické podobě Kytice. Ukázky doporučuji, žáci na ně reagují velmi vstřícně. Do prezentace jsou zakomponovány slohové termíny z oblasti charakteristiky, žáci si provedou stručný zápis a zopakují literární termíny.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51744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924475"/>
          </a:xfr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KLÍČOVÁ SLOVA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59099" cy="4752528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BÁSNÍK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PROZAIK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BALADA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LYRIKA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EPIKA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SLAVISTA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FOLKLORISTA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ÚSTNÍ LIDOVÁ SLOVESNOST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ÚSTŘEDNÍ TÉMA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ELEKTRONICKÁ KNIHA</a:t>
            </a:r>
          </a:p>
        </p:txBody>
      </p:sp>
    </p:spTree>
    <p:extLst>
      <p:ext uri="{BB962C8B-B14F-4D97-AF65-F5344CB8AC3E}">
        <p14:creationId xmlns:p14="http://schemas.microsoft.com/office/powerpoint/2010/main" val="1069644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3940" y="188640"/>
            <a:ext cx="8810548" cy="924475"/>
          </a:xfrm>
          <a:solidFill>
            <a:schemeClr val="accent5">
              <a:lumMod val="75000"/>
            </a:schemeClr>
          </a:solidFill>
          <a:ln w="762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6000" dirty="0" smtClean="0">
                <a:ln w="57150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KAREL JAROMÍR ERBEN</a:t>
            </a:r>
            <a:endParaRPr lang="cs-CZ" sz="6000" dirty="0">
              <a:ln w="57150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1412776"/>
            <a:ext cx="770485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„Je lépe v mylné naději sníti, </a:t>
            </a:r>
          </a:p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před sebou čirou temnotu, </a:t>
            </a:r>
          </a:p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nežli budoucnost odhaliti, </a:t>
            </a:r>
          </a:p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strašlivou poznati jistotu.“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646534"/>
            <a:ext cx="2857500" cy="191452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1" y="3717032"/>
            <a:ext cx="5557589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SOUHLASÍTE S CITÁTEM  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7492" y="3483651"/>
            <a:ext cx="2226956" cy="307740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8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772816"/>
            <a:ext cx="8280920" cy="378565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Nadšený sběratel lidových písní a pohádek.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Nadaný klavírista.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Pečlivý úředník.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Uznávaný slavista a folklorista.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Autor české právnické terminologie.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Vydavatel staročeských literárních památek a historických pramenů.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Zamlklý introvert, celý život bojující s chatrným zdravím a vadou řeči.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Básník jediné sbírky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09443" y="620688"/>
            <a:ext cx="7125113" cy="924475"/>
          </a:xfrm>
          <a:solidFill>
            <a:schemeClr val="accent5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SPISOVATELSKÁ JMENOVKA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5877272"/>
            <a:ext cx="8856984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ODDĚLTE OD SEBE CHARAKTERISTIKU UMĚLECKOU  A OSOBNÍ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46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772816"/>
            <a:ext cx="8280920" cy="378565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Nadšený sběratel lidových písní a pohádek.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rgbClr val="C00000"/>
                </a:solidFill>
              </a:rPr>
              <a:t>Nadaný klavírista.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rgbClr val="C00000"/>
                </a:solidFill>
              </a:rPr>
              <a:t>Pečlivý úředník.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Uznávaný slavista a folklorista.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Autor české právnické terminologie.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Vydavatel staročeských literárních památek a historických pramenů.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rgbClr val="C00000"/>
                </a:solidFill>
              </a:rPr>
              <a:t>Zamlklý introvert, celý život bojující s chatrným zdravím a vadou řeči.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>
                <a:solidFill>
                  <a:schemeClr val="bg1"/>
                </a:solidFill>
              </a:rPr>
              <a:t>Básník jediné sbírky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09443" y="620688"/>
            <a:ext cx="7125113" cy="924475"/>
          </a:xfrm>
          <a:solidFill>
            <a:schemeClr val="accent5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SPISOVATELSKÁ JMENOVKA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5877272"/>
            <a:ext cx="885698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UMĚLECKÁ 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           OSOBNÍ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033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5980" y="1772816"/>
            <a:ext cx="8424936" cy="452431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bg1"/>
                </a:solidFill>
              </a:rPr>
              <a:t>Český prozaik a básník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bg1"/>
                </a:solidFill>
              </a:rPr>
              <a:t>19. století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bg1"/>
                </a:solidFill>
              </a:rPr>
              <a:t>Nadšený sběratel lidových písní a pohádek.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bg1"/>
                </a:solidFill>
              </a:rPr>
              <a:t>Uznávaný slavista a folklorista.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bg1"/>
                </a:solidFill>
              </a:rPr>
              <a:t>Celý život bojující s chatrným zdravím a vadou řeči.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bg1"/>
                </a:solidFill>
              </a:rPr>
              <a:t>Básník jediné sbírky </a:t>
            </a:r>
            <a:r>
              <a:rPr lang="cs-CZ" sz="3200" b="1" dirty="0" smtClean="0">
                <a:solidFill>
                  <a:schemeClr val="bg1"/>
                </a:solidFill>
              </a:rPr>
              <a:t>Kytice z pověstí prostonárodních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09443" y="620688"/>
            <a:ext cx="7125113" cy="924475"/>
          </a:xfrm>
          <a:solidFill>
            <a:schemeClr val="accent5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SPISOVATELSKÁ JMENOVKA</a:t>
            </a:r>
            <a:endParaRPr lang="cs-CZ" sz="4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6297131"/>
            <a:ext cx="3168352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6297131"/>
            <a:ext cx="5112568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hlinkClick r:id="rId2"/>
              </a:rPr>
              <a:t>UKÁZKA</a:t>
            </a:r>
            <a:r>
              <a:rPr lang="cs-CZ" sz="2000" b="1" dirty="0" smtClean="0">
                <a:solidFill>
                  <a:srgbClr val="C00000"/>
                </a:solidFill>
              </a:rPr>
              <a:t> K POSLECHU PŘI ZÁPISU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6647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365104"/>
            <a:ext cx="7776864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Jediná básnická sbírka Karla Jaromíra Erbena vyšla pod titulem „</a:t>
            </a:r>
            <a:r>
              <a:rPr lang="cs-CZ" sz="2400" b="1" dirty="0" smtClean="0">
                <a:solidFill>
                  <a:schemeClr val="bg1"/>
                </a:solidFill>
              </a:rPr>
              <a:t>Kytice z pověstí národních“ </a:t>
            </a:r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Její vznik však autor ohlašoval téměř deset let předtím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692696"/>
            <a:ext cx="2842477" cy="924475"/>
          </a:xfrm>
          <a:solidFill>
            <a:schemeClr val="accent6">
              <a:lumMod val="60000"/>
              <a:lumOff val="40000"/>
            </a:schemeClr>
          </a:solidFill>
          <a:ln w="38100">
            <a:noFill/>
          </a:ln>
        </p:spPr>
        <p:txBody>
          <a:bodyPr/>
          <a:lstStyle/>
          <a:p>
            <a:pPr algn="ctr"/>
            <a:r>
              <a:rPr lang="cs-CZ" sz="5400" i="1" dirty="0" smtClean="0">
                <a:hlinkClick r:id="rId2"/>
              </a:rPr>
              <a:t>KYTICE</a:t>
            </a:r>
            <a:endParaRPr lang="cs-CZ" sz="54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6838" y="2311905"/>
            <a:ext cx="3312368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hlinkClick r:id="rId3"/>
              </a:rPr>
              <a:t>ELEKTRONICKÁ</a:t>
            </a:r>
            <a:r>
              <a:rPr lang="cs-CZ" sz="2800" b="1" dirty="0" smtClean="0"/>
              <a:t> KNIHA</a:t>
            </a:r>
            <a:endParaRPr lang="cs-CZ" sz="2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655" y="348502"/>
            <a:ext cx="4252761" cy="392680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488257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477053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Ústředním tématem </a:t>
            </a:r>
            <a:r>
              <a:rPr lang="cs-CZ" sz="3200" dirty="0" smtClean="0">
                <a:solidFill>
                  <a:schemeClr val="bg1"/>
                </a:solidFill>
              </a:rPr>
              <a:t>dvanácti balad, jež tvořily první vydání sbírky, je </a:t>
            </a:r>
            <a:r>
              <a:rPr lang="cs-CZ" sz="3200" b="1" dirty="0" smtClean="0">
                <a:solidFill>
                  <a:schemeClr val="bg1"/>
                </a:solidFill>
              </a:rPr>
              <a:t>láska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bg1"/>
                </a:solidFill>
              </a:rPr>
              <a:t>milenecká (např. Svatební košile)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bg1"/>
                </a:solidFill>
              </a:rPr>
              <a:t>manželská (Holoubek, Vrba, Lilie aj.)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chemeClr val="bg1"/>
                </a:solidFill>
              </a:rPr>
              <a:t>mateřská (mj. Polednice, Poklad, Dceřina kletba).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Je-li překročen odvěký řád (např. opuštění dítěte v Pokladu, rouhavá modlitba ve Svatebních košilích, neuposlechnutí matčina příkazu ve Vodníkovi), je třeba nést těžké následky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125562"/>
            <a:ext cx="2775191" cy="1569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7165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36712"/>
            <a:ext cx="4896544" cy="526297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Kytice se skládá ze 13 balad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1.Kytice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2.Poklad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3.Svatební košile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4.Polednice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5.Zlatý kolovrat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6.Štědrý den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7.Holoubek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8.Záhořovo lože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9.Vodník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10.Vrba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11.Lilie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12.Dceřina kletba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13.Věštkyně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28800"/>
            <a:ext cx="486476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0972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4017" y="44924"/>
            <a:ext cx="7125113" cy="924475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ERBEN POHÁDKÁŘ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0109" y="969399"/>
            <a:ext cx="8749860" cy="193899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u="sng" dirty="0" smtClean="0">
                <a:solidFill>
                  <a:schemeClr val="bg1"/>
                </a:solidFill>
              </a:rPr>
              <a:t>Erbenovým</a:t>
            </a:r>
            <a:r>
              <a:rPr lang="cs-CZ" sz="2400" dirty="0" smtClean="0">
                <a:solidFill>
                  <a:schemeClr val="bg1"/>
                </a:solidFill>
              </a:rPr>
              <a:t> celoživotním </a:t>
            </a:r>
            <a:r>
              <a:rPr lang="cs-CZ" sz="2400" u="sng" dirty="0" smtClean="0">
                <a:solidFill>
                  <a:schemeClr val="bg1"/>
                </a:solidFill>
              </a:rPr>
              <a:t>zájmem byla folkloristika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Už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od dob studií </a:t>
            </a:r>
            <a:r>
              <a:rPr lang="cs-CZ" sz="2400" u="sng" dirty="0" smtClean="0">
                <a:solidFill>
                  <a:schemeClr val="bg1"/>
                </a:solidFill>
              </a:rPr>
              <a:t>sbíral lidové písně, lidovou poezii a pohádky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1"/>
                </a:solidFill>
              </a:rPr>
              <a:t>Prostonárodní české písně a říkadla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u="sng" dirty="0" smtClean="0">
                <a:solidFill>
                  <a:schemeClr val="bg1"/>
                </a:solidFill>
              </a:rPr>
              <a:t>Sto prostonárodních pohádek a pověstí slovanských</a:t>
            </a:r>
            <a:r>
              <a:rPr lang="cs-CZ" sz="2400" u="sng" dirty="0" smtClean="0"/>
              <a:t> </a:t>
            </a:r>
            <a:endParaRPr lang="cs-CZ" sz="24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12136"/>
            <a:ext cx="216024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TŘI ……………..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83868" y="3733460"/>
            <a:ext cx="206541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Z………………..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40121" y="3742968"/>
            <a:ext cx="2387384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ZLATÁ JABLKA A ………  …………..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640" y="3012921"/>
            <a:ext cx="8727329" cy="400110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OPIŠ SI PODTRŽENÉ ÚDAJE A DOPLŇ NÁZVY POHÁDEK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181" y="4725144"/>
            <a:ext cx="2485788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14" y="4032596"/>
            <a:ext cx="1689100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EU12\AppData\Local\Microsoft\Windows\Temporary Internet Files\Low\Content.IE5\HGJQBIHQ\MC90044037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062" y="4356329"/>
            <a:ext cx="2252483" cy="2252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266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4017" y="44924"/>
            <a:ext cx="7125113" cy="924475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lgerian" pitchFamily="82" charset="0"/>
              </a:rPr>
              <a:t>ERBEN POHÁDKÁŘ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0109" y="969399"/>
            <a:ext cx="8749860" cy="193899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u="sng" dirty="0" smtClean="0">
                <a:solidFill>
                  <a:schemeClr val="bg1"/>
                </a:solidFill>
              </a:rPr>
              <a:t>Erbenovým</a:t>
            </a:r>
            <a:r>
              <a:rPr lang="cs-CZ" sz="2400" dirty="0" smtClean="0">
                <a:solidFill>
                  <a:schemeClr val="bg1"/>
                </a:solidFill>
              </a:rPr>
              <a:t> celoživotním </a:t>
            </a:r>
            <a:r>
              <a:rPr lang="cs-CZ" sz="2400" u="sng" dirty="0" smtClean="0">
                <a:solidFill>
                  <a:schemeClr val="bg1"/>
                </a:solidFill>
              </a:rPr>
              <a:t>zájmem byla folkloristika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Už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od dob studií </a:t>
            </a:r>
            <a:r>
              <a:rPr lang="cs-CZ" sz="2400" u="sng" dirty="0" smtClean="0">
                <a:solidFill>
                  <a:schemeClr val="bg1"/>
                </a:solidFill>
              </a:rPr>
              <a:t>sbíral lidové písně, lidovou poezii a pohádky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>
                <a:solidFill>
                  <a:schemeClr val="bg1"/>
                </a:solidFill>
              </a:rPr>
              <a:t>Prostonárodní české písně a říkadla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u="sng" dirty="0" smtClean="0">
                <a:solidFill>
                  <a:schemeClr val="bg1"/>
                </a:solidFill>
              </a:rPr>
              <a:t>Sto prostonárodních pohádek a pověstí slovanských </a:t>
            </a:r>
            <a:endParaRPr lang="cs-CZ" sz="2400" u="sng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5453" y="3512136"/>
            <a:ext cx="252028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TŘI ZLATÉ VLASY DĚDA VŠEVĚDA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7072" y="3754112"/>
            <a:ext cx="206541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ZLATOVLÁSKA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40121" y="3742968"/>
            <a:ext cx="2387384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ZLATÁ JABLKA A  DEVĚT PÁVIC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640" y="3012921"/>
            <a:ext cx="8727329" cy="400110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OPIŠ SI PODTRŽENÉ ÚDAJE A DOPLŇ NÁZVY POHÁDEK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386" y="4703115"/>
            <a:ext cx="2568401" cy="1711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288" y="4389299"/>
            <a:ext cx="2255837" cy="224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45630"/>
            <a:ext cx="1689100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40811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924475"/>
          </a:xfr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LITERÁRNÍ TERMÍNY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59099" cy="4752528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BÁSNÍK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PROZAIK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BALADA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LYRIKA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EPIKA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SLAVISTA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FOLKLORISTA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ÚSTNÍ LIDOVÁ SLOVESNOST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ÚSTŘEDNÍ TÉMA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ELEKTRONICKÁ KNIHA</a:t>
            </a:r>
          </a:p>
        </p:txBody>
      </p:sp>
    </p:spTree>
    <p:extLst>
      <p:ext uri="{BB962C8B-B14F-4D97-AF65-F5344CB8AC3E}">
        <p14:creationId xmlns:p14="http://schemas.microsoft.com/office/powerpoint/2010/main" val="1649598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125113" cy="936104"/>
          </a:xfr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lgerian" pitchFamily="82" charset="0"/>
              </a:rPr>
              <a:t>CITACE: OBRÁZKY, FOTOGRAFIE, KRESBY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856984" cy="468052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endParaRPr lang="cs-CZ" sz="2000" dirty="0" smtClean="0">
              <a:solidFill>
                <a:schemeClr val="bg1"/>
              </a:solidFill>
            </a:endParaRPr>
          </a:p>
          <a:p>
            <a:pPr>
              <a:buClrTx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VILÍMEK, Jan.</a:t>
            </a:r>
            <a:r>
              <a:rPr lang="cs-CZ" sz="2400" dirty="0">
                <a:solidFill>
                  <a:schemeClr val="bg1"/>
                </a:solidFill>
              </a:rPr>
              <a:t> Http://cz.wikipedia.org [online]. 15. 1. 2009, 12:18.  [cit. 2011-10-16]. </a:t>
            </a:r>
            <a:r>
              <a:rPr lang="cs-CZ" sz="2400" dirty="0" err="1">
                <a:solidFill>
                  <a:schemeClr val="bg1"/>
                </a:solidFill>
              </a:rPr>
              <a:t>Soubor:Jan</a:t>
            </a:r>
            <a:r>
              <a:rPr lang="cs-CZ" sz="2400" dirty="0">
                <a:solidFill>
                  <a:schemeClr val="bg1"/>
                </a:solidFill>
              </a:rPr>
              <a:t> Vilímek - Karel Jaromír Erben.jpg. Dostupné z WWW: &lt;http://cs.wikipedia.org/wiki/Soubor:Jan_Vil%C3%ADmek_-_Karel_Jarom%C3%ADr_Erben.jpg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  <a:endParaRPr lang="cs-CZ" sz="2400" dirty="0">
              <a:solidFill>
                <a:schemeClr val="bg1"/>
              </a:solidFill>
            </a:endParaRPr>
          </a:p>
          <a:p>
            <a:pPr>
              <a:buClrTx/>
              <a:buFont typeface="Wingdings" pitchFamily="2" charset="2"/>
              <a:buChar char="q"/>
            </a:pPr>
            <a:r>
              <a:rPr lang="pl-PL" sz="2800" i="1" dirty="0">
                <a:solidFill>
                  <a:schemeClr val="bg1"/>
                </a:solidFill>
              </a:rPr>
              <a:t>Ostatní obrázky a fotografie – kliparty office- www.office.com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4904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218</TotalTime>
  <Words>653</Words>
  <Application>Microsoft Office PowerPoint</Application>
  <PresentationFormat>Předvádění na obrazovce (4:3)</PresentationFormat>
  <Paragraphs>130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Summer</vt:lpstr>
      <vt:lpstr>Prezentace aplikace PowerPoint</vt:lpstr>
      <vt:lpstr>ANOTACE</vt:lpstr>
      <vt:lpstr>KLÍČOVÁ SLOVA</vt:lpstr>
      <vt:lpstr>KAREL JAROMÍR ERBEN</vt:lpstr>
      <vt:lpstr>SPISOVATELSKÁ JMENOVKA</vt:lpstr>
      <vt:lpstr>SPISOVATELSKÁ JMENOVKA</vt:lpstr>
      <vt:lpstr>SPISOVATELSKÁ JMENOVKA</vt:lpstr>
      <vt:lpstr>KYTICE</vt:lpstr>
      <vt:lpstr>Prezentace aplikace PowerPoint</vt:lpstr>
      <vt:lpstr>Prezentace aplikace PowerPoint</vt:lpstr>
      <vt:lpstr>ERBEN POHÁDKÁŘ</vt:lpstr>
      <vt:lpstr>ERBEN POHÁDKÁŘ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EU14</cp:lastModifiedBy>
  <cp:revision>27</cp:revision>
  <dcterms:created xsi:type="dcterms:W3CDTF">2011-10-07T22:24:40Z</dcterms:created>
  <dcterms:modified xsi:type="dcterms:W3CDTF">2012-05-30T08:33:44Z</dcterms:modified>
</cp:coreProperties>
</file>