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65" r:id="rId2"/>
    <p:sldId id="266" r:id="rId3"/>
    <p:sldId id="276" r:id="rId4"/>
    <p:sldId id="256" r:id="rId5"/>
    <p:sldId id="260" r:id="rId6"/>
    <p:sldId id="270" r:id="rId7"/>
    <p:sldId id="269" r:id="rId8"/>
    <p:sldId id="262" r:id="rId9"/>
    <p:sldId id="273" r:id="rId10"/>
    <p:sldId id="268" r:id="rId11"/>
    <p:sldId id="275" r:id="rId12"/>
    <p:sldId id="267" r:id="rId13"/>
    <p:sldId id="26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94660"/>
  </p:normalViewPr>
  <p:slideViewPr>
    <p:cSldViewPr>
      <p:cViewPr varScale="1">
        <p:scale>
          <a:sx n="69" d="100"/>
          <a:sy n="69" d="100"/>
        </p:scale>
        <p:origin x="-142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624"/>
            <a:ext cx="7315200" cy="2595025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166530"/>
            <a:ext cx="7315200" cy="1144632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C461D-48AA-4802-A438-6F4F87EA371F}" type="datetimeFigureOut">
              <a:rPr lang="cs-CZ" smtClean="0"/>
              <a:t>30.5.2012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2E759A9-E28D-4F7A-BE35-D8A66176356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C461D-48AA-4802-A438-6F4F87EA371F}" type="datetimeFigureOut">
              <a:rPr lang="cs-CZ" smtClean="0"/>
              <a:t>30.5.2012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759A9-E28D-4F7A-BE35-D8A66176356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017572"/>
            <a:ext cx="7315200" cy="1293592"/>
          </a:xfrm>
        </p:spPr>
        <p:txBody>
          <a:bodyPr anchor="t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3865097"/>
            <a:ext cx="7315200" cy="109843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C461D-48AA-4802-A438-6F4F87EA371F}" type="datetimeFigureOut">
              <a:rPr lang="cs-CZ" smtClean="0"/>
              <a:t>30.5.2012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759A9-E28D-4F7A-BE35-D8A66176356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C461D-48AA-4802-A438-6F4F87EA371F}" type="datetimeFigureOut">
              <a:rPr lang="cs-CZ" smtClean="0"/>
              <a:t>30.5.2012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759A9-E28D-4F7A-BE35-D8A66176356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914400" y="2743200"/>
            <a:ext cx="3566160" cy="35935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81728" y="2743200"/>
            <a:ext cx="3566160" cy="35956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6348" y="2743200"/>
            <a:ext cx="336499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5144" y="2743200"/>
            <a:ext cx="336206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C461D-48AA-4802-A438-6F4F87EA371F}" type="datetimeFigureOut">
              <a:rPr lang="cs-CZ" smtClean="0"/>
              <a:t>30.5.2012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759A9-E28D-4F7A-BE35-D8A66176356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914400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81727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C461D-48AA-4802-A438-6F4F87EA371F}" type="datetimeFigureOut">
              <a:rPr lang="cs-CZ" smtClean="0"/>
              <a:t>30.5.2012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759A9-E28D-4F7A-BE35-D8A66176356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C461D-48AA-4802-A438-6F4F87EA371F}" type="datetimeFigureOut">
              <a:rPr lang="cs-CZ" smtClean="0"/>
              <a:t>30.5.2012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759A9-E28D-4F7A-BE35-D8A66176356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5362"/>
            <a:ext cx="2950936" cy="2173015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1752" y="1826709"/>
            <a:ext cx="4207848" cy="4476614"/>
          </a:xfrm>
        </p:spPr>
        <p:txBody>
          <a:bodyPr anchor="ctr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61095"/>
            <a:ext cx="2950936" cy="22453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C461D-48AA-4802-A438-6F4F87EA371F}" type="datetimeFigureOut">
              <a:rPr lang="cs-CZ" smtClean="0"/>
              <a:t>30.5.2012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759A9-E28D-4F7A-BE35-D8A66176356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8800"/>
            <a:ext cx="2953512" cy="2176272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191000" y="2286000"/>
            <a:ext cx="4038600" cy="3352800"/>
          </a:xfrm>
          <a:solidFill>
            <a:schemeClr val="accent2"/>
          </a:solidFill>
          <a:ln w="12700">
            <a:noFill/>
          </a:ln>
          <a:effectLst>
            <a:reflection blurRad="12700" stA="30000" endPos="30000" dist="31750" dir="5400000" sy="-100000" algn="bl" rotWithShape="0"/>
          </a:effectLst>
          <a:scene3d>
            <a:camera prst="perspectiveRight" fov="2700000">
              <a:rot lat="240000" lon="900000" rev="0"/>
            </a:camera>
            <a:lightRig rig="threePt" dir="t">
              <a:rot lat="0" lon="0" rev="2700000"/>
            </a:lightRig>
          </a:scene3d>
          <a:sp3d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59936"/>
            <a:ext cx="2953512" cy="224942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C461D-48AA-4802-A438-6F4F87EA371F}" type="datetimeFigureOut">
              <a:rPr lang="cs-CZ" smtClean="0"/>
              <a:t>30.5.2012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759A9-E28D-4F7A-BE35-D8A66176356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C461D-48AA-4802-A438-6F4F87EA371F}" type="datetimeFigureOut">
              <a:rPr lang="cs-CZ" smtClean="0"/>
              <a:t>30.5.2012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759A9-E28D-4F7A-BE35-D8A66176356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48400" y="1826709"/>
            <a:ext cx="1492499" cy="448445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4524" y="1826709"/>
            <a:ext cx="5241476" cy="448445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C461D-48AA-4802-A438-6F4F87EA371F}" type="datetimeFigureOut">
              <a:rPr lang="cs-CZ" smtClean="0"/>
              <a:t>30.5.2012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759A9-E28D-4F7A-BE35-D8A66176356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435268" y="573807"/>
            <a:ext cx="86236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8569419" y="573807"/>
            <a:ext cx="576072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2769833"/>
            <a:ext cx="7315200" cy="35395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07690" y="548797"/>
            <a:ext cx="1189132" cy="29791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alpha val="50000"/>
                  </a:schemeClr>
                </a:solidFill>
              </a:defRPr>
            </a:lvl1pPr>
          </a:lstStyle>
          <a:p>
            <a:fld id="{E3DC461D-48AA-4802-A438-6F4F87EA371F}" type="datetimeFigureOut">
              <a:rPr lang="cs-CZ" smtClean="0"/>
              <a:t>30.5.2012</a:t>
            </a:fld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4415" y="548797"/>
            <a:ext cx="941203" cy="30175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92E759A9-E28D-4F7A-BE35-D8A66176356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08688" y="855956"/>
            <a:ext cx="2246489" cy="301227"/>
          </a:xfrm>
          <a:prstGeom prst="rect">
            <a:avLst/>
          </a:prstGeom>
        </p:spPr>
        <p:txBody>
          <a:bodyPr vert="horz" lIns="91440" tIns="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microsoft.com/office/2007/relationships/hdphoto" Target="../media/hdphoto1.wdp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emf"/><Relationship Id="rId2" Type="http://schemas.openxmlformats.org/officeDocument/2006/relationships/hyperlink" Target="http://basne.webzdarma.cz/prevert_jak_delat_podobiznu.html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e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7199" y="332656"/>
            <a:ext cx="5688013" cy="854075"/>
          </a:xfrm>
          <a:prstGeom prst="rect">
            <a:avLst/>
          </a:prstGeom>
          <a:ln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</p:pic>
      <p:sp>
        <p:nvSpPr>
          <p:cNvPr id="4" name="Obdélník 3"/>
          <p:cNvSpPr/>
          <p:nvPr/>
        </p:nvSpPr>
        <p:spPr>
          <a:xfrm>
            <a:off x="250725" y="1451039"/>
            <a:ext cx="8640960" cy="486287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chemeClr val="bg1"/>
              </a:solidFill>
            </a:endParaRPr>
          </a:p>
          <a:p>
            <a:pPr algn="ctr"/>
            <a:r>
              <a:rPr lang="cs-CZ" b="1" dirty="0">
                <a:solidFill>
                  <a:schemeClr val="bg1"/>
                </a:solidFill>
              </a:rPr>
              <a:t>projekt v rámci vzdělávacího programu</a:t>
            </a:r>
          </a:p>
          <a:p>
            <a:pPr algn="ctr"/>
            <a:r>
              <a:rPr lang="cs-CZ" b="1" dirty="0">
                <a:solidFill>
                  <a:schemeClr val="bg1"/>
                </a:solidFill>
              </a:rPr>
              <a:t>VZDĚLÁNÍ PRO KONKURENCESCHOPNOST</a:t>
            </a:r>
          </a:p>
          <a:p>
            <a:pPr algn="ctr"/>
            <a:endParaRPr lang="cs-CZ" b="1" dirty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ŠABLONA </a:t>
            </a:r>
            <a:r>
              <a:rPr lang="cs-CZ" b="1" dirty="0">
                <a:solidFill>
                  <a:schemeClr val="bg1"/>
                </a:solidFill>
              </a:rPr>
              <a:t>ČÍSLO: III/2</a:t>
            </a:r>
          </a:p>
          <a:p>
            <a:pPr algn="ctr"/>
            <a:r>
              <a:rPr lang="cs-CZ" b="1" dirty="0">
                <a:solidFill>
                  <a:schemeClr val="bg1"/>
                </a:solidFill>
              </a:rPr>
              <a:t>NÁZEV:  INOVACE A ZKVALITNĚNÍ VÝUKY PROSTŘEDNICTVÍM ICT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r>
              <a:rPr lang="cs-CZ" sz="2000" b="1" dirty="0">
                <a:solidFill>
                  <a:schemeClr val="bg1"/>
                </a:solidFill>
              </a:rPr>
              <a:t>PŘEDMĚT: JAZYK ČESKÝ</a:t>
            </a:r>
          </a:p>
          <a:p>
            <a:r>
              <a:rPr lang="cs-CZ" sz="2000" b="1" dirty="0">
                <a:solidFill>
                  <a:schemeClr val="bg1"/>
                </a:solidFill>
              </a:rPr>
              <a:t>ROČNÍK: IX.</a:t>
            </a:r>
          </a:p>
          <a:p>
            <a:r>
              <a:rPr lang="cs-CZ" sz="2000" b="1" dirty="0">
                <a:solidFill>
                  <a:schemeClr val="bg1"/>
                </a:solidFill>
              </a:rPr>
              <a:t>TÉMA: </a:t>
            </a:r>
            <a:r>
              <a:rPr lang="cs-CZ" sz="2000" b="1" dirty="0" smtClean="0">
                <a:solidFill>
                  <a:schemeClr val="bg1"/>
                </a:solidFill>
              </a:rPr>
              <a:t>JACQUES PRÉVERT</a:t>
            </a:r>
            <a:endParaRPr lang="cs-CZ" sz="2000" b="1" dirty="0">
              <a:solidFill>
                <a:schemeClr val="bg1"/>
              </a:solidFill>
            </a:endParaRPr>
          </a:p>
          <a:p>
            <a:r>
              <a:rPr lang="cs-CZ" sz="2000" b="1" dirty="0">
                <a:solidFill>
                  <a:schemeClr val="bg1"/>
                </a:solidFill>
              </a:rPr>
              <a:t>AUTOR: MGR. HANA GINTEROVÁ</a:t>
            </a:r>
          </a:p>
          <a:p>
            <a:r>
              <a:rPr lang="cs-CZ" sz="2000" b="1" dirty="0">
                <a:solidFill>
                  <a:schemeClr val="bg1"/>
                </a:solidFill>
              </a:rPr>
              <a:t>DATUM VYTVOŘENÍ: </a:t>
            </a:r>
            <a:r>
              <a:rPr lang="cs-CZ" sz="2000" b="1" dirty="0" smtClean="0">
                <a:solidFill>
                  <a:schemeClr val="bg1"/>
                </a:solidFill>
              </a:rPr>
              <a:t>17. </a:t>
            </a:r>
            <a:r>
              <a:rPr lang="cs-CZ" sz="2000" b="1" dirty="0">
                <a:solidFill>
                  <a:schemeClr val="bg1"/>
                </a:solidFill>
              </a:rPr>
              <a:t>10. 2011</a:t>
            </a:r>
          </a:p>
          <a:p>
            <a:endParaRPr lang="cs-CZ" sz="2000" b="1" dirty="0"/>
          </a:p>
          <a:p>
            <a:pPr algn="ctr"/>
            <a:r>
              <a:rPr lang="cs-CZ" dirty="0"/>
              <a:t> </a:t>
            </a:r>
            <a:r>
              <a:rPr lang="cs-CZ" sz="2800" b="1" dirty="0" smtClean="0">
                <a:solidFill>
                  <a:srgbClr val="C00000"/>
                </a:solidFill>
              </a:rPr>
              <a:t>VY_32_INOVACE_18_HG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9663" y="3789040"/>
            <a:ext cx="2698047" cy="21594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3491522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88640"/>
            <a:ext cx="7315200" cy="722049"/>
          </a:xfr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ANOTACE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052736"/>
            <a:ext cx="8496944" cy="5544616"/>
          </a:xfr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rmAutofit fontScale="92500" lnSpcReduction="20000"/>
          </a:bodyPr>
          <a:lstStyle/>
          <a:p>
            <a:pPr>
              <a:buClrTx/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PREZENTACE BYLA VYTVOŘENA JAKO DOPLNĚK K UČIVU 9. ROČNÍKU VÝZNAMNÍ SVĚTOVÍ SPISOVATELÉ 20. STOLETÍ – BÁSNÍK JACQUES PRÉVERT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V RÁMCI PREZENTACE SE ŽÁCI SEZNÁMÍ</a:t>
            </a:r>
          </a:p>
          <a:p>
            <a:pPr marL="502920" indent="-457200">
              <a:buClrTx/>
              <a:buFont typeface="+mj-lt"/>
              <a:buAutoNum type="arabicPeriod"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S OSOBNOSTÍ A DÍLEM SPISOVATELE JACQUESE PRÉVERTA</a:t>
            </a:r>
          </a:p>
          <a:p>
            <a:pPr marL="502920" indent="-457200">
              <a:buClrTx/>
              <a:buFont typeface="+mj-lt"/>
              <a:buAutoNum type="arabicPeriod"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S JEHO NEJVÝZNAMNĚJŠÍ BÁSNICKOU SBÍRKOU SLOVA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ŽÁCI SI ROZŠÍŘÍ SLOVNÍ ZÁSOBU O NOVÉ TERMÍNY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PROCVIČÍ SI SLOHOVÝ ÚTVAR CHARAKTERISTIKA</a:t>
            </a:r>
          </a:p>
          <a:p>
            <a:pPr marL="45720" indent="0" algn="ctr">
              <a:buNone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DO PREZENTACE JSOU VLOŽENY HYPERTEXTOVÉ ODKAZY </a:t>
            </a:r>
          </a:p>
          <a:p>
            <a:pPr marL="45720" indent="0" algn="ctr">
              <a:buNone/>
            </a:pPr>
            <a:r>
              <a:rPr lang="cs-CZ" sz="2600" dirty="0" smtClean="0">
                <a:solidFill>
                  <a:schemeClr val="accent1">
                    <a:lumMod val="50000"/>
                  </a:schemeClr>
                </a:solidFill>
              </a:rPr>
              <a:t>Pilotáž: Prezentace pilotována ve třídách 9. ročníku. Žáky oslovují životní osudy a životní filozofie Jacquese </a:t>
            </a:r>
            <a:r>
              <a:rPr lang="cs-CZ" sz="2600" dirty="0" err="1" smtClean="0">
                <a:solidFill>
                  <a:schemeClr val="accent1">
                    <a:lumMod val="50000"/>
                  </a:schemeClr>
                </a:solidFill>
              </a:rPr>
              <a:t>Préverta</a:t>
            </a:r>
            <a:r>
              <a:rPr lang="cs-CZ" sz="2600" dirty="0" smtClean="0">
                <a:solidFill>
                  <a:schemeClr val="accent1">
                    <a:lumMod val="50000"/>
                  </a:schemeClr>
                </a:solidFill>
              </a:rPr>
              <a:t>. Opakovaně pracují s totožným textem, vyhledávají informace a pracují se slohovým tématem charakteristika. Hypertextový odkaz vás dovede k ukázce Jak udělat portrét ptáka, se kterou můžete dále pracovat. Na závěr si zapíší základní informace a zopakují si novou slovní zásobu, která byly součástí prezentace.</a:t>
            </a:r>
          </a:p>
          <a:p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0390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188640"/>
            <a:ext cx="7315200" cy="1154097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KLÍČOVÁ SLOVA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136904" cy="5040560"/>
          </a:xfr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endParaRPr lang="cs-CZ" sz="2800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pPr>
              <a:buClrTx/>
            </a:pP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  <a:t>SCÉNÁRISTA</a:t>
            </a:r>
          </a:p>
          <a:p>
            <a:pPr>
              <a:buClrTx/>
            </a:pP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  <a:t>DIALOG</a:t>
            </a:r>
          </a:p>
          <a:p>
            <a:pPr>
              <a:buClrTx/>
            </a:pP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  <a:t>CHARAKTERISTIKA OSOBNÍ</a:t>
            </a:r>
          </a:p>
          <a:p>
            <a:pPr>
              <a:buClrTx/>
            </a:pP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  <a:t>CHARAKTERISTIKA PROFESNÍ</a:t>
            </a:r>
          </a:p>
          <a:p>
            <a:pPr>
              <a:buClrTx/>
            </a:pP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  <a:t>JAZYKOVÉ KLIŠÉ</a:t>
            </a:r>
          </a:p>
          <a:p>
            <a:pPr>
              <a:buClrTx/>
            </a:pP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  <a:t>FRÁZE</a:t>
            </a:r>
          </a:p>
          <a:p>
            <a:pPr>
              <a:buClrTx/>
            </a:pP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  <a:t>IMAGINACE</a:t>
            </a:r>
          </a:p>
          <a:p>
            <a:pPr>
              <a:buClrTx/>
            </a:pP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  <a:t>ŠANSON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486343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0" y="5167313"/>
            <a:ext cx="7315200" cy="1144587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4622194"/>
            <a:ext cx="4608512" cy="181588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b="1" dirty="0">
                <a:ln w="12700">
                  <a:solidFill>
                    <a:schemeClr val="bg2">
                      <a:lumMod val="5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Jeho tvůrčí i životní krédo by se dalo shrnout třemi slovy</a:t>
            </a:r>
            <a:r>
              <a:rPr lang="cs-CZ" sz="2800" b="1" dirty="0" smtClean="0">
                <a:ln w="12700">
                  <a:solidFill>
                    <a:schemeClr val="bg2">
                      <a:lumMod val="5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:</a:t>
            </a:r>
          </a:p>
          <a:p>
            <a:pPr algn="ctr"/>
            <a:r>
              <a:rPr lang="cs-CZ" sz="2800" b="1" dirty="0" smtClean="0">
                <a:ln w="12700">
                  <a:solidFill>
                    <a:schemeClr val="bg2">
                      <a:lumMod val="5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2800" b="1" dirty="0">
                <a:ln w="12700">
                  <a:solidFill>
                    <a:schemeClr val="bg2">
                      <a:lumMod val="50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láska, svoboda, bratrství.</a:t>
            </a:r>
            <a:r>
              <a:rPr lang="cs-CZ" sz="2800" b="1" dirty="0">
                <a:ln>
                  <a:solidFill>
                    <a:schemeClr val="bg2">
                      <a:lumMod val="50000"/>
                    </a:schemeClr>
                  </a:solidFill>
                </a:ln>
                <a:solidFill>
                  <a:schemeClr val="accent1">
                    <a:lumMod val="50000"/>
                  </a:schemeClr>
                </a:solidFill>
              </a:rPr>
              <a:t>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01321"/>
            <a:ext cx="4752528" cy="201622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>
            <a:glow rad="228600">
              <a:schemeClr val="accent4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  <a:reflection blurRad="6350" stA="50000" endA="300" endPos="900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2205" y="0"/>
            <a:ext cx="3236679" cy="2589343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6072" y="2389946"/>
            <a:ext cx="2788943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artisticCement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7894" y="4622194"/>
            <a:ext cx="2565300" cy="20532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14796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3816424" cy="1154097"/>
          </a:xfr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4400" b="1" dirty="0" smtClean="0">
                <a:solidFill>
                  <a:schemeClr val="accent1">
                    <a:lumMod val="50000"/>
                  </a:schemeClr>
                </a:solidFill>
              </a:rPr>
              <a:t>Životní osudy</a:t>
            </a:r>
            <a:endParaRPr lang="cs-CZ" sz="4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8568952" cy="5445224"/>
          </a:xfr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rmAutofit fontScale="92500" lnSpcReduction="10000"/>
          </a:bodyPr>
          <a:lstStyle/>
          <a:p>
            <a:pPr>
              <a:buClrTx/>
              <a:buFont typeface="Wingdings" pitchFamily="2" charset="2"/>
              <a:buChar char="v"/>
            </a:pP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Ve svém mládí prošel spoustou zaměstnání, miloval Paříž, denní i 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noční</a:t>
            </a:r>
          </a:p>
          <a:p>
            <a:pPr>
              <a:buClrTx/>
              <a:buFont typeface="Wingdings" pitchFamily="2" charset="2"/>
              <a:buChar char="v"/>
            </a:pP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Ž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il </a:t>
            </a: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na plné obrátky, měl mnoho přátel, byl neuvěřitelně družný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  <a:p>
            <a:pPr>
              <a:buClrTx/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V </a:t>
            </a: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roce 1928 založil se svým bratrem Pierrem produkční dům a stal se </a:t>
            </a:r>
            <a:r>
              <a:rPr lang="cs-CZ" sz="2400" b="1" u="sng" dirty="0">
                <a:solidFill>
                  <a:srgbClr val="C00000"/>
                </a:solidFill>
              </a:rPr>
              <a:t>scénaristou</a:t>
            </a:r>
            <a:r>
              <a:rPr lang="cs-CZ" sz="2400" b="1" dirty="0">
                <a:solidFill>
                  <a:srgbClr val="C00000"/>
                </a:solidFill>
              </a:rPr>
              <a:t> </a:t>
            </a: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a autorem </a:t>
            </a:r>
            <a:r>
              <a:rPr lang="cs-CZ" sz="2400" b="1" u="sng" dirty="0">
                <a:solidFill>
                  <a:srgbClr val="C00000"/>
                </a:solidFill>
              </a:rPr>
              <a:t>dialogů</a:t>
            </a: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 mnoha velkých francouzských filmů čtyřicátých let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  <a:p>
            <a:pPr>
              <a:buClrTx/>
              <a:buFont typeface="Wingdings" pitchFamily="2" charset="2"/>
              <a:buChar char="v"/>
            </a:pPr>
            <a:r>
              <a:rPr lang="cs-CZ" sz="2400" b="1" dirty="0" err="1">
                <a:solidFill>
                  <a:schemeClr val="accent1">
                    <a:lumMod val="50000"/>
                  </a:schemeClr>
                </a:solidFill>
              </a:rPr>
              <a:t>Prévert</a:t>
            </a: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 je věčný kluk, vášnivě milující život a vášnivě protestující proti všemu, co život ničí, křiví a </a:t>
            </a:r>
            <a:r>
              <a:rPr lang="cs-CZ" sz="2400" b="1" u="sng" dirty="0">
                <a:solidFill>
                  <a:srgbClr val="C00000"/>
                </a:solidFill>
              </a:rPr>
              <a:t>devalvuje</a:t>
            </a: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. </a:t>
            </a:r>
            <a:endParaRPr lang="cs-CZ" sz="2400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pPr>
              <a:buClrTx/>
              <a:buFont typeface="Wingdings" pitchFamily="2" charset="2"/>
              <a:buChar char="v"/>
            </a:pP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Dětská </a:t>
            </a:r>
            <a:r>
              <a:rPr lang="cs-CZ" sz="2400" b="1" u="sng" dirty="0">
                <a:solidFill>
                  <a:srgbClr val="C00000"/>
                </a:solidFill>
              </a:rPr>
              <a:t>imaginace</a:t>
            </a: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, hravost, vliv </a:t>
            </a:r>
            <a:r>
              <a:rPr lang="cs-CZ" sz="2400" b="1" u="sng" dirty="0">
                <a:solidFill>
                  <a:srgbClr val="C00000"/>
                </a:solidFill>
              </a:rPr>
              <a:t>surrealismu</a:t>
            </a: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, bourání </a:t>
            </a:r>
            <a:r>
              <a:rPr lang="cs-CZ" sz="2400" b="1" u="sng" dirty="0">
                <a:solidFill>
                  <a:srgbClr val="C00000"/>
                </a:solidFill>
              </a:rPr>
              <a:t>jazykových klišé </a:t>
            </a: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a </a:t>
            </a:r>
            <a:r>
              <a:rPr lang="cs-CZ" sz="2400" b="1" u="sng" dirty="0">
                <a:solidFill>
                  <a:srgbClr val="C00000"/>
                </a:solidFill>
              </a:rPr>
              <a:t>frází</a:t>
            </a: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 - to jsou prvky charakterizující jeho tvorbu.</a:t>
            </a:r>
          </a:p>
          <a:p>
            <a:pPr>
              <a:buClrTx/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Vydáním </a:t>
            </a: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své sbírky 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Slova </a:t>
            </a: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(Paroles) dosáhl obrovského úspěchu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  <a:p>
            <a:pPr>
              <a:buClrTx/>
              <a:buFont typeface="Wingdings" pitchFamily="2" charset="2"/>
              <a:buChar char="v"/>
            </a:pP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Zemřel na následky rakoviny plic. Neodmyslitelná cigareta se mu tak stala osudnou.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27984" y="476672"/>
            <a:ext cx="4248472" cy="70788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POKUS SE VYSVĚTLIT VÝZNAM PODTRŽENÝCH SLOV</a:t>
            </a:r>
            <a:endParaRPr lang="cs-CZ" sz="2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2223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3816424" cy="1154097"/>
          </a:xfr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4400" b="1" dirty="0" smtClean="0">
                <a:solidFill>
                  <a:schemeClr val="accent1">
                    <a:lumMod val="50000"/>
                  </a:schemeClr>
                </a:solidFill>
              </a:rPr>
              <a:t>Životní osudy</a:t>
            </a:r>
            <a:endParaRPr lang="cs-CZ" sz="4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8568952" cy="5445224"/>
          </a:xfr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rmAutofit fontScale="92500" lnSpcReduction="10000"/>
          </a:bodyPr>
          <a:lstStyle/>
          <a:p>
            <a:pPr>
              <a:buClrTx/>
              <a:buFont typeface="Wingdings" pitchFamily="2" charset="2"/>
              <a:buChar char="v"/>
            </a:pP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Ve svém mládí prošel spoustou zaměstnání, miloval Paříž, denní i 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noční</a:t>
            </a:r>
          </a:p>
          <a:p>
            <a:pPr>
              <a:buClrTx/>
              <a:buFont typeface="Wingdings" pitchFamily="2" charset="2"/>
              <a:buChar char="v"/>
            </a:pP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Ž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il </a:t>
            </a: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na plné obrátky, měl mnoho přátel, byl neuvěřitelně družný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  <a:p>
            <a:pPr>
              <a:buClrTx/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V </a:t>
            </a: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roce 1928 založil se svým bratrem Pierrem produkční dům a stal se scénaristou a autorem dialogů mnoha velkých francouzských filmů čtyřicátých let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  <a:p>
            <a:pPr>
              <a:buClrTx/>
              <a:buFont typeface="Wingdings" pitchFamily="2" charset="2"/>
              <a:buChar char="v"/>
            </a:pPr>
            <a:r>
              <a:rPr lang="cs-CZ" sz="2400" b="1" dirty="0" err="1">
                <a:solidFill>
                  <a:schemeClr val="accent1">
                    <a:lumMod val="50000"/>
                  </a:schemeClr>
                </a:solidFill>
              </a:rPr>
              <a:t>Prévert</a:t>
            </a: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 je věčný kluk, vášnivě milující život a vášnivě protestující proti všemu, co život ničí, křiví a devalvuje. </a:t>
            </a:r>
            <a:endParaRPr lang="cs-CZ" sz="2400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pPr>
              <a:buClrTx/>
              <a:buFont typeface="Wingdings" pitchFamily="2" charset="2"/>
              <a:buChar char="v"/>
            </a:pP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Dětská imaginace, hravost, vliv surrealismu, bourání jazykových klišé a frází - to jsou prvky charakterizující jeho tvorbu.</a:t>
            </a:r>
          </a:p>
          <a:p>
            <a:pPr>
              <a:buClrTx/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Vydáním </a:t>
            </a: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své sbírky 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Slova </a:t>
            </a: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(Paroles) dosáhl obrovského úspěchu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  <a:p>
            <a:pPr>
              <a:buClrTx/>
              <a:buFont typeface="Wingdings" pitchFamily="2" charset="2"/>
              <a:buChar char="v"/>
            </a:pP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Zemřel na následky rakoviny plic. Neodmyslitelná cigareta se mu tak stala osudnou.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11961" y="202641"/>
            <a:ext cx="3960440" cy="1015663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ODDĚLTE OD SEBE CHARAKTERISTIKU </a:t>
            </a:r>
            <a:r>
              <a:rPr lang="cs-CZ" sz="2000" b="1" dirty="0" smtClean="0">
                <a:solidFill>
                  <a:srgbClr val="F5C201"/>
                </a:solidFill>
              </a:rPr>
              <a:t>OSOBNÍ</a:t>
            </a:r>
            <a:r>
              <a:rPr lang="cs-CZ" sz="2000" b="1" dirty="0" smtClean="0">
                <a:solidFill>
                  <a:srgbClr val="C00000"/>
                </a:solidFill>
              </a:rPr>
              <a:t> A </a:t>
            </a:r>
            <a:r>
              <a:rPr lang="cs-CZ" sz="2000" b="1" dirty="0" smtClean="0">
                <a:solidFill>
                  <a:srgbClr val="002060"/>
                </a:solidFill>
              </a:rPr>
              <a:t>PROFESNÍ</a:t>
            </a:r>
            <a:endParaRPr lang="cs-CZ" sz="2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459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3816424" cy="1154097"/>
          </a:xfr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4400" b="1" dirty="0" smtClean="0">
                <a:solidFill>
                  <a:schemeClr val="accent1">
                    <a:lumMod val="50000"/>
                  </a:schemeClr>
                </a:solidFill>
              </a:rPr>
              <a:t>Životní osudy</a:t>
            </a:r>
            <a:endParaRPr lang="cs-CZ" sz="4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8568952" cy="5445224"/>
          </a:xfr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sz="2400" b="1" dirty="0">
                <a:solidFill>
                  <a:schemeClr val="accent2"/>
                </a:solidFill>
              </a:rPr>
              <a:t>Ve svém mládí prošel spoustou zaměstnání, miloval Paříž, denní i </a:t>
            </a:r>
            <a:r>
              <a:rPr lang="cs-CZ" sz="2400" b="1" dirty="0" smtClean="0">
                <a:solidFill>
                  <a:schemeClr val="accent2"/>
                </a:solidFill>
              </a:rPr>
              <a:t>noční</a:t>
            </a:r>
          </a:p>
          <a:p>
            <a:pPr>
              <a:buFont typeface="Wingdings" pitchFamily="2" charset="2"/>
              <a:buChar char="v"/>
            </a:pPr>
            <a:r>
              <a:rPr lang="cs-CZ" sz="2400" b="1" dirty="0">
                <a:solidFill>
                  <a:schemeClr val="accent2"/>
                </a:solidFill>
              </a:rPr>
              <a:t>Ž</a:t>
            </a:r>
            <a:r>
              <a:rPr lang="cs-CZ" sz="2400" b="1" dirty="0" smtClean="0">
                <a:solidFill>
                  <a:schemeClr val="accent2"/>
                </a:solidFill>
              </a:rPr>
              <a:t>il </a:t>
            </a:r>
            <a:r>
              <a:rPr lang="cs-CZ" sz="2400" b="1" dirty="0">
                <a:solidFill>
                  <a:schemeClr val="accent2"/>
                </a:solidFill>
              </a:rPr>
              <a:t>na plné obrátky, měl mnoho přátel, byl neuvěřitelně družný</a:t>
            </a:r>
            <a:r>
              <a:rPr lang="cs-CZ" sz="2400" b="1" dirty="0" smtClean="0">
                <a:solidFill>
                  <a:schemeClr val="accent2"/>
                </a:solidFill>
              </a:rPr>
              <a:t>.</a:t>
            </a:r>
          </a:p>
          <a:p>
            <a:pPr>
              <a:buFont typeface="Wingdings" pitchFamily="2" charset="2"/>
              <a:buChar char="v"/>
            </a:pPr>
            <a:r>
              <a:rPr lang="cs-CZ" sz="2400" b="1" dirty="0" smtClean="0">
                <a:solidFill>
                  <a:srgbClr val="002060"/>
                </a:solidFill>
              </a:rPr>
              <a:t>V </a:t>
            </a:r>
            <a:r>
              <a:rPr lang="cs-CZ" sz="2400" b="1" dirty="0">
                <a:solidFill>
                  <a:srgbClr val="002060"/>
                </a:solidFill>
              </a:rPr>
              <a:t>roce 1928 založil se svým bratrem Pierrem produkční dům a stal se scénaristou a autorem dialogů mnoha velkých francouzských filmů čtyřicátých let</a:t>
            </a:r>
            <a:r>
              <a:rPr lang="cs-CZ" sz="2400" b="1" dirty="0" smtClean="0">
                <a:solidFill>
                  <a:srgbClr val="002060"/>
                </a:solidFill>
              </a:rPr>
              <a:t>.</a:t>
            </a:r>
          </a:p>
          <a:p>
            <a:pPr>
              <a:buFont typeface="Wingdings" pitchFamily="2" charset="2"/>
              <a:buChar char="v"/>
            </a:pPr>
            <a:r>
              <a:rPr lang="cs-CZ" sz="2400" b="1" dirty="0" err="1">
                <a:solidFill>
                  <a:schemeClr val="accent2"/>
                </a:solidFill>
              </a:rPr>
              <a:t>Prévert</a:t>
            </a:r>
            <a:r>
              <a:rPr lang="cs-CZ" sz="2400" b="1" dirty="0">
                <a:solidFill>
                  <a:schemeClr val="accent2"/>
                </a:solidFill>
              </a:rPr>
              <a:t> je věčný kluk, vášnivě milující život a vášnivě protestující proti všemu, co život ničí, křiví a devalvuje</a:t>
            </a: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. </a:t>
            </a:r>
            <a:endParaRPr lang="cs-CZ" sz="2400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2400" b="1" dirty="0">
                <a:solidFill>
                  <a:srgbClr val="002060"/>
                </a:solidFill>
              </a:rPr>
              <a:t>Dětská imaginace, hravost, vliv surrealismu, bourání jazykových klišé a frází - to jsou prvky charakterizující jeho tvorbu.</a:t>
            </a:r>
          </a:p>
          <a:p>
            <a:pPr>
              <a:buFont typeface="Wingdings" pitchFamily="2" charset="2"/>
              <a:buChar char="v"/>
            </a:pPr>
            <a:r>
              <a:rPr lang="cs-CZ" sz="2400" b="1" dirty="0" smtClean="0">
                <a:solidFill>
                  <a:srgbClr val="002060"/>
                </a:solidFill>
              </a:rPr>
              <a:t>Vydáním </a:t>
            </a:r>
            <a:r>
              <a:rPr lang="cs-CZ" sz="2400" b="1" dirty="0">
                <a:solidFill>
                  <a:srgbClr val="002060"/>
                </a:solidFill>
              </a:rPr>
              <a:t>své sbírky </a:t>
            </a:r>
            <a:r>
              <a:rPr lang="cs-CZ" sz="2400" b="1" dirty="0" smtClean="0">
                <a:solidFill>
                  <a:srgbClr val="002060"/>
                </a:solidFill>
              </a:rPr>
              <a:t>Slova </a:t>
            </a:r>
            <a:r>
              <a:rPr lang="cs-CZ" sz="2400" b="1" dirty="0">
                <a:solidFill>
                  <a:srgbClr val="002060"/>
                </a:solidFill>
              </a:rPr>
              <a:t>(Paroles) dosáhl obrovského úspěchu</a:t>
            </a:r>
            <a:r>
              <a:rPr lang="cs-CZ" sz="2400" b="1" dirty="0" smtClean="0">
                <a:solidFill>
                  <a:srgbClr val="002060"/>
                </a:solidFill>
              </a:rPr>
              <a:t>.</a:t>
            </a:r>
          </a:p>
          <a:p>
            <a:pPr>
              <a:buFont typeface="Wingdings" pitchFamily="2" charset="2"/>
              <a:buChar char="v"/>
            </a:pPr>
            <a:r>
              <a:rPr lang="cs-CZ" sz="2400" b="1" dirty="0">
                <a:solidFill>
                  <a:schemeClr val="accent2"/>
                </a:solidFill>
              </a:rPr>
              <a:t>Zemřel na následky rakoviny plic. Neodmyslitelná cigareta se mu tak stala osudnou.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11961" y="202641"/>
            <a:ext cx="3960440" cy="1015663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ODDĚLTE OD SEBE CHARAKTERISTIKU </a:t>
            </a:r>
            <a:r>
              <a:rPr lang="cs-CZ" sz="2000" b="1" dirty="0" smtClean="0">
                <a:solidFill>
                  <a:schemeClr val="accent2"/>
                </a:solidFill>
              </a:rPr>
              <a:t>OSOBNÍ</a:t>
            </a:r>
            <a:r>
              <a:rPr lang="cs-CZ" sz="2000" b="1" dirty="0" smtClean="0">
                <a:solidFill>
                  <a:srgbClr val="C00000"/>
                </a:solidFill>
              </a:rPr>
              <a:t> A </a:t>
            </a:r>
            <a:r>
              <a:rPr lang="cs-CZ" sz="2000" b="1" dirty="0" smtClean="0">
                <a:solidFill>
                  <a:srgbClr val="002060"/>
                </a:solidFill>
              </a:rPr>
              <a:t>PROFESNÍ</a:t>
            </a:r>
            <a:endParaRPr lang="cs-CZ" sz="2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6864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67544" y="260648"/>
            <a:ext cx="3240360" cy="2438102"/>
          </a:xfrm>
        </p:spPr>
        <p:txBody>
          <a:bodyPr>
            <a:normAutofit/>
          </a:bodyPr>
          <a:lstStyle/>
          <a:p>
            <a:r>
              <a:rPr lang="cs-CZ" dirty="0" smtClean="0"/>
              <a:t>Dílo </a:t>
            </a:r>
            <a:br>
              <a:rPr lang="cs-CZ" dirty="0" smtClean="0"/>
            </a:br>
            <a:r>
              <a:rPr lang="cs-CZ" dirty="0" smtClean="0"/>
              <a:t>Literární tvorba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67544" y="2770188"/>
            <a:ext cx="6847656" cy="3538537"/>
          </a:xfrm>
        </p:spPr>
        <p:txBody>
          <a:bodyPr>
            <a:normAutofit/>
          </a:bodyPr>
          <a:lstStyle/>
          <a:p>
            <a:r>
              <a:rPr lang="cs-CZ" sz="2800" dirty="0"/>
              <a:t>Slova (</a:t>
            </a:r>
            <a:r>
              <a:rPr lang="cs-CZ" sz="2800" dirty="0" err="1"/>
              <a:t>Paroles</a:t>
            </a:r>
            <a:r>
              <a:rPr lang="cs-CZ" sz="2800" dirty="0" smtClean="0"/>
              <a:t>)</a:t>
            </a:r>
            <a:endParaRPr lang="cs-CZ" sz="2800" dirty="0"/>
          </a:p>
          <a:p>
            <a:r>
              <a:rPr lang="cs-CZ" sz="2800" dirty="0" smtClean="0"/>
              <a:t>Příběhy</a:t>
            </a:r>
            <a:endParaRPr lang="cs-CZ" sz="2800" dirty="0"/>
          </a:p>
          <a:p>
            <a:r>
              <a:rPr lang="cs-CZ" sz="2800" dirty="0"/>
              <a:t>Déšť a </a:t>
            </a:r>
            <a:r>
              <a:rPr lang="cs-CZ" sz="2800" dirty="0" smtClean="0"/>
              <a:t>pohoda</a:t>
            </a:r>
            <a:endParaRPr lang="cs-CZ" sz="2800" dirty="0"/>
          </a:p>
          <a:p>
            <a:r>
              <a:rPr lang="cs-CZ" sz="2800" dirty="0" smtClean="0"/>
              <a:t>Haraburdí</a:t>
            </a:r>
            <a:endParaRPr lang="cs-CZ" sz="2800" dirty="0"/>
          </a:p>
          <a:p>
            <a:r>
              <a:rPr lang="cs-CZ" sz="2800" dirty="0"/>
              <a:t>Věci a </a:t>
            </a:r>
            <a:r>
              <a:rPr lang="cs-CZ" sz="2800" dirty="0" smtClean="0"/>
              <a:t>jiné</a:t>
            </a:r>
            <a:endParaRPr lang="cs-CZ" sz="2800" dirty="0"/>
          </a:p>
          <a:p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67127" y="6128421"/>
            <a:ext cx="2736304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Pro tebe, má lásko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614183" y="332656"/>
            <a:ext cx="2304256" cy="83099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/>
              <a:t>Pohádky pro nehodné děti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701440" y="1526565"/>
            <a:ext cx="1008112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Láska</a:t>
            </a:r>
            <a:endParaRPr lang="cs-CZ" sz="2400" dirty="0"/>
          </a:p>
        </p:txBody>
      </p:sp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4081" y="4075871"/>
            <a:ext cx="2833781" cy="2283383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isometricOffAxis1Righ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700447"/>
            <a:ext cx="2200120" cy="27508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3562" y="488228"/>
            <a:ext cx="1692227" cy="25383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661555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32656"/>
            <a:ext cx="4392488" cy="156966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err="1" smtClean="0"/>
              <a:t>Prévert</a:t>
            </a:r>
            <a:r>
              <a:rPr lang="cs-CZ" sz="3200" b="1" dirty="0" smtClean="0"/>
              <a:t> </a:t>
            </a:r>
          </a:p>
          <a:p>
            <a:pPr algn="ctr"/>
            <a:r>
              <a:rPr lang="cs-CZ" sz="3200" b="1" dirty="0" smtClean="0"/>
              <a:t>zhudebněné básně </a:t>
            </a:r>
          </a:p>
          <a:p>
            <a:pPr algn="ctr"/>
            <a:r>
              <a:rPr lang="cs-CZ" sz="3200" b="1" dirty="0" smtClean="0"/>
              <a:t>a </a:t>
            </a:r>
            <a:r>
              <a:rPr lang="cs-CZ" sz="3200" b="1" dirty="0" err="1" smtClean="0"/>
              <a:t>šanzony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948078" y="4583269"/>
            <a:ext cx="3972985" cy="83099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Album zhudebněných básní </a:t>
            </a:r>
          </a:p>
          <a:p>
            <a:r>
              <a:rPr lang="cs-CZ" sz="2400" dirty="0" smtClean="0"/>
              <a:t>Paris la belle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5851345"/>
            <a:ext cx="2520280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Les </a:t>
            </a:r>
            <a:r>
              <a:rPr lang="cs-CZ" sz="2400" dirty="0" err="1" smtClean="0"/>
              <a:t>Chansons</a:t>
            </a:r>
            <a:endParaRPr lang="cs-CZ" sz="24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7488" y="2154750"/>
            <a:ext cx="2325801" cy="32595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836712"/>
            <a:ext cx="2363513" cy="3312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97686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1582341"/>
            <a:ext cx="5976664" cy="406265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Prévert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 sám </a:t>
            </a: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kašlal na uměleckou kariéru, na potkání bezstarostně rozdával své básně načmárané na útržcích papíru, proto i vydání sbírky Slova bylo spojeno s problémem shánění textů. </a:t>
            </a:r>
            <a:endParaRPr lang="cs-CZ" sz="2400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Prévert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se díky ní stal přes noc populárním, jeho básně vycházely v nových a nových vydáních, byl hojně recitován i citován. </a:t>
            </a:r>
            <a:endParaRPr lang="cs-CZ" dirty="0"/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332656"/>
            <a:ext cx="6531380" cy="70788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PRVNÍ BÁSNICKÁ SBÍRKA - </a:t>
            </a:r>
            <a:r>
              <a:rPr lang="cs-CZ" sz="4000" b="1" u="sng" dirty="0" smtClean="0">
                <a:solidFill>
                  <a:schemeClr val="accent1">
                    <a:lumMod val="50000"/>
                  </a:schemeClr>
                </a:solidFill>
              </a:rPr>
              <a:t>SLOVA</a:t>
            </a:r>
            <a:endParaRPr lang="cs-CZ" sz="4000" b="1" u="sng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70532" y="5951161"/>
            <a:ext cx="3600400" cy="646331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JAK DĚLAT PODOBIZNU </a:t>
            </a:r>
            <a:r>
              <a:rPr lang="cs-CZ" dirty="0" smtClean="0">
                <a:hlinkClick r:id="rId2"/>
              </a:rPr>
              <a:t>PTÁKA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5837054"/>
            <a:ext cx="1421357" cy="1014197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2064" y="2060848"/>
            <a:ext cx="1638300" cy="1885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89065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7315200" cy="1154097"/>
          </a:xfr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4800" dirty="0" smtClean="0">
                <a:solidFill>
                  <a:schemeClr val="accent1">
                    <a:lumMod val="50000"/>
                  </a:schemeClr>
                </a:solidFill>
              </a:rPr>
              <a:t>Jmenovka spisovatele</a:t>
            </a:r>
            <a:endParaRPr lang="cs-CZ" sz="4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7315200" cy="4392488"/>
          </a:xfr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>
              <a:buClrTx/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Jeden z nejpopulárnějších básníků 20. století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Spojoval poezii s dalšími uměleckými aktivitami – filmem, divadlem, výtvarným uměním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Nejznámější sbírka – SLOVA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        / bezprostřední a živé verše /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cs-CZ" sz="28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Pro děti: 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cs-CZ" sz="28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    POHÁDKY PRO NEHODNÉ DĚTI</a:t>
            </a:r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63888" y="6239071"/>
            <a:ext cx="4188715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ZAPIŠTE SI DO SEŠITU</a:t>
            </a:r>
            <a:endParaRPr lang="cs-CZ" sz="2400" b="1" dirty="0">
              <a:solidFill>
                <a:srgbClr val="C00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8460" y="3573016"/>
            <a:ext cx="2068286" cy="1655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57707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188640"/>
            <a:ext cx="7315200" cy="1154097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SLOVNÍČEK POJMŮ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136904" cy="5112568"/>
          </a:xfr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endParaRPr lang="cs-CZ" sz="2800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pPr>
              <a:buClrTx/>
            </a:pP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  <a:t>SCÉNÁRISTA</a:t>
            </a:r>
          </a:p>
          <a:p>
            <a:pPr>
              <a:buClrTx/>
            </a:pP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  <a:t>DIALOG</a:t>
            </a:r>
          </a:p>
          <a:p>
            <a:pPr>
              <a:buClrTx/>
            </a:pP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  <a:t>CHARAKTERISTIKA OSOBNÍ</a:t>
            </a:r>
          </a:p>
          <a:p>
            <a:pPr>
              <a:buClrTx/>
            </a:pP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  <a:t>CHARAKTERISTIKA PROFESNÍ</a:t>
            </a:r>
          </a:p>
          <a:p>
            <a:pPr>
              <a:buClrTx/>
            </a:pP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  <a:t>JAZYKOVÉ KLIŠÉ</a:t>
            </a:r>
          </a:p>
          <a:p>
            <a:pPr>
              <a:buClrTx/>
            </a:pP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  <a:t>FRÁZE</a:t>
            </a:r>
          </a:p>
          <a:p>
            <a:pPr>
              <a:buClrTx/>
            </a:pP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  <a:t>IMAGINACE</a:t>
            </a:r>
          </a:p>
          <a:p>
            <a:pPr>
              <a:buClrTx/>
            </a:pPr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  <a:t>ŠANSON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86527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7819256" cy="506025"/>
          </a:xfr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CITACE: OBRÁZKY, FOTOGRAFIE, KRESBY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00808"/>
            <a:ext cx="8334797" cy="4642467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457200" indent="-457200">
              <a:buClrTx/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PRÉVERT, Catherine. Http://cz.wikipedia.org</a:t>
            </a:r>
            <a:r>
              <a:rPr lang="cs-CZ" sz="2400" dirty="0">
                <a:solidFill>
                  <a:schemeClr val="bg1"/>
                </a:solidFill>
              </a:rPr>
              <a:t> [online]. 16. 9. 2008, 11:54.  [cit. </a:t>
            </a:r>
            <a:r>
              <a:rPr lang="cs-CZ" sz="2400" dirty="0" smtClean="0">
                <a:solidFill>
                  <a:schemeClr val="bg1"/>
                </a:solidFill>
              </a:rPr>
              <a:t>2011-10-17 ]</a:t>
            </a:r>
            <a:r>
              <a:rPr lang="fr-FR" sz="2400" dirty="0">
                <a:solidFill>
                  <a:schemeClr val="bg1"/>
                </a:solidFill>
              </a:rPr>
              <a:t> Soubor:Jacques Prévert en 1961 dans le film Mon frère Jacques par Pierre Prévert.jpg</a:t>
            </a:r>
            <a:r>
              <a:rPr lang="cs-CZ" sz="2400" dirty="0" smtClean="0">
                <a:solidFill>
                  <a:schemeClr val="bg1"/>
                </a:solidFill>
              </a:rPr>
              <a:t>. </a:t>
            </a:r>
            <a:r>
              <a:rPr lang="cs-CZ" sz="2400" dirty="0">
                <a:solidFill>
                  <a:schemeClr val="bg1"/>
                </a:solidFill>
              </a:rPr>
              <a:t>Dostupné z WWW: &lt;http://cs.wikipedia.org/wiki/Soubor:Jacques_Pr%C3%A9vert_en_1961_dans_le_film_Mon_fr%C3%A8re_Jacques_par_Pierre_Pr%C3%A9vert.jpg&gt;.</a:t>
            </a:r>
            <a:endParaRPr lang="cs-CZ" sz="2400" dirty="0" smtClean="0">
              <a:solidFill>
                <a:schemeClr val="bg1"/>
              </a:solidFill>
            </a:endParaRPr>
          </a:p>
          <a:p>
            <a:pPr marL="457200" indent="-457200">
              <a:buClrTx/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Ostatní </a:t>
            </a:r>
            <a:r>
              <a:rPr lang="cs-CZ" sz="2400" dirty="0">
                <a:solidFill>
                  <a:schemeClr val="bg1"/>
                </a:solidFill>
              </a:rPr>
              <a:t>obrázky a fotografie – kliparty </a:t>
            </a:r>
            <a:r>
              <a:rPr lang="cs-CZ" sz="2400" dirty="0" err="1">
                <a:solidFill>
                  <a:schemeClr val="bg1"/>
                </a:solidFill>
              </a:rPr>
              <a:t>office</a:t>
            </a:r>
            <a:r>
              <a:rPr lang="cs-CZ" sz="2400" dirty="0">
                <a:solidFill>
                  <a:schemeClr val="bg1"/>
                </a:solidFill>
              </a:rPr>
              <a:t>- www.office.com</a:t>
            </a:r>
          </a:p>
          <a:p>
            <a:pPr algn="ctr">
              <a:buClrTx/>
              <a:buFont typeface="Arial" pitchFamily="34" charset="0"/>
              <a:buChar char="•"/>
            </a:pPr>
            <a:r>
              <a:rPr lang="cs-CZ" sz="2400" dirty="0">
                <a:solidFill>
                  <a:schemeClr val="bg1"/>
                </a:solidFill>
              </a:rPr>
              <a:t>FOTOGRAFIE JSOU VKLÁDÁNY OPAKOVANĚ</a:t>
            </a:r>
          </a:p>
        </p:txBody>
      </p:sp>
    </p:spTree>
    <p:extLst>
      <p:ext uri="{BB962C8B-B14F-4D97-AF65-F5344CB8AC3E}">
        <p14:creationId xmlns:p14="http://schemas.microsoft.com/office/powerpoint/2010/main" val="994150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stor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rost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100000"/>
                <a:satMod val="160000"/>
                <a:lumMod val="105000"/>
              </a:schemeClr>
            </a:gs>
            <a:gs pos="41000">
              <a:schemeClr val="phClr">
                <a:tint val="57000"/>
                <a:satMod val="180000"/>
                <a:lumMod val="99000"/>
              </a:schemeClr>
            </a:gs>
            <a:gs pos="100000">
              <a:schemeClr val="phClr">
                <a:tint val="80000"/>
                <a:satMod val="200000"/>
                <a:lumMod val="10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atMod val="130000"/>
                <a:lumMod val="114000"/>
              </a:schemeClr>
            </a:gs>
            <a:gs pos="60000">
              <a:schemeClr val="phClr">
                <a:tint val="100000"/>
                <a:satMod val="106000"/>
                <a:lumMod val="110000"/>
              </a:schemeClr>
            </a:gs>
            <a:gs pos="100000">
              <a:schemeClr val="phClr"/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47625" dist="38100" dir="5400000" sy="98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woPt" dir="br">
              <a:rot lat="0" lon="0" rev="8700000"/>
            </a:lightRig>
          </a:scene3d>
          <a:sp3d prstMaterial="matte">
            <a:bevelT w="25400" h="53975"/>
          </a:sp3d>
        </a:effectStyle>
        <a:effectStyle>
          <a:effectLst>
            <a:reflection blurRad="12700" stA="24000" endPos="28000" dist="50800" dir="5400000" sy="-100000" rotWithShape="0"/>
          </a:effectLst>
          <a:scene3d>
            <a:camera prst="orthographicFront">
              <a:rot lat="0" lon="0" rev="0"/>
            </a:camera>
            <a:lightRig rig="threePt" dir="t">
              <a:rot lat="0" lon="0" rev="4800000"/>
            </a:lightRig>
          </a:scene3d>
          <a:sp3d>
            <a:bevelT w="69850" h="317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00000"/>
                <a:lumMod val="100000"/>
              </a:schemeClr>
            </a:gs>
            <a:gs pos="65000">
              <a:schemeClr val="phClr">
                <a:tint val="100000"/>
                <a:shade val="95000"/>
                <a:satMod val="100000"/>
                <a:lumMod val="100000"/>
              </a:schemeClr>
            </a:gs>
            <a:gs pos="100000">
              <a:schemeClr val="phClr">
                <a:tint val="88000"/>
                <a:shade val="100000"/>
                <a:satMod val="400000"/>
                <a:lumMod val="1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  <a:satMod val="90000"/>
              </a:schemeClr>
              <a:schemeClr val="phClr">
                <a:shade val="92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</Template>
  <TotalTime>388</TotalTime>
  <Words>775</Words>
  <Application>Microsoft Office PowerPoint</Application>
  <PresentationFormat>Předvádění na obrazovce (4:3)</PresentationFormat>
  <Paragraphs>111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Prostor</vt:lpstr>
      <vt:lpstr>Prezentace aplikace PowerPoint</vt:lpstr>
      <vt:lpstr>ANOTACE</vt:lpstr>
      <vt:lpstr>KLÍČOVÁ SLOVA</vt:lpstr>
      <vt:lpstr>Prezentace aplikace PowerPoint</vt:lpstr>
      <vt:lpstr>Životní osudy</vt:lpstr>
      <vt:lpstr>Životní osudy</vt:lpstr>
      <vt:lpstr>Životní osudy</vt:lpstr>
      <vt:lpstr>Dílo  Literární tvorba</vt:lpstr>
      <vt:lpstr>Prezentace aplikace PowerPoint</vt:lpstr>
      <vt:lpstr>Prezentace aplikace PowerPoint</vt:lpstr>
      <vt:lpstr>Jmenovka spisovatele</vt:lpstr>
      <vt:lpstr>SLOVNÍČEK POJMŮ</vt:lpstr>
      <vt:lpstr>CITACE: OBRÁZKY, FOTOGRAFIE, KRESBY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Jacques Prévert [Žak</dc:title>
  <dc:creator>EU12</dc:creator>
  <cp:lastModifiedBy>EU14</cp:lastModifiedBy>
  <cp:revision>44</cp:revision>
  <dcterms:created xsi:type="dcterms:W3CDTF">2011-04-01T08:03:38Z</dcterms:created>
  <dcterms:modified xsi:type="dcterms:W3CDTF">2012-05-30T08:38:24Z</dcterms:modified>
</cp:coreProperties>
</file>