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72" r:id="rId2"/>
    <p:sldId id="273" r:id="rId3"/>
    <p:sldId id="274" r:id="rId4"/>
    <p:sldId id="262" r:id="rId5"/>
    <p:sldId id="264" r:id="rId6"/>
    <p:sldId id="271" r:id="rId7"/>
    <p:sldId id="265" r:id="rId8"/>
    <p:sldId id="267" r:id="rId9"/>
    <p:sldId id="266" r:id="rId10"/>
    <p:sldId id="276" r:id="rId11"/>
    <p:sldId id="268" r:id="rId12"/>
    <p:sldId id="270" r:id="rId13"/>
    <p:sldId id="275" r:id="rId14"/>
    <p:sldId id="263" r:id="rId15"/>
    <p:sldId id="259" r:id="rId16"/>
    <p:sldId id="260"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84E427A-3D55-4303-BF80-6455036E1DE7}" styleName="Styl s motivem 1 – zvýraznění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6755DA-146C-4169-A7E6-959E9171EB09}" type="datetimeFigureOut">
              <a:rPr lang="cs-CZ" smtClean="0"/>
              <a:t>21.9.2013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1456F8-D0FC-4923-A950-74CDCA88D993}" type="slidenum">
              <a:rPr lang="cs-CZ" smtClean="0"/>
              <a:t>‹#›</a:t>
            </a:fld>
            <a:endParaRPr lang="cs-CZ"/>
          </a:p>
        </p:txBody>
      </p:sp>
    </p:spTree>
    <p:extLst>
      <p:ext uri="{BB962C8B-B14F-4D97-AF65-F5344CB8AC3E}">
        <p14:creationId xmlns:p14="http://schemas.microsoft.com/office/powerpoint/2010/main" val="3338852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61456F8-D0FC-4923-A950-74CDCA88D993}" type="slidenum">
              <a:rPr lang="cs-CZ" smtClean="0"/>
              <a:t>5</a:t>
            </a:fld>
            <a:endParaRPr lang="cs-CZ"/>
          </a:p>
        </p:txBody>
      </p:sp>
    </p:spTree>
    <p:extLst>
      <p:ext uri="{BB962C8B-B14F-4D97-AF65-F5344CB8AC3E}">
        <p14:creationId xmlns:p14="http://schemas.microsoft.com/office/powerpoint/2010/main" val="1985687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BCD67652-D159-4C1E-9575-E7E3AC401A5C}" type="datetimeFigureOut">
              <a:rPr lang="cs-CZ" smtClean="0"/>
              <a:t>21.9.2013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8F7303E-FD94-400E-935F-3AA5A5D28951}" type="slidenum">
              <a:rPr lang="cs-CZ" smtClean="0"/>
              <a:t>‹#›</a:t>
            </a:fld>
            <a:endParaRPr lang="cs-CZ"/>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cs-CZ" smtClean="0"/>
              <a:t>Kliknutím lze upravit styl.</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CD67652-D159-4C1E-9575-E7E3AC401A5C}" type="datetimeFigureOut">
              <a:rPr lang="cs-CZ" smtClean="0"/>
              <a:t>21.9.2013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95" name="Title 94"/>
          <p:cNvSpPr>
            <a:spLocks noGrp="1"/>
          </p:cNvSpPr>
          <p:nvPr>
            <p:ph type="title"/>
          </p:nvPr>
        </p:nvSpPr>
        <p:spPr>
          <a:xfrm>
            <a:off x="457200" y="4463568"/>
            <a:ext cx="8305800" cy="1143000"/>
          </a:xfrm>
        </p:spPr>
        <p:txBody>
          <a:bodyPr/>
          <a:lstStyle/>
          <a:p>
            <a:r>
              <a:rPr lang="cs-CZ" smtClean="0"/>
              <a:t>Kliknutím lze upravit styl.</a:t>
            </a:r>
            <a:endParaRPr lang="en-US"/>
          </a:p>
        </p:txBody>
      </p:sp>
      <p:sp>
        <p:nvSpPr>
          <p:cNvPr id="2" name="Date Placeholder 1"/>
          <p:cNvSpPr>
            <a:spLocks noGrp="1"/>
          </p:cNvSpPr>
          <p:nvPr>
            <p:ph type="dt" sz="half" idx="10"/>
          </p:nvPr>
        </p:nvSpPr>
        <p:spPr/>
        <p:txBody>
          <a:bodyPr/>
          <a:lstStyle/>
          <a:p>
            <a:fld id="{BCD67652-D159-4C1E-9575-E7E3AC401A5C}" type="datetimeFigureOut">
              <a:rPr lang="cs-CZ" smtClean="0"/>
              <a:t>21.9.2013</a:t>
            </a:fld>
            <a:endParaRPr lang="cs-CZ"/>
          </a:p>
        </p:txBody>
      </p:sp>
      <p:sp>
        <p:nvSpPr>
          <p:cNvPr id="91" name="Footer Placeholder 90"/>
          <p:cNvSpPr>
            <a:spLocks noGrp="1"/>
          </p:cNvSpPr>
          <p:nvPr>
            <p:ph type="ftr" sz="quarter" idx="11"/>
          </p:nvPr>
        </p:nvSpPr>
        <p:spPr/>
        <p:txBody>
          <a:bodyPr/>
          <a:lstStyle/>
          <a:p>
            <a:endParaRPr lang="cs-CZ"/>
          </a:p>
        </p:txBody>
      </p:sp>
      <p:sp>
        <p:nvSpPr>
          <p:cNvPr id="92" name="Slide Number Placeholder 91"/>
          <p:cNvSpPr>
            <a:spLocks noGrp="1"/>
          </p:cNvSpPr>
          <p:nvPr>
            <p:ph type="sldNum" sz="quarter" idx="12"/>
          </p:nvPr>
        </p:nvSpPr>
        <p:spPr/>
        <p:txBody>
          <a:bodyPr/>
          <a:lstStyle/>
          <a:p>
            <a:fld id="{88F7303E-FD94-400E-935F-3AA5A5D28951}"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Date Placeholder 4"/>
          <p:cNvSpPr>
            <a:spLocks noGrp="1"/>
          </p:cNvSpPr>
          <p:nvPr>
            <p:ph type="dt" sz="half" idx="10"/>
          </p:nvPr>
        </p:nvSpPr>
        <p:spPr/>
        <p:txBody>
          <a:bodyPr/>
          <a:lstStyle/>
          <a:p>
            <a:fld id="{BCD67652-D159-4C1E-9575-E7E3AC401A5C}" type="datetimeFigureOut">
              <a:rPr lang="cs-CZ" smtClean="0"/>
              <a:t>21.9.2013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6"/>
          <p:cNvSpPr>
            <a:spLocks noGrp="1"/>
          </p:cNvSpPr>
          <p:nvPr>
            <p:ph type="dt" sz="half" idx="10"/>
          </p:nvPr>
        </p:nvSpPr>
        <p:spPr/>
        <p:txBody>
          <a:bodyPr/>
          <a:lstStyle/>
          <a:p>
            <a:fld id="{BCD67652-D159-4C1E-9575-E7E3AC401A5C}" type="datetimeFigureOut">
              <a:rPr lang="cs-CZ" smtClean="0"/>
              <a:t>21.9.2013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BCD67652-D159-4C1E-9575-E7E3AC401A5C}" type="datetimeFigureOut">
              <a:rPr lang="cs-CZ" smtClean="0"/>
              <a:t>21.9.2013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67652-D159-4C1E-9575-E7E3AC401A5C}" type="datetimeFigureOut">
              <a:rPr lang="cs-CZ" smtClean="0"/>
              <a:t>21.9.2013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BCD67652-D159-4C1E-9575-E7E3AC401A5C}" type="datetimeFigureOut">
              <a:rPr lang="cs-CZ" smtClean="0"/>
              <a:t>21.9.2013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8F7303E-FD94-400E-935F-3AA5A5D28951}" type="slidenum">
              <a:rPr lang="cs-CZ" smtClean="0"/>
              <a:t>‹#›</a:t>
            </a:fld>
            <a:endParaRPr lang="cs-CZ"/>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cs-CZ" smtClean="0"/>
              <a:t>Kliknutím lze upravit styl.</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a:p>
        </p:txBody>
      </p:sp>
      <p:sp>
        <p:nvSpPr>
          <p:cNvPr id="5" name="Date Placeholder 4"/>
          <p:cNvSpPr>
            <a:spLocks noGrp="1"/>
          </p:cNvSpPr>
          <p:nvPr>
            <p:ph type="dt" sz="half" idx="10"/>
          </p:nvPr>
        </p:nvSpPr>
        <p:spPr/>
        <p:txBody>
          <a:bodyPr/>
          <a:lstStyle/>
          <a:p>
            <a:fld id="{BCD67652-D159-4C1E-9575-E7E3AC401A5C}" type="datetimeFigureOut">
              <a:rPr lang="cs-CZ" smtClean="0"/>
              <a:t>21.9.2013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88F7303E-FD94-400E-935F-3AA5A5D28951}" type="slidenum">
              <a:rPr lang="cs-CZ" smtClean="0"/>
              <a:t>‹#›</a:t>
            </a:fld>
            <a:endParaRPr lang="cs-CZ"/>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cs-CZ" smtClean="0"/>
              <a:t>Kliknutím lze upravit styl.</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CD67652-D159-4C1E-9575-E7E3AC401A5C}" type="datetimeFigureOut">
              <a:rPr lang="cs-CZ" smtClean="0"/>
              <a:t>21.9.2013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CD67652-D159-4C1E-9575-E7E3AC401A5C}" type="datetimeFigureOut">
              <a:rPr lang="cs-CZ" smtClean="0"/>
              <a:t>21.9.2013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88F7303E-FD94-400E-935F-3AA5A5D28951}"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BCD67652-D159-4C1E-9575-E7E3AC401A5C}" type="datetimeFigureOut">
              <a:rPr lang="cs-CZ" smtClean="0"/>
              <a:t>21.9.2013</a:t>
            </a:fld>
            <a:endParaRPr lang="cs-CZ"/>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cs-CZ"/>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88F7303E-FD94-400E-935F-3AA5A5D28951}"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en.wikipedia.org/wiki/File:ErnestHemingway.jpg" TargetMode="External"/><Relationship Id="rId5" Type="http://schemas.openxmlformats.org/officeDocument/2006/relationships/image" Target="../media/image10.png"/><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revue.idnes.cz/lidicky.aspx?r=lidicky&amp;c=A010131_121540_senzace_di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27199" y="332656"/>
            <a:ext cx="5688013"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bdélník 1"/>
          <p:cNvSpPr/>
          <p:nvPr/>
        </p:nvSpPr>
        <p:spPr>
          <a:xfrm>
            <a:off x="286729" y="1416612"/>
            <a:ext cx="8568952" cy="489364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cs-CZ" b="1" dirty="0">
                <a:solidFill>
                  <a:srgbClr val="00B050"/>
                </a:solidFill>
              </a:rPr>
              <a:t>ZÁKLADNÍ ŠKOLA SLOVAN, KROMĚŘÍŽ, PŘÍSPĚVKOVÁ ORGANIZACE</a:t>
            </a:r>
          </a:p>
          <a:p>
            <a:pPr algn="ctr"/>
            <a:r>
              <a:rPr lang="cs-CZ" b="1" dirty="0">
                <a:solidFill>
                  <a:srgbClr val="00B050"/>
                </a:solidFill>
              </a:rPr>
              <a:t>ZEYEROVA 3354, 767 01 KROMĚŘÍŽ</a:t>
            </a:r>
          </a:p>
          <a:p>
            <a:pPr algn="ctr"/>
            <a:endParaRPr lang="cs-CZ" b="1" dirty="0"/>
          </a:p>
          <a:p>
            <a:pPr algn="ctr"/>
            <a:r>
              <a:rPr lang="cs-CZ" b="1" dirty="0"/>
              <a:t>projekt v rámci vzdělávacího programu</a:t>
            </a:r>
          </a:p>
          <a:p>
            <a:pPr algn="ctr"/>
            <a:r>
              <a:rPr lang="cs-CZ" b="1" dirty="0"/>
              <a:t>VZDĚLÁNÍ PRO KONKURENCESCHOPNOST</a:t>
            </a:r>
          </a:p>
          <a:p>
            <a:pPr algn="ctr"/>
            <a:endParaRPr lang="cs-CZ" b="1" dirty="0"/>
          </a:p>
          <a:p>
            <a:pPr algn="ctr"/>
            <a:r>
              <a:rPr lang="cs-CZ" b="1" dirty="0" smtClean="0"/>
              <a:t>ŠABLONA </a:t>
            </a:r>
            <a:r>
              <a:rPr lang="cs-CZ" b="1" dirty="0"/>
              <a:t>ČÍSLO: III/2</a:t>
            </a:r>
          </a:p>
          <a:p>
            <a:pPr algn="ctr"/>
            <a:r>
              <a:rPr lang="cs-CZ" b="1" dirty="0"/>
              <a:t>NÁZEV:  INOVACE A ZKVALITNĚNÍ VÝUKY PROSTŘEDNICTVÍM ICT</a:t>
            </a:r>
          </a:p>
          <a:p>
            <a:pPr algn="ctr"/>
            <a:endParaRPr lang="cs-CZ" b="1" dirty="0"/>
          </a:p>
          <a:p>
            <a:r>
              <a:rPr lang="cs-CZ" sz="2000" b="1" dirty="0"/>
              <a:t>PŘEDMĚT: JAZYK ČESKÝ</a:t>
            </a:r>
          </a:p>
          <a:p>
            <a:r>
              <a:rPr lang="cs-CZ" sz="2000" b="1" dirty="0"/>
              <a:t>ROČNÍK: IX.</a:t>
            </a:r>
          </a:p>
          <a:p>
            <a:r>
              <a:rPr lang="cs-CZ" sz="2000" b="1" dirty="0"/>
              <a:t>TÉMA: </a:t>
            </a:r>
            <a:r>
              <a:rPr lang="cs-CZ" sz="2000" b="1" dirty="0" smtClean="0"/>
              <a:t>ERNEST </a:t>
            </a:r>
            <a:r>
              <a:rPr lang="cs-CZ" sz="2000" b="1" dirty="0" smtClean="0"/>
              <a:t>HEMINGWAY</a:t>
            </a:r>
            <a:endParaRPr lang="cs-CZ" sz="2000" b="1" dirty="0"/>
          </a:p>
          <a:p>
            <a:r>
              <a:rPr lang="cs-CZ" sz="2000" b="1" dirty="0"/>
              <a:t>AUTOR: MGR. HANA GINTEROVÁ</a:t>
            </a:r>
          </a:p>
          <a:p>
            <a:r>
              <a:rPr lang="cs-CZ" sz="2000" b="1" dirty="0"/>
              <a:t>DATUM VYTVOŘENÍ: 14. </a:t>
            </a:r>
            <a:r>
              <a:rPr lang="cs-CZ" sz="2000" b="1" dirty="0" smtClean="0"/>
              <a:t>09. </a:t>
            </a:r>
            <a:r>
              <a:rPr lang="cs-CZ" sz="2000" b="1" dirty="0"/>
              <a:t>2011</a:t>
            </a:r>
          </a:p>
          <a:p>
            <a:endParaRPr lang="cs-CZ" dirty="0"/>
          </a:p>
          <a:p>
            <a:pPr algn="ctr"/>
            <a:r>
              <a:rPr lang="cs-CZ" dirty="0"/>
              <a:t> </a:t>
            </a:r>
            <a:r>
              <a:rPr lang="cs-CZ" sz="3200" b="1" dirty="0" smtClean="0">
                <a:solidFill>
                  <a:srgbClr val="C00000"/>
                </a:solidFill>
              </a:rPr>
              <a:t>VY_32_INOVACE_19_HG</a:t>
            </a:r>
            <a:endParaRPr lang="cs-CZ" sz="3200" b="1" dirty="0">
              <a:solidFill>
                <a:srgbClr val="C00000"/>
              </a:solidFill>
            </a:endParaRPr>
          </a:p>
        </p:txBody>
      </p:sp>
      <p:pic>
        <p:nvPicPr>
          <p:cNvPr id="6147" name="Picture 3"/>
          <p:cNvPicPr>
            <a:picLocks noChangeAspect="1" noChangeArrowheads="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7020272" y="3717032"/>
            <a:ext cx="1554264" cy="2441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124901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06090"/>
          </a:xfrm>
        </p:spPr>
        <p:style>
          <a:lnRef idx="0">
            <a:schemeClr val="accent2"/>
          </a:lnRef>
          <a:fillRef idx="3">
            <a:schemeClr val="accent2"/>
          </a:fillRef>
          <a:effectRef idx="3">
            <a:schemeClr val="accent2"/>
          </a:effectRef>
          <a:fontRef idx="minor">
            <a:schemeClr val="lt1"/>
          </a:fontRef>
        </p:style>
        <p:txBody>
          <a:bodyPr>
            <a:normAutofit fontScale="90000"/>
          </a:bodyPr>
          <a:lstStyle/>
          <a:p>
            <a:pPr algn="ctr"/>
            <a:r>
              <a:rPr lang="cs-CZ" sz="5400" dirty="0" smtClean="0"/>
              <a:t>ANOTACE</a:t>
            </a:r>
            <a:endParaRPr lang="cs-CZ" sz="5400" dirty="0"/>
          </a:p>
        </p:txBody>
      </p:sp>
      <p:sp>
        <p:nvSpPr>
          <p:cNvPr id="3" name="Zástupný symbol pro obsah 2"/>
          <p:cNvSpPr>
            <a:spLocks noGrp="1"/>
          </p:cNvSpPr>
          <p:nvPr>
            <p:ph idx="1"/>
          </p:nvPr>
        </p:nvSpPr>
        <p:spPr>
          <a:xfrm>
            <a:off x="457200" y="1052736"/>
            <a:ext cx="8229600" cy="5544616"/>
          </a:xfrm>
        </p:spPr>
        <p:style>
          <a:lnRef idx="2">
            <a:schemeClr val="accent2">
              <a:shade val="50000"/>
            </a:schemeClr>
          </a:lnRef>
          <a:fillRef idx="1">
            <a:schemeClr val="accent2"/>
          </a:fillRef>
          <a:effectRef idx="0">
            <a:schemeClr val="accent2"/>
          </a:effectRef>
          <a:fontRef idx="minor">
            <a:schemeClr val="lt1"/>
          </a:fontRef>
        </p:style>
        <p:txBody>
          <a:bodyPr>
            <a:normAutofit fontScale="85000" lnSpcReduction="20000"/>
          </a:bodyPr>
          <a:lstStyle/>
          <a:p>
            <a:pPr>
              <a:buClrTx/>
            </a:pPr>
            <a:r>
              <a:rPr lang="cs-CZ" sz="2800" dirty="0" smtClean="0">
                <a:solidFill>
                  <a:schemeClr val="bg1"/>
                </a:solidFill>
              </a:rPr>
              <a:t>PREZENTACE BYLA VYTVOŘENA JAKO DOPLNĚK K UČIVU 9. ROČNÍKU SVĚTOVÍ SPISOVATELÉ 20. STOLETÍ REAGUJÍCÍ VE SVÝCH DÍLECH NA VÁLKU</a:t>
            </a:r>
          </a:p>
          <a:p>
            <a:pPr>
              <a:buClrTx/>
            </a:pPr>
            <a:r>
              <a:rPr lang="cs-CZ" sz="2800" dirty="0">
                <a:solidFill>
                  <a:schemeClr val="bg1"/>
                </a:solidFill>
              </a:rPr>
              <a:t> </a:t>
            </a:r>
            <a:r>
              <a:rPr lang="cs-CZ" sz="2800" dirty="0" smtClean="0">
                <a:solidFill>
                  <a:schemeClr val="bg1"/>
                </a:solidFill>
              </a:rPr>
              <a:t>V PREZENTACI SE ŽÁCI MOHOU SEZNÁMIT:</a:t>
            </a:r>
          </a:p>
          <a:p>
            <a:pPr marL="457200" indent="-457200">
              <a:buClrTx/>
              <a:buFont typeface="+mj-lt"/>
              <a:buAutoNum type="arabicPeriod"/>
            </a:pPr>
            <a:r>
              <a:rPr lang="cs-CZ" sz="2800" dirty="0" smtClean="0">
                <a:solidFill>
                  <a:schemeClr val="bg1"/>
                </a:solidFill>
              </a:rPr>
              <a:t>S OSOBNOSTÍ, ŽIVOTNÍMI OSUDY A DÍLEM SPISOVATELE</a:t>
            </a:r>
          </a:p>
          <a:p>
            <a:pPr marL="457200" indent="-457200">
              <a:buClrTx/>
              <a:buFont typeface="+mj-lt"/>
              <a:buAutoNum type="arabicPeriod"/>
            </a:pPr>
            <a:r>
              <a:rPr lang="cs-CZ" sz="2800" dirty="0" smtClean="0">
                <a:solidFill>
                  <a:schemeClr val="bg1"/>
                </a:solidFill>
              </a:rPr>
              <a:t>S NOVÝMI LITERÁRNÍMI TERMÍNY </a:t>
            </a:r>
          </a:p>
          <a:p>
            <a:pPr marL="457200" indent="-457200">
              <a:buClrTx/>
              <a:buFont typeface="+mj-lt"/>
              <a:buAutoNum type="arabicPeriod"/>
            </a:pPr>
            <a:r>
              <a:rPr lang="cs-CZ" sz="2800" dirty="0" smtClean="0">
                <a:solidFill>
                  <a:schemeClr val="bg1"/>
                </a:solidFill>
              </a:rPr>
              <a:t>S NOVELOU STAŘEC A MOŘE</a:t>
            </a:r>
          </a:p>
          <a:p>
            <a:pPr marL="457200" indent="-457200">
              <a:buClrTx/>
              <a:buFont typeface="+mj-lt"/>
              <a:buAutoNum type="arabicPeriod"/>
            </a:pPr>
            <a:r>
              <a:rPr lang="cs-CZ" sz="2800" dirty="0" smtClean="0">
                <a:solidFill>
                  <a:schemeClr val="bg1"/>
                </a:solidFill>
              </a:rPr>
              <a:t>ZOPAKOVAT SI SLOHOVÉ TÉMA CHARAKTERISTIKA LITERÁRNÍ POSTAVY</a:t>
            </a:r>
          </a:p>
          <a:p>
            <a:pPr marL="0" indent="0">
              <a:buClrTx/>
              <a:buNone/>
            </a:pPr>
            <a:r>
              <a:rPr lang="cs-CZ" sz="2800" dirty="0" smtClean="0">
                <a:solidFill>
                  <a:schemeClr val="bg1"/>
                </a:solidFill>
              </a:rPr>
              <a:t>Pilotáž: Prezentace pilotována ve třídách 9. ročníku. Žáky oslovuje život tohoto slavného spisovatele. Novela Stařec a moře je velmi vhodným námětem k charakteristice literární postavy, hlavní postava je žákům blízká a sympatická. Žáci opakovaně pracují s textem, snaží se podchytit dějovou osnovu a vysvětlit nové i známé literární termíny a cizí slova. Doporučuji výklad doplnit o </a:t>
            </a:r>
            <a:r>
              <a:rPr lang="cs-CZ" sz="2800" dirty="0" err="1" smtClean="0">
                <a:solidFill>
                  <a:schemeClr val="bg1"/>
                </a:solidFill>
              </a:rPr>
              <a:t>audioukázku</a:t>
            </a:r>
            <a:r>
              <a:rPr lang="cs-CZ" sz="2800" dirty="0" smtClean="0">
                <a:solidFill>
                  <a:schemeClr val="bg1"/>
                </a:solidFill>
              </a:rPr>
              <a:t> z díla Stařec a moře – celá kniha velmi poutavě „načtena“ hercem J. </a:t>
            </a:r>
            <a:r>
              <a:rPr lang="cs-CZ" sz="2800" smtClean="0">
                <a:solidFill>
                  <a:schemeClr val="bg1"/>
                </a:solidFill>
              </a:rPr>
              <a:t>Mrkvičkou.</a:t>
            </a:r>
            <a:endParaRPr lang="cs-CZ" sz="2800" dirty="0" smtClean="0">
              <a:solidFill>
                <a:schemeClr val="bg1"/>
              </a:solidFill>
            </a:endParaRPr>
          </a:p>
          <a:p>
            <a:pPr marL="457200" indent="-457200">
              <a:buFont typeface="+mj-lt"/>
              <a:buAutoNum type="arabicPeriod"/>
            </a:pPr>
            <a:endParaRPr lang="cs-CZ" dirty="0" smtClean="0"/>
          </a:p>
          <a:p>
            <a:endParaRPr lang="cs-CZ" dirty="0"/>
          </a:p>
        </p:txBody>
      </p:sp>
    </p:spTree>
    <p:extLst>
      <p:ext uri="{BB962C8B-B14F-4D97-AF65-F5344CB8AC3E}">
        <p14:creationId xmlns:p14="http://schemas.microsoft.com/office/powerpoint/2010/main" val="2940277132"/>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C000"/>
          </a:solidFill>
        </p:spPr>
        <p:txBody>
          <a:bodyPr>
            <a:normAutofit/>
          </a:bodyPr>
          <a:lstStyle/>
          <a:p>
            <a:pPr algn="ctr"/>
            <a:r>
              <a:rPr lang="cs-CZ" sz="6000" dirty="0" smtClean="0">
                <a:solidFill>
                  <a:schemeClr val="accent1">
                    <a:lumMod val="50000"/>
                  </a:schemeClr>
                </a:solidFill>
              </a:rPr>
              <a:t>KLÍČOVÁ SLOVA</a:t>
            </a:r>
            <a:endParaRPr lang="cs-CZ" sz="6000" dirty="0">
              <a:solidFill>
                <a:schemeClr val="accent1">
                  <a:lumMod val="50000"/>
                </a:schemeClr>
              </a:solidFill>
            </a:endParaRPr>
          </a:p>
        </p:txBody>
      </p:sp>
      <p:sp>
        <p:nvSpPr>
          <p:cNvPr id="3" name="Zástupný symbol pro obsah 2"/>
          <p:cNvSpPr>
            <a:spLocks noGrp="1"/>
          </p:cNvSpPr>
          <p:nvPr>
            <p:ph idx="1"/>
          </p:nvPr>
        </p:nvSpPr>
        <p:spPr>
          <a:xfrm>
            <a:off x="457200" y="1772816"/>
            <a:ext cx="8229600" cy="4353347"/>
          </a:xfrm>
        </p:spPr>
        <p:txBody>
          <a:bodyPr>
            <a:normAutofit lnSpcReduction="10000"/>
          </a:bodyPr>
          <a:lstStyle/>
          <a:p>
            <a:r>
              <a:rPr lang="cs-CZ" sz="3200" b="1" dirty="0" smtClean="0">
                <a:solidFill>
                  <a:srgbClr val="FFC000"/>
                </a:solidFill>
              </a:rPr>
              <a:t>ROMÁN</a:t>
            </a:r>
          </a:p>
          <a:p>
            <a:r>
              <a:rPr lang="cs-CZ" sz="3200" b="1" dirty="0" smtClean="0">
                <a:solidFill>
                  <a:srgbClr val="FFC000"/>
                </a:solidFill>
              </a:rPr>
              <a:t>DRAMA</a:t>
            </a:r>
          </a:p>
          <a:p>
            <a:r>
              <a:rPr lang="cs-CZ" sz="3200" b="1" dirty="0" smtClean="0">
                <a:solidFill>
                  <a:srgbClr val="FFC000"/>
                </a:solidFill>
              </a:rPr>
              <a:t>NOVELA</a:t>
            </a:r>
          </a:p>
          <a:p>
            <a:r>
              <a:rPr lang="cs-CZ" sz="3200" b="1" dirty="0" smtClean="0">
                <a:solidFill>
                  <a:srgbClr val="FFC000"/>
                </a:solidFill>
              </a:rPr>
              <a:t>BOD OBRATU</a:t>
            </a:r>
          </a:p>
          <a:p>
            <a:r>
              <a:rPr lang="cs-CZ" sz="3200" b="1" dirty="0" smtClean="0">
                <a:solidFill>
                  <a:srgbClr val="FFC000"/>
                </a:solidFill>
              </a:rPr>
              <a:t>POINTA</a:t>
            </a:r>
          </a:p>
          <a:p>
            <a:r>
              <a:rPr lang="cs-CZ" sz="3200" b="1" dirty="0" smtClean="0">
                <a:solidFill>
                  <a:srgbClr val="FFC000"/>
                </a:solidFill>
              </a:rPr>
              <a:t>ZTRACENÁ GENERACE</a:t>
            </a:r>
          </a:p>
          <a:p>
            <a:r>
              <a:rPr lang="cs-CZ" sz="3200" b="1" dirty="0" smtClean="0">
                <a:solidFill>
                  <a:srgbClr val="FFC000"/>
                </a:solidFill>
              </a:rPr>
              <a:t>NOBELOVA CENA</a:t>
            </a:r>
          </a:p>
          <a:p>
            <a:r>
              <a:rPr lang="cs-CZ" sz="3200" b="1" dirty="0" smtClean="0">
                <a:solidFill>
                  <a:srgbClr val="FFC000"/>
                </a:solidFill>
              </a:rPr>
              <a:t>INSPIRACE</a:t>
            </a:r>
          </a:p>
          <a:p>
            <a:endParaRPr lang="cs-CZ" dirty="0" smtClean="0">
              <a:solidFill>
                <a:srgbClr val="FFC000"/>
              </a:solidFill>
            </a:endParaRPr>
          </a:p>
          <a:p>
            <a:pPr marL="0" indent="0">
              <a:buNone/>
            </a:pPr>
            <a:endParaRPr lang="cs-CZ" dirty="0" smtClean="0">
              <a:solidFill>
                <a:srgbClr val="FFC000"/>
              </a:solidFill>
            </a:endParaRPr>
          </a:p>
          <a:p>
            <a:endParaRPr lang="cs-CZ" dirty="0" smtClean="0">
              <a:solidFill>
                <a:srgbClr val="FFC000"/>
              </a:solidFill>
            </a:endParaRPr>
          </a:p>
          <a:p>
            <a:endParaRPr lang="cs-CZ" dirty="0">
              <a:solidFill>
                <a:srgbClr val="FFC000"/>
              </a:solidFill>
            </a:endParaRPr>
          </a:p>
        </p:txBody>
      </p:sp>
    </p:spTree>
    <p:extLst>
      <p:ext uri="{BB962C8B-B14F-4D97-AF65-F5344CB8AC3E}">
        <p14:creationId xmlns:p14="http://schemas.microsoft.com/office/powerpoint/2010/main" val="68725635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2657" y="2132856"/>
            <a:ext cx="5508104" cy="1154559"/>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cs-CZ" sz="400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st="60007" dir="5400000" sy="-100000" algn="bl" rotWithShape="0"/>
                </a:effectLst>
              </a:rPr>
              <a:t>Ernest </a:t>
            </a:r>
            <a:r>
              <a:rPr lang="cs-CZ" sz="4000"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st="60007" dir="5400000" sy="-100000" algn="bl" rotWithShape="0"/>
                </a:effectLst>
              </a:rPr>
              <a:t>Hemingway</a:t>
            </a:r>
            <a:endParaRPr lang="cs-CZ" sz="40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st="60007" dir="5400000" sy="-100000" algn="bl" rotWithShape="0"/>
              </a:effectLst>
            </a:endParaRPr>
          </a:p>
        </p:txBody>
      </p:sp>
      <p:sp>
        <p:nvSpPr>
          <p:cNvPr id="3" name="Podnadpis 2"/>
          <p:cNvSpPr>
            <a:spLocks noGrp="1"/>
          </p:cNvSpPr>
          <p:nvPr>
            <p:ph type="subTitle" idx="1"/>
          </p:nvPr>
        </p:nvSpPr>
        <p:spPr>
          <a:xfrm>
            <a:off x="228600" y="3717032"/>
            <a:ext cx="4419600" cy="1083568"/>
          </a:xfrm>
        </p:spPr>
        <p:txBody>
          <a:bodyPr>
            <a:noAutofit/>
          </a:bodyPr>
          <a:lstStyle/>
          <a:p>
            <a:r>
              <a:rPr lang="cs-CZ" sz="4000" b="1" dirty="0">
                <a:solidFill>
                  <a:srgbClr val="FFC000"/>
                </a:solidFill>
              </a:rPr>
              <a:t>[</a:t>
            </a:r>
            <a:r>
              <a:rPr lang="cs-CZ" sz="4000" b="1" dirty="0" err="1" smtClean="0">
                <a:solidFill>
                  <a:srgbClr val="FFC000"/>
                </a:solidFill>
              </a:rPr>
              <a:t>ernst</a:t>
            </a:r>
            <a:r>
              <a:rPr lang="cs-CZ" sz="4000" b="1" dirty="0" smtClean="0">
                <a:solidFill>
                  <a:srgbClr val="FFC000"/>
                </a:solidFill>
              </a:rPr>
              <a:t> </a:t>
            </a:r>
            <a:r>
              <a:rPr lang="cs-CZ" sz="4000" b="1" dirty="0" err="1" smtClean="0">
                <a:solidFill>
                  <a:srgbClr val="FFC000"/>
                </a:solidFill>
              </a:rPr>
              <a:t>hemingvej</a:t>
            </a:r>
            <a:r>
              <a:rPr lang="cs-CZ" sz="4000" b="1" dirty="0" smtClean="0">
                <a:solidFill>
                  <a:srgbClr val="FFC000"/>
                </a:solidFill>
              </a:rPr>
              <a:t> ]</a:t>
            </a:r>
            <a:endParaRPr lang="cs-CZ" sz="4000" b="1" dirty="0">
              <a:solidFill>
                <a:srgbClr val="FFC000"/>
              </a:solidFill>
            </a:endParaRPr>
          </a:p>
        </p:txBody>
      </p:sp>
      <p:sp>
        <p:nvSpPr>
          <p:cNvPr id="4" name="TextovéPole 3"/>
          <p:cNvSpPr txBox="1"/>
          <p:nvPr/>
        </p:nvSpPr>
        <p:spPr>
          <a:xfrm>
            <a:off x="683568" y="384422"/>
            <a:ext cx="3672408" cy="1077218"/>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pl-PL" sz="3200" b="1" i="1" dirty="0">
                <a:solidFill>
                  <a:srgbClr val="759AA5">
                    <a:lumMod val="50000"/>
                  </a:srgbClr>
                </a:solidFill>
              </a:rPr>
              <a:t>„Člověka je možno zničit, ale ne porazit</a:t>
            </a:r>
            <a:r>
              <a:rPr lang="pl-PL" sz="2000" b="1" i="1" dirty="0">
                <a:solidFill>
                  <a:srgbClr val="759AA5">
                    <a:lumMod val="50000"/>
                  </a:srgbClr>
                </a:solidFill>
              </a:rPr>
              <a:t>”</a:t>
            </a:r>
            <a:endParaRPr lang="cs-CZ" sz="2000" b="1" dirty="0">
              <a:solidFill>
                <a:srgbClr val="759AA5">
                  <a:lumMod val="50000"/>
                </a:srgbClr>
              </a:solidFill>
            </a:endParaRPr>
          </a:p>
        </p:txBody>
      </p:sp>
      <p:sp>
        <p:nvSpPr>
          <p:cNvPr id="5" name="TextovéPole 4"/>
          <p:cNvSpPr txBox="1"/>
          <p:nvPr/>
        </p:nvSpPr>
        <p:spPr>
          <a:xfrm>
            <a:off x="2519772" y="5423373"/>
            <a:ext cx="4032448" cy="1077218"/>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pl-PL" sz="3200" b="1" i="1" dirty="0">
                <a:solidFill>
                  <a:srgbClr val="759AA5">
                    <a:lumMod val="50000"/>
                  </a:srgbClr>
                </a:solidFill>
              </a:rPr>
              <a:t>„Svět je hezký a stojí za to o něj bojovat</a:t>
            </a:r>
            <a:r>
              <a:rPr lang="pl-PL" sz="3200" i="1" dirty="0">
                <a:solidFill>
                  <a:srgbClr val="759AA5">
                    <a:lumMod val="50000"/>
                  </a:srgbClr>
                </a:solidFill>
              </a:rPr>
              <a:t>.”</a:t>
            </a:r>
            <a:endParaRPr lang="pl-PL" sz="3200" dirty="0">
              <a:solidFill>
                <a:srgbClr val="759AA5">
                  <a:lumMod val="50000"/>
                </a:srgbClr>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493007"/>
            <a:ext cx="2743572" cy="3504290"/>
          </a:xfrm>
          <a:prstGeom prst="rect">
            <a:avLst/>
          </a:prstGeom>
          <a:solidFill>
            <a:srgbClr val="FFFFFF">
              <a:shade val="85000"/>
            </a:srgbClr>
          </a:solidFill>
          <a:ln w="190500" cap="rnd">
            <a:solidFill>
              <a:schemeClr val="accent2">
                <a:lumMod val="60000"/>
                <a:lumOff val="4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36683076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1988840"/>
            <a:ext cx="2376264" cy="1371600"/>
          </a:xfrm>
        </p:spPr>
        <p:style>
          <a:lnRef idx="1">
            <a:schemeClr val="accent2"/>
          </a:lnRef>
          <a:fillRef idx="3">
            <a:schemeClr val="accent2"/>
          </a:fillRef>
          <a:effectRef idx="2">
            <a:schemeClr val="accent2"/>
          </a:effectRef>
          <a:fontRef idx="minor">
            <a:schemeClr val="lt1"/>
          </a:fontRef>
        </p:style>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cs-CZ" sz="320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AUTORSKÁ JMENOVKA</a:t>
            </a:r>
            <a:endParaRPr lang="cs-CZ" sz="32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Zástupný symbol pro obsah 2"/>
          <p:cNvSpPr>
            <a:spLocks noGrp="1"/>
          </p:cNvSpPr>
          <p:nvPr>
            <p:ph idx="1"/>
          </p:nvPr>
        </p:nvSpPr>
        <p:spPr>
          <a:xfrm>
            <a:off x="2915816" y="273050"/>
            <a:ext cx="6048672" cy="6252294"/>
          </a:xfrm>
        </p:spPr>
        <p:txBody>
          <a:bodyPr>
            <a:normAutofit lnSpcReduction="10000"/>
          </a:bodyPr>
          <a:lstStyle/>
          <a:p>
            <a:pPr marL="514350" indent="-514350">
              <a:buFont typeface="+mj-lt"/>
              <a:buAutoNum type="alphaUcPeriod"/>
            </a:pPr>
            <a:r>
              <a:rPr lang="cs-CZ" b="1" dirty="0" smtClean="0">
                <a:solidFill>
                  <a:srgbClr val="FFC000"/>
                </a:solidFill>
              </a:rPr>
              <a:t>Americký spisovatel </a:t>
            </a:r>
            <a:r>
              <a:rPr lang="cs-CZ" dirty="0" smtClean="0">
                <a:solidFill>
                  <a:srgbClr val="FFC000"/>
                </a:solidFill>
              </a:rPr>
              <a:t>1. poloviny     20. století</a:t>
            </a:r>
          </a:p>
          <a:p>
            <a:pPr marL="514350" indent="-514350">
              <a:buFont typeface="+mj-lt"/>
              <a:buAutoNum type="alphaUcPeriod"/>
            </a:pPr>
            <a:r>
              <a:rPr lang="cs-CZ" dirty="0" smtClean="0">
                <a:solidFill>
                  <a:srgbClr val="FFC000"/>
                </a:solidFill>
              </a:rPr>
              <a:t>Představitel tzv. </a:t>
            </a:r>
            <a:r>
              <a:rPr lang="cs-CZ" b="1" dirty="0" smtClean="0">
                <a:solidFill>
                  <a:srgbClr val="FFC000"/>
                </a:solidFill>
              </a:rPr>
              <a:t>„Ztracené generace“</a:t>
            </a:r>
          </a:p>
          <a:p>
            <a:pPr marL="514350" indent="-514350">
              <a:buFont typeface="+mj-lt"/>
              <a:buAutoNum type="alphaUcPeriod"/>
            </a:pPr>
            <a:r>
              <a:rPr lang="cs-CZ" dirty="0" smtClean="0">
                <a:solidFill>
                  <a:srgbClr val="FFC000"/>
                </a:solidFill>
              </a:rPr>
              <a:t>Raněn v 1. světové válce</a:t>
            </a:r>
          </a:p>
          <a:p>
            <a:pPr marL="514350" indent="-514350">
              <a:buFont typeface="+mj-lt"/>
              <a:buAutoNum type="alphaUcPeriod"/>
            </a:pPr>
            <a:r>
              <a:rPr lang="cs-CZ" dirty="0" smtClean="0">
                <a:solidFill>
                  <a:srgbClr val="FFC000"/>
                </a:solidFill>
              </a:rPr>
              <a:t>Romány: Komu zvoní hrana, Sbohem armádo</a:t>
            </a:r>
          </a:p>
          <a:p>
            <a:pPr marL="514350" indent="-514350">
              <a:buFont typeface="+mj-lt"/>
              <a:buAutoNum type="alphaUcPeriod"/>
            </a:pPr>
            <a:r>
              <a:rPr lang="cs-CZ" dirty="0" smtClean="0">
                <a:solidFill>
                  <a:srgbClr val="FFC000"/>
                </a:solidFill>
              </a:rPr>
              <a:t>Drama: Pátá kolona</a:t>
            </a:r>
          </a:p>
          <a:p>
            <a:pPr marL="514350" indent="-514350">
              <a:buFont typeface="+mj-lt"/>
              <a:buAutoNum type="alphaUcPeriod"/>
            </a:pPr>
            <a:r>
              <a:rPr lang="cs-CZ" dirty="0" smtClean="0">
                <a:solidFill>
                  <a:srgbClr val="FFC000"/>
                </a:solidFill>
              </a:rPr>
              <a:t>Získal </a:t>
            </a:r>
            <a:r>
              <a:rPr lang="cs-CZ" b="1" dirty="0" smtClean="0">
                <a:solidFill>
                  <a:srgbClr val="FFC000"/>
                </a:solidFill>
              </a:rPr>
              <a:t>Nobelovu cenu </a:t>
            </a:r>
            <a:r>
              <a:rPr lang="cs-CZ" dirty="0" smtClean="0">
                <a:solidFill>
                  <a:srgbClr val="FFC000"/>
                </a:solidFill>
              </a:rPr>
              <a:t>za novelu Stařec a moře</a:t>
            </a:r>
          </a:p>
          <a:p>
            <a:pPr marL="514350" indent="-514350">
              <a:buFont typeface="+mj-lt"/>
              <a:buAutoNum type="alphaUcPeriod"/>
            </a:pPr>
            <a:r>
              <a:rPr lang="cs-CZ" dirty="0" smtClean="0">
                <a:solidFill>
                  <a:srgbClr val="FFC000"/>
                </a:solidFill>
              </a:rPr>
              <a:t>Trpěl depresemi a ukončil život sebevraždou</a:t>
            </a:r>
          </a:p>
        </p:txBody>
      </p:sp>
      <p:sp>
        <p:nvSpPr>
          <p:cNvPr id="4" name="Zástupný symbol pro text 3"/>
          <p:cNvSpPr>
            <a:spLocks noGrp="1"/>
          </p:cNvSpPr>
          <p:nvPr>
            <p:ph type="body" sz="half" idx="2"/>
          </p:nvPr>
        </p:nvSpPr>
        <p:spPr/>
        <p:txBody>
          <a:bodyPr>
            <a:normAutofit fontScale="92500" lnSpcReduction="20000"/>
          </a:bodyPr>
          <a:lstStyle/>
          <a:p>
            <a:endParaRPr lang="cs-CZ" sz="3200" b="1" dirty="0" smtClean="0">
              <a:solidFill>
                <a:srgbClr val="C00000"/>
              </a:solidFill>
            </a:endParaRPr>
          </a:p>
          <a:p>
            <a:r>
              <a:rPr lang="cs-CZ" sz="3200" b="1" dirty="0" smtClean="0">
                <a:solidFill>
                  <a:srgbClr val="C00000"/>
                </a:solidFill>
              </a:rPr>
              <a:t>ZAPIŠTE SI DO SEŠITU</a:t>
            </a:r>
            <a:endParaRPr lang="cs-CZ" sz="3200" b="1" dirty="0">
              <a:solidFill>
                <a:srgbClr val="C00000"/>
              </a:solidFill>
            </a:endParaRPr>
          </a:p>
        </p:txBody>
      </p:sp>
      <p:pic>
        <p:nvPicPr>
          <p:cNvPr id="2050" name="Picture 2"/>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11560" y="5373216"/>
            <a:ext cx="2185095" cy="1228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080" y="260648"/>
            <a:ext cx="2189163" cy="12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203890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251520" y="274638"/>
            <a:ext cx="8568952" cy="1143000"/>
          </a:xfrm>
          <a:solidFill>
            <a:srgbClr val="FFC000"/>
          </a:solidFill>
        </p:spPr>
        <p:txBody>
          <a:bodyPr>
            <a:normAutofit/>
          </a:bodyPr>
          <a:lstStyle/>
          <a:p>
            <a:pPr algn="ctr"/>
            <a:r>
              <a:rPr lang="cs-CZ" sz="4800" dirty="0" smtClean="0">
                <a:solidFill>
                  <a:schemeClr val="accent1">
                    <a:lumMod val="50000"/>
                  </a:schemeClr>
                </a:solidFill>
              </a:rPr>
              <a:t>NOVÉ LITERÁRNÍ TERMÍNY</a:t>
            </a:r>
            <a:endParaRPr lang="cs-CZ" sz="4800" dirty="0">
              <a:solidFill>
                <a:schemeClr val="accent1">
                  <a:lumMod val="50000"/>
                </a:schemeClr>
              </a:solidFill>
            </a:endParaRPr>
          </a:p>
        </p:txBody>
      </p:sp>
      <p:sp>
        <p:nvSpPr>
          <p:cNvPr id="8" name="Zástupný symbol pro text 7"/>
          <p:cNvSpPr>
            <a:spLocks noGrp="1"/>
          </p:cNvSpPr>
          <p:nvPr>
            <p:ph type="body" idx="1"/>
          </p:nvPr>
        </p:nvSpPr>
        <p:spPr>
          <a:xfrm>
            <a:off x="251520" y="1535113"/>
            <a:ext cx="4245868" cy="639762"/>
          </a:xfrm>
          <a:solidFill>
            <a:schemeClr val="accent2">
              <a:lumMod val="60000"/>
              <a:lumOff val="40000"/>
            </a:schemeClr>
          </a:solidFill>
        </p:spPr>
        <p:txBody>
          <a:bodyPr/>
          <a:lstStyle/>
          <a:p>
            <a:r>
              <a:rPr lang="cs-CZ" dirty="0" smtClean="0">
                <a:solidFill>
                  <a:schemeClr val="accent1">
                    <a:lumMod val="50000"/>
                  </a:schemeClr>
                </a:solidFill>
              </a:rPr>
              <a:t>ZTRACENÁ GENERACE</a:t>
            </a:r>
            <a:endParaRPr lang="cs-CZ" dirty="0">
              <a:solidFill>
                <a:schemeClr val="accent1">
                  <a:lumMod val="50000"/>
                </a:schemeClr>
              </a:solidFill>
            </a:endParaRPr>
          </a:p>
        </p:txBody>
      </p:sp>
      <p:sp>
        <p:nvSpPr>
          <p:cNvPr id="9" name="Zástupný symbol pro obsah 8"/>
          <p:cNvSpPr>
            <a:spLocks noGrp="1"/>
          </p:cNvSpPr>
          <p:nvPr>
            <p:ph sz="half" idx="2"/>
          </p:nvPr>
        </p:nvSpPr>
        <p:spPr>
          <a:xfrm>
            <a:off x="251520" y="2174874"/>
            <a:ext cx="4245868" cy="4422477"/>
          </a:xfrm>
          <a:ln w="57150">
            <a:solidFill>
              <a:schemeClr val="accent2">
                <a:lumMod val="60000"/>
                <a:lumOff val="40000"/>
              </a:schemeClr>
            </a:solidFill>
          </a:ln>
        </p:spPr>
        <p:txBody>
          <a:bodyPr>
            <a:noAutofit/>
          </a:bodyPr>
          <a:lstStyle/>
          <a:p>
            <a:r>
              <a:rPr lang="cs-CZ" sz="2300" dirty="0" smtClean="0">
                <a:solidFill>
                  <a:srgbClr val="FFC000"/>
                </a:solidFill>
              </a:rPr>
              <a:t>Skupina </a:t>
            </a:r>
            <a:r>
              <a:rPr lang="cs-CZ" sz="2300" b="1" dirty="0">
                <a:ln w="18000">
                  <a:solidFill>
                    <a:schemeClr val="accent2">
                      <a:satMod val="140000"/>
                    </a:schemeClr>
                  </a:solidFill>
                  <a:prstDash val="solid"/>
                  <a:miter lim="800000"/>
                </a:ln>
                <a:noFill/>
                <a:effectLst>
                  <a:outerShdw blurRad="25500" dist="23000" dir="7020000" algn="tl">
                    <a:srgbClr val="000000">
                      <a:alpha val="50000"/>
                    </a:srgbClr>
                  </a:outerShdw>
                </a:effectLst>
              </a:rPr>
              <a:t>amerických spisovatelů </a:t>
            </a:r>
            <a:r>
              <a:rPr lang="cs-CZ" sz="2300" dirty="0">
                <a:solidFill>
                  <a:srgbClr val="FFC000"/>
                </a:solidFill>
              </a:rPr>
              <a:t>narozených kolem </a:t>
            </a:r>
            <a:r>
              <a:rPr lang="cs-CZ" sz="2300" dirty="0" smtClean="0">
                <a:solidFill>
                  <a:srgbClr val="FFC000"/>
                </a:solidFill>
              </a:rPr>
              <a:t>roku1900. Tito </a:t>
            </a:r>
            <a:r>
              <a:rPr lang="cs-CZ" sz="2300" dirty="0">
                <a:solidFill>
                  <a:srgbClr val="FFC000"/>
                </a:solidFill>
              </a:rPr>
              <a:t>spisovatelé zažili první </a:t>
            </a:r>
            <a:r>
              <a:rPr lang="cs-CZ" sz="2300" dirty="0" smtClean="0">
                <a:solidFill>
                  <a:srgbClr val="FFC000"/>
                </a:solidFill>
              </a:rPr>
              <a:t>světovou válku a </a:t>
            </a:r>
            <a:r>
              <a:rPr lang="cs-CZ" sz="2300" dirty="0">
                <a:solidFill>
                  <a:srgbClr val="FFC000"/>
                </a:solidFill>
              </a:rPr>
              <a:t>tuto skutečnost zobrazovali ve svých dílech. </a:t>
            </a:r>
            <a:endParaRPr lang="cs-CZ" sz="2300" dirty="0" smtClean="0">
              <a:solidFill>
                <a:srgbClr val="FFC000"/>
              </a:solidFill>
            </a:endParaRPr>
          </a:p>
          <a:p>
            <a:r>
              <a:rPr lang="cs-CZ" sz="2300" dirty="0" smtClean="0">
                <a:solidFill>
                  <a:srgbClr val="FFC000"/>
                </a:solidFill>
              </a:rPr>
              <a:t>Vyjadřují </a:t>
            </a:r>
            <a:r>
              <a:rPr lang="cs-CZ" sz="2300" dirty="0">
                <a:solidFill>
                  <a:srgbClr val="FFC000"/>
                </a:solidFill>
              </a:rPr>
              <a:t>pocity vojáků po návratu z války (vrátili se duševně zmrzačeni a měli problémy se zařazením se do společnosti).</a:t>
            </a:r>
          </a:p>
          <a:p>
            <a:endParaRPr lang="cs-CZ" sz="2300" dirty="0"/>
          </a:p>
        </p:txBody>
      </p:sp>
      <p:sp>
        <p:nvSpPr>
          <p:cNvPr id="10" name="Zástupný symbol pro text 9"/>
          <p:cNvSpPr>
            <a:spLocks noGrp="1"/>
          </p:cNvSpPr>
          <p:nvPr>
            <p:ph type="body" sz="quarter" idx="3"/>
          </p:nvPr>
        </p:nvSpPr>
        <p:spPr>
          <a:xfrm>
            <a:off x="4645025" y="1535113"/>
            <a:ext cx="4175447" cy="639762"/>
          </a:xfrm>
          <a:solidFill>
            <a:schemeClr val="accent5">
              <a:lumMod val="60000"/>
              <a:lumOff val="40000"/>
            </a:schemeClr>
          </a:solidFill>
        </p:spPr>
        <p:txBody>
          <a:bodyPr/>
          <a:lstStyle/>
          <a:p>
            <a:r>
              <a:rPr lang="cs-CZ" dirty="0" smtClean="0">
                <a:solidFill>
                  <a:schemeClr val="accent1">
                    <a:lumMod val="50000"/>
                  </a:schemeClr>
                </a:solidFill>
              </a:rPr>
              <a:t>NOVELA</a:t>
            </a:r>
            <a:endParaRPr lang="cs-CZ" dirty="0">
              <a:solidFill>
                <a:schemeClr val="accent1">
                  <a:lumMod val="50000"/>
                </a:schemeClr>
              </a:solidFill>
            </a:endParaRPr>
          </a:p>
        </p:txBody>
      </p:sp>
      <p:sp>
        <p:nvSpPr>
          <p:cNvPr id="11" name="Zástupný symbol pro obsah 10"/>
          <p:cNvSpPr>
            <a:spLocks noGrp="1"/>
          </p:cNvSpPr>
          <p:nvPr>
            <p:ph sz="quarter" idx="4"/>
          </p:nvPr>
        </p:nvSpPr>
        <p:spPr>
          <a:xfrm>
            <a:off x="4645025" y="2174874"/>
            <a:ext cx="4175447" cy="4422477"/>
          </a:xfrm>
          <a:ln w="57150">
            <a:solidFill>
              <a:schemeClr val="accent5">
                <a:lumMod val="60000"/>
                <a:lumOff val="40000"/>
              </a:schemeClr>
            </a:solidFill>
          </a:ln>
        </p:spPr>
        <p:txBody>
          <a:bodyPr>
            <a:normAutofit/>
          </a:bodyPr>
          <a:lstStyle/>
          <a:p>
            <a:r>
              <a:rPr lang="cs-CZ" b="1" dirty="0" smtClean="0">
                <a:ln w="18000">
                  <a:solidFill>
                    <a:schemeClr val="accent2">
                      <a:satMod val="140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Je prozaický žánr </a:t>
            </a:r>
            <a:r>
              <a:rPr lang="cs-CZ" dirty="0" smtClean="0">
                <a:solidFill>
                  <a:schemeClr val="accent5">
                    <a:lumMod val="60000"/>
                    <a:lumOff val="40000"/>
                  </a:schemeClr>
                </a:solidFill>
              </a:rPr>
              <a:t>kratšího </a:t>
            </a:r>
            <a:r>
              <a:rPr lang="cs-CZ" dirty="0">
                <a:solidFill>
                  <a:schemeClr val="accent5">
                    <a:lumMod val="60000"/>
                    <a:lumOff val="40000"/>
                  </a:schemeClr>
                </a:solidFill>
              </a:rPr>
              <a:t>nebo středního </a:t>
            </a:r>
            <a:r>
              <a:rPr lang="cs-CZ" dirty="0" smtClean="0">
                <a:solidFill>
                  <a:schemeClr val="accent5">
                    <a:lumMod val="60000"/>
                    <a:lumOff val="40000"/>
                  </a:schemeClr>
                </a:solidFill>
              </a:rPr>
              <a:t>rozsahu</a:t>
            </a:r>
          </a:p>
          <a:p>
            <a:r>
              <a:rPr lang="cs-CZ" dirty="0" smtClean="0">
                <a:solidFill>
                  <a:schemeClr val="accent5">
                    <a:lumMod val="60000"/>
                    <a:lumOff val="40000"/>
                  </a:schemeClr>
                </a:solidFill>
              </a:rPr>
              <a:t>Soustřeďuje </a:t>
            </a:r>
            <a:r>
              <a:rPr lang="cs-CZ" dirty="0">
                <a:solidFill>
                  <a:schemeClr val="accent5">
                    <a:lumMod val="60000"/>
                    <a:lumOff val="40000"/>
                  </a:schemeClr>
                </a:solidFill>
              </a:rPr>
              <a:t>na jeden jednoduchý, ale poutavý a nápaditý příběh. </a:t>
            </a:r>
          </a:p>
          <a:p>
            <a:r>
              <a:rPr lang="cs-CZ" dirty="0" smtClean="0">
                <a:solidFill>
                  <a:schemeClr val="accent5">
                    <a:lumMod val="60000"/>
                    <a:lumOff val="40000"/>
                  </a:schemeClr>
                </a:solidFill>
              </a:rPr>
              <a:t>Děj obsahuje překvapivý dějový zvrat </a:t>
            </a:r>
            <a:r>
              <a:rPr lang="cs-CZ" dirty="0">
                <a:solidFill>
                  <a:schemeClr val="accent5">
                    <a:lumMod val="60000"/>
                    <a:lumOff val="40000"/>
                  </a:schemeClr>
                </a:solidFill>
              </a:rPr>
              <a:t>(tzv. </a:t>
            </a:r>
            <a:r>
              <a:rPr lang="cs-CZ" b="1" dirty="0">
                <a:ln w="18000">
                  <a:solidFill>
                    <a:schemeClr val="accent2">
                      <a:satMod val="140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bod </a:t>
            </a:r>
            <a:r>
              <a:rPr lang="cs-CZ" b="1" dirty="0" smtClean="0">
                <a:ln w="18000">
                  <a:solidFill>
                    <a:schemeClr val="accent2">
                      <a:satMod val="140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obratu</a:t>
            </a:r>
            <a:r>
              <a:rPr lang="cs-CZ" dirty="0" smtClean="0">
                <a:solidFill>
                  <a:schemeClr val="accent5">
                    <a:lumMod val="60000"/>
                    <a:lumOff val="40000"/>
                  </a:schemeClr>
                </a:solidFill>
              </a:rPr>
              <a:t>)</a:t>
            </a:r>
          </a:p>
          <a:p>
            <a:r>
              <a:rPr lang="cs-CZ" dirty="0" smtClean="0">
                <a:solidFill>
                  <a:schemeClr val="accent5">
                    <a:lumMod val="60000"/>
                    <a:lumOff val="40000"/>
                  </a:schemeClr>
                </a:solidFill>
              </a:rPr>
              <a:t>Vyústí do zajímavého závěru,  tzv. </a:t>
            </a:r>
            <a:r>
              <a:rPr lang="cs-CZ" b="1" dirty="0" smtClean="0">
                <a:ln w="18000">
                  <a:solidFill>
                    <a:schemeClr val="accent2">
                      <a:satMod val="140000"/>
                    </a:schemeClr>
                  </a:solidFill>
                  <a:prstDash val="solid"/>
                  <a:miter lim="800000"/>
                </a:ln>
                <a:solidFill>
                  <a:schemeClr val="accent5">
                    <a:lumMod val="60000"/>
                    <a:lumOff val="40000"/>
                  </a:schemeClr>
                </a:solidFill>
                <a:effectLst>
                  <a:outerShdw blurRad="25500" dist="23000" dir="7020000" algn="tl">
                    <a:srgbClr val="000000">
                      <a:alpha val="50000"/>
                    </a:srgbClr>
                  </a:outerShdw>
                </a:effectLst>
              </a:rPr>
              <a:t>pointy</a:t>
            </a:r>
            <a:r>
              <a:rPr lang="cs-CZ" dirty="0" smtClean="0">
                <a:solidFill>
                  <a:schemeClr val="accent5">
                    <a:lumMod val="60000"/>
                    <a:lumOff val="40000"/>
                  </a:schemeClr>
                </a:solidFill>
              </a:rPr>
              <a:t> .</a:t>
            </a:r>
            <a:endParaRPr lang="cs-CZ" dirty="0">
              <a:solidFill>
                <a:schemeClr val="accent5">
                  <a:lumMod val="60000"/>
                  <a:lumOff val="40000"/>
                </a:schemeClr>
              </a:solidFill>
            </a:endParaRPr>
          </a:p>
        </p:txBody>
      </p:sp>
    </p:spTree>
    <p:extLst>
      <p:ext uri="{BB962C8B-B14F-4D97-AF65-F5344CB8AC3E}">
        <p14:creationId xmlns:p14="http://schemas.microsoft.com/office/powerpoint/2010/main" val="1031462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circle(in)">
                                      <p:cBhvr>
                                        <p:cTn id="7" dur="20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circle(in)">
                                      <p:cBhvr>
                                        <p:cTn id="12" dur="20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bg/>
                                          </p:spTgt>
                                        </p:tgtEl>
                                        <p:attrNameLst>
                                          <p:attrName>style.visibility</p:attrName>
                                        </p:attrNameLst>
                                      </p:cBhvr>
                                      <p:to>
                                        <p:strVal val="visible"/>
                                      </p:to>
                                    </p:set>
                                    <p:animEffect transition="in" filter="circle(in)">
                                      <p:cBhvr>
                                        <p:cTn id="17" dur="2000"/>
                                        <p:tgtEl>
                                          <p:spTgt spid="9">
                                            <p:bg/>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circle(in)">
                                      <p:cBhvr>
                                        <p:cTn id="22" dur="20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circle(in)">
                                      <p:cBhvr>
                                        <p:cTn id="27" dur="20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0">
                                            <p:bg/>
                                          </p:spTgt>
                                        </p:tgtEl>
                                        <p:attrNameLst>
                                          <p:attrName>style.visibility</p:attrName>
                                        </p:attrNameLst>
                                      </p:cBhvr>
                                      <p:to>
                                        <p:strVal val="visible"/>
                                      </p:to>
                                    </p:set>
                                    <p:animEffect transition="in" filter="circle(in)">
                                      <p:cBhvr>
                                        <p:cTn id="32" dur="2000"/>
                                        <p:tgtEl>
                                          <p:spTgt spid="10">
                                            <p:bg/>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circle(in)">
                                      <p:cBhvr>
                                        <p:cTn id="37" dur="20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1">
                                            <p:bg/>
                                          </p:spTgt>
                                        </p:tgtEl>
                                        <p:attrNameLst>
                                          <p:attrName>style.visibility</p:attrName>
                                        </p:attrNameLst>
                                      </p:cBhvr>
                                      <p:to>
                                        <p:strVal val="visible"/>
                                      </p:to>
                                    </p:set>
                                    <p:animEffect transition="in" filter="circle(in)">
                                      <p:cBhvr>
                                        <p:cTn id="42" dur="2000"/>
                                        <p:tgtEl>
                                          <p:spTgt spid="11">
                                            <p:bg/>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1">
                                            <p:txEl>
                                              <p:pRg st="0" end="0"/>
                                            </p:txEl>
                                          </p:spTgt>
                                        </p:tgtEl>
                                        <p:attrNameLst>
                                          <p:attrName>style.visibility</p:attrName>
                                        </p:attrNameLst>
                                      </p:cBhvr>
                                      <p:to>
                                        <p:strVal val="visible"/>
                                      </p:to>
                                    </p:set>
                                    <p:animEffect transition="in" filter="circle(in)">
                                      <p:cBhvr>
                                        <p:cTn id="47" dur="2000"/>
                                        <p:tgtEl>
                                          <p:spTgt spid="11">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1">
                                            <p:txEl>
                                              <p:pRg st="1" end="1"/>
                                            </p:txEl>
                                          </p:spTgt>
                                        </p:tgtEl>
                                        <p:attrNameLst>
                                          <p:attrName>style.visibility</p:attrName>
                                        </p:attrNameLst>
                                      </p:cBhvr>
                                      <p:to>
                                        <p:strVal val="visible"/>
                                      </p:to>
                                    </p:set>
                                    <p:animEffect transition="in" filter="circle(in)">
                                      <p:cBhvr>
                                        <p:cTn id="52" dur="2000"/>
                                        <p:tgtEl>
                                          <p:spTgt spid="11">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11">
                                            <p:txEl>
                                              <p:pRg st="2" end="2"/>
                                            </p:txEl>
                                          </p:spTgt>
                                        </p:tgtEl>
                                        <p:attrNameLst>
                                          <p:attrName>style.visibility</p:attrName>
                                        </p:attrNameLst>
                                      </p:cBhvr>
                                      <p:to>
                                        <p:strVal val="visible"/>
                                      </p:to>
                                    </p:set>
                                    <p:animEffect transition="in" filter="circle(in)">
                                      <p:cBhvr>
                                        <p:cTn id="57" dur="2000"/>
                                        <p:tgtEl>
                                          <p:spTgt spid="11">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1">
                                            <p:txEl>
                                              <p:pRg st="3" end="3"/>
                                            </p:txEl>
                                          </p:spTgt>
                                        </p:tgtEl>
                                        <p:attrNameLst>
                                          <p:attrName>style.visibility</p:attrName>
                                        </p:attrNameLst>
                                      </p:cBhvr>
                                      <p:to>
                                        <p:strVal val="visible"/>
                                      </p:to>
                                    </p:set>
                                    <p:animEffect transition="in" filter="circle(in)">
                                      <p:cBhvr>
                                        <p:cTn id="62" dur="20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build="p" animBg="1"/>
      <p:bldP spid="10" grpId="0" build="p" animBg="1"/>
      <p:bldP spid="11"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171004" y="476672"/>
            <a:ext cx="8972996" cy="4832092"/>
          </a:xfrm>
          <a:prstGeom prst="rect">
            <a:avLst/>
          </a:prstGeom>
          <a:solidFill>
            <a:schemeClr val="accent1">
              <a:lumMod val="75000"/>
            </a:schemeClr>
          </a:solidFill>
        </p:spPr>
        <p:txBody>
          <a:bodyPr wrap="square">
            <a:spAutoFit/>
          </a:bodyPr>
          <a:lstStyle/>
          <a:p>
            <a:endParaRPr lang="cs-CZ" sz="2800" dirty="0" smtClean="0">
              <a:solidFill>
                <a:srgbClr val="FFC000"/>
              </a:solidFill>
            </a:endParaRPr>
          </a:p>
          <a:p>
            <a:r>
              <a:rPr lang="cs-CZ" sz="2800" dirty="0">
                <a:solidFill>
                  <a:srgbClr val="FFC000"/>
                </a:solidFill>
              </a:rPr>
              <a:t> </a:t>
            </a:r>
            <a:r>
              <a:rPr lang="cs-CZ" sz="2800" dirty="0" smtClean="0">
                <a:solidFill>
                  <a:srgbClr val="FFC000"/>
                </a:solidFill>
              </a:rPr>
              <a:t>                     Ernest </a:t>
            </a:r>
            <a:r>
              <a:rPr lang="cs-CZ" sz="2800" dirty="0" err="1" smtClean="0">
                <a:solidFill>
                  <a:srgbClr val="FFC000"/>
                </a:solidFill>
              </a:rPr>
              <a:t>Hemingway</a:t>
            </a:r>
            <a:r>
              <a:rPr lang="cs-CZ" sz="2800" dirty="0" smtClean="0">
                <a:solidFill>
                  <a:srgbClr val="FFC000"/>
                </a:solidFill>
              </a:rPr>
              <a:t> vyrůstal v rodině lékaře, který vlastním příkladem a nadšením záhy v synovi vzbudil lásku k přírodě, lovu a sportu. Jeho matka byla velice pobožná a chtěla z něj mít slušně vychované dítě. Hrál na violoncello a přitom boxoval. Během studia na střední škole se pokoušel o verše, povídkové črty a sloupky do novin. Po absolvování školy se stal reportérem kansaského listu Star. Rok na to odjel dobrovolně do Itálie jako dobrovolník ambulantních sborů Červeného kříže. Zde byl těžce raněn. Po válce pokračoval jako zahraniční zpravodaj</a:t>
            </a:r>
            <a:endParaRPr lang="cs-CZ" sz="2800" dirty="0">
              <a:solidFill>
                <a:srgbClr val="FFC000"/>
              </a:solidFill>
            </a:endParaRPr>
          </a:p>
        </p:txBody>
      </p:sp>
      <p:sp>
        <p:nvSpPr>
          <p:cNvPr id="13" name="Zástupný symbol pro text 12"/>
          <p:cNvSpPr>
            <a:spLocks noGrp="1"/>
          </p:cNvSpPr>
          <p:nvPr>
            <p:ph type="body" idx="1"/>
          </p:nvPr>
        </p:nvSpPr>
        <p:spPr/>
        <p:txBody>
          <a:bodyPr/>
          <a:lstStyle/>
          <a:p>
            <a:endParaRPr lang="cs-CZ"/>
          </a:p>
        </p:txBody>
      </p:sp>
      <p:sp>
        <p:nvSpPr>
          <p:cNvPr id="12" name="Nadpis 11"/>
          <p:cNvSpPr>
            <a:spLocks noGrp="1"/>
          </p:cNvSpPr>
          <p:nvPr>
            <p:ph type="title"/>
          </p:nvPr>
        </p:nvSpPr>
        <p:spPr>
          <a:xfrm>
            <a:off x="436984" y="5517232"/>
            <a:ext cx="8305800" cy="864518"/>
          </a:xfrm>
        </p:spPr>
        <p:style>
          <a:lnRef idx="0">
            <a:schemeClr val="accent2"/>
          </a:lnRef>
          <a:fillRef idx="3">
            <a:schemeClr val="accent2"/>
          </a:fillRef>
          <a:effectRef idx="3">
            <a:schemeClr val="accent2"/>
          </a:effectRef>
          <a:fontRef idx="minor">
            <a:schemeClr val="lt1"/>
          </a:fontRef>
        </p:style>
        <p:txBody>
          <a:bodyPr/>
          <a:lstStyle/>
          <a:p>
            <a:pPr algn="ctr"/>
            <a:r>
              <a:rPr lang="cs-CZ" dirty="0" smtClean="0">
                <a:solidFill>
                  <a:schemeClr val="accent1">
                    <a:lumMod val="50000"/>
                  </a:schemeClr>
                </a:solidFill>
              </a:rPr>
              <a:t>ZAJÍMAVOSTI ZE ŽIVOTA A AUTORA</a:t>
            </a:r>
            <a:endParaRPr lang="cs-CZ" dirty="0">
              <a:solidFill>
                <a:schemeClr val="accent1">
                  <a:lumMod val="50000"/>
                </a:schemeClr>
              </a:solidFill>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006" y="127510"/>
            <a:ext cx="1063749" cy="1195224"/>
          </a:xfrm>
          <a:prstGeom prst="rect">
            <a:avLst/>
          </a:prstGeom>
          <a:ln/>
        </p:spPr>
        <p:style>
          <a:lnRef idx="1">
            <a:schemeClr val="accent2"/>
          </a:lnRef>
          <a:fillRef idx="3">
            <a:schemeClr val="accent2"/>
          </a:fillRef>
          <a:effectRef idx="2">
            <a:schemeClr val="accent2"/>
          </a:effectRef>
          <a:fontRef idx="minor">
            <a:schemeClr val="lt1"/>
          </a:fontRef>
        </p:style>
      </p:pic>
    </p:spTree>
    <p:extLst>
      <p:ext uri="{BB962C8B-B14F-4D97-AF65-F5344CB8AC3E}">
        <p14:creationId xmlns:p14="http://schemas.microsoft.com/office/powerpoint/2010/main" val="178935687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3731" y="1638818"/>
            <a:ext cx="2351594" cy="3302349"/>
          </a:xfrm>
          <a:prstGeom prst="rect">
            <a:avLst/>
          </a:prstGeom>
          <a:ln/>
        </p:spPr>
        <p:style>
          <a:lnRef idx="1">
            <a:schemeClr val="accent2"/>
          </a:lnRef>
          <a:fillRef idx="3">
            <a:schemeClr val="accent2"/>
          </a:fillRef>
          <a:effectRef idx="2">
            <a:schemeClr val="accent2"/>
          </a:effectRef>
          <a:fontRef idx="minor">
            <a:schemeClr val="lt1"/>
          </a:fontRef>
        </p:style>
      </p:pic>
      <p:sp>
        <p:nvSpPr>
          <p:cNvPr id="5" name="TextovéPole 4"/>
          <p:cNvSpPr txBox="1"/>
          <p:nvPr/>
        </p:nvSpPr>
        <p:spPr>
          <a:xfrm>
            <a:off x="6072158" y="950892"/>
            <a:ext cx="1656184" cy="646331"/>
          </a:xfrm>
          <a:prstGeom prst="rect">
            <a:avLst/>
          </a:prstGeom>
          <a:solidFill>
            <a:srgbClr val="FFC000"/>
          </a:solidFill>
        </p:spPr>
        <p:txBody>
          <a:bodyPr wrap="square" rtlCol="0">
            <a:spAutoFit/>
          </a:bodyPr>
          <a:lstStyle/>
          <a:p>
            <a:r>
              <a:rPr lang="cs-CZ" b="1" dirty="0" smtClean="0">
                <a:solidFill>
                  <a:schemeClr val="accent1">
                    <a:lumMod val="50000"/>
                  </a:schemeClr>
                </a:solidFill>
              </a:rPr>
              <a:t>HEMINGWAY RYBÁŘ</a:t>
            </a:r>
            <a:endParaRPr lang="cs-CZ" b="1" dirty="0">
              <a:solidFill>
                <a:schemeClr val="accent1">
                  <a:lumMod val="50000"/>
                </a:schemeClr>
              </a:solidFill>
            </a:endParaRP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401" y="4865961"/>
            <a:ext cx="2640522" cy="1463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6084168" y="1972444"/>
            <a:ext cx="2624063" cy="145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2158" y="3861045"/>
            <a:ext cx="2536215" cy="2536215"/>
          </a:xfrm>
          <a:prstGeom prst="rect">
            <a:avLst/>
          </a:prstGeom>
          <a:ln/>
        </p:spPr>
        <p:style>
          <a:lnRef idx="2">
            <a:schemeClr val="accent2"/>
          </a:lnRef>
          <a:fillRef idx="1">
            <a:schemeClr val="lt1"/>
          </a:fillRef>
          <a:effectRef idx="0">
            <a:schemeClr val="accent2"/>
          </a:effectRef>
          <a:fontRef idx="minor">
            <a:schemeClr val="dk1"/>
          </a:fontRef>
        </p:style>
      </p:pic>
      <p:pic>
        <p:nvPicPr>
          <p:cNvPr id="3079" name="Picture 7" descr="http://upload.wikimedia.org/wikipedia/commons/thumb/2/28/ErnestHemingway.jpg/220px-ErnestHemingway.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1015861"/>
            <a:ext cx="2434418" cy="3220072"/>
          </a:xfrm>
          <a:prstGeom prst="rect">
            <a:avLst/>
          </a:prstGeom>
        </p:spPr>
        <p:style>
          <a:lnRef idx="2">
            <a:schemeClr val="accent2"/>
          </a:lnRef>
          <a:fillRef idx="1">
            <a:schemeClr val="lt1"/>
          </a:fillRef>
          <a:effectRef idx="0">
            <a:schemeClr val="accent2"/>
          </a:effectRef>
          <a:fontRef idx="minor">
            <a:schemeClr val="dk1"/>
          </a:fontRef>
        </p:style>
      </p:pic>
      <p:sp>
        <p:nvSpPr>
          <p:cNvPr id="4" name="TextovéPole 3"/>
          <p:cNvSpPr txBox="1"/>
          <p:nvPr/>
        </p:nvSpPr>
        <p:spPr>
          <a:xfrm>
            <a:off x="2483768" y="498701"/>
            <a:ext cx="1495425" cy="646331"/>
          </a:xfrm>
          <a:prstGeom prst="rect">
            <a:avLst/>
          </a:prstGeom>
          <a:solidFill>
            <a:srgbClr val="FFC000"/>
          </a:solidFill>
        </p:spPr>
        <p:txBody>
          <a:bodyPr wrap="square" rtlCol="0">
            <a:spAutoFit/>
          </a:bodyPr>
          <a:lstStyle/>
          <a:p>
            <a:r>
              <a:rPr lang="cs-CZ" b="1" dirty="0" smtClean="0">
                <a:solidFill>
                  <a:schemeClr val="accent1">
                    <a:lumMod val="50000"/>
                  </a:schemeClr>
                </a:solidFill>
              </a:rPr>
              <a:t>HEMINGWAY SPISOVATEL</a:t>
            </a:r>
            <a:endParaRPr lang="cs-CZ" b="1" dirty="0">
              <a:solidFill>
                <a:schemeClr val="accent1">
                  <a:lumMod val="50000"/>
                </a:schemeClr>
              </a:solidFill>
            </a:endParaRPr>
          </a:p>
        </p:txBody>
      </p:sp>
    </p:spTree>
    <p:extLst>
      <p:ext uri="{BB962C8B-B14F-4D97-AF65-F5344CB8AC3E}">
        <p14:creationId xmlns:p14="http://schemas.microsoft.com/office/powerpoint/2010/main" val="102439560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C000"/>
          </a:solidFill>
        </p:spPr>
        <p:txBody>
          <a:bodyPr>
            <a:normAutofit/>
          </a:bodyPr>
          <a:lstStyle/>
          <a:p>
            <a:pPr algn="ctr"/>
            <a:r>
              <a:rPr lang="cs-CZ" sz="4400" dirty="0" smtClean="0">
                <a:solidFill>
                  <a:schemeClr val="accent1">
                    <a:lumMod val="50000"/>
                  </a:schemeClr>
                </a:solidFill>
              </a:rPr>
              <a:t>STAŘEC A MOŘE - NOVELA</a:t>
            </a:r>
            <a:endParaRPr lang="cs-CZ" sz="4400" dirty="0">
              <a:solidFill>
                <a:schemeClr val="accent1">
                  <a:lumMod val="50000"/>
                </a:schemeClr>
              </a:solidFill>
            </a:endParaRPr>
          </a:p>
        </p:txBody>
      </p:sp>
      <p:sp>
        <p:nvSpPr>
          <p:cNvPr id="3" name="Zástupný symbol pro obsah 2"/>
          <p:cNvSpPr>
            <a:spLocks noGrp="1"/>
          </p:cNvSpPr>
          <p:nvPr>
            <p:ph idx="1"/>
          </p:nvPr>
        </p:nvSpPr>
        <p:spPr>
          <a:xfrm>
            <a:off x="251520" y="1600200"/>
            <a:ext cx="8640960" cy="5069160"/>
          </a:xfrm>
        </p:spPr>
        <p:txBody>
          <a:bodyPr>
            <a:normAutofit/>
          </a:bodyPr>
          <a:lstStyle/>
          <a:p>
            <a:pPr marL="0" indent="0">
              <a:buNone/>
            </a:pPr>
            <a:r>
              <a:rPr lang="cs-CZ" dirty="0" smtClean="0"/>
              <a:t> </a:t>
            </a:r>
            <a:r>
              <a:rPr lang="cs-CZ" sz="2800" dirty="0">
                <a:solidFill>
                  <a:srgbClr val="FFC000"/>
                </a:solidFill>
              </a:rPr>
              <a:t>Starý kubánský rybář Santiago se po mnoha neúspěšných lovech (lovil s malým chlapcem) vydává na moře sám. Uloví obrovskou rybu - </a:t>
            </a:r>
            <a:r>
              <a:rPr lang="cs-CZ" sz="2800" dirty="0" err="1">
                <a:solidFill>
                  <a:srgbClr val="FFC000"/>
                </a:solidFill>
              </a:rPr>
              <a:t>marlina</a:t>
            </a:r>
            <a:r>
              <a:rPr lang="cs-CZ" sz="2800" dirty="0">
                <a:solidFill>
                  <a:srgbClr val="FFC000"/>
                </a:solidFill>
              </a:rPr>
              <a:t> tj. </a:t>
            </a:r>
            <a:r>
              <a:rPr lang="cs-CZ" sz="2800" dirty="0" smtClean="0">
                <a:solidFill>
                  <a:srgbClr val="FFC000"/>
                </a:solidFill>
              </a:rPr>
              <a:t>mečouna, se </a:t>
            </a:r>
            <a:r>
              <a:rPr lang="cs-CZ" sz="2800" dirty="0">
                <a:solidFill>
                  <a:srgbClr val="FFC000"/>
                </a:solidFill>
              </a:rPr>
              <a:t>kterou zápasí dva dny, teprve poté se mu ji podaří harpunovat a přivázat k lodi. Tímto životním úlovkem je velmi vysílen a uvažuje, co s rybou udělá a jak se bude mít. Ale mrtvou rybu napadnou žraloci a stařec už nemá sílu rybu ubránit, a tak se vrátí pouze s kostrou své ryby. </a:t>
            </a:r>
            <a:endParaRPr lang="cs-CZ" sz="2800" dirty="0" smtClean="0">
              <a:solidFill>
                <a:srgbClr val="FFC000"/>
              </a:solidFill>
            </a:endParaRPr>
          </a:p>
          <a:p>
            <a:pPr marL="0" indent="0">
              <a:buNone/>
            </a:pPr>
            <a:r>
              <a:rPr lang="cs-CZ" dirty="0" smtClean="0">
                <a:solidFill>
                  <a:srgbClr val="FFC000"/>
                </a:solidFill>
              </a:rPr>
              <a:t>Smysl </a:t>
            </a:r>
            <a:r>
              <a:rPr lang="cs-CZ" dirty="0">
                <a:solidFill>
                  <a:srgbClr val="FFC000"/>
                </a:solidFill>
              </a:rPr>
              <a:t>tohoto díla není v beznaději nebo něčem takovém, ale právě naopak ukazuje, že Santiago udělal vše pro to, čeho chtěl dosáhnout, tj. vyhrál svůj boj s rybou. </a:t>
            </a:r>
          </a:p>
        </p:txBody>
      </p:sp>
      <p:sp>
        <p:nvSpPr>
          <p:cNvPr id="4" name="TextovéPole 3"/>
          <p:cNvSpPr txBox="1"/>
          <p:nvPr/>
        </p:nvSpPr>
        <p:spPr>
          <a:xfrm>
            <a:off x="3635896" y="5949280"/>
            <a:ext cx="5328592" cy="707886"/>
          </a:xfrm>
          <a:prstGeom prst="rect">
            <a:avLst/>
          </a:prstGeom>
          <a:solidFill>
            <a:srgbClr val="FFC000"/>
          </a:solidFill>
        </p:spPr>
        <p:txBody>
          <a:bodyPr wrap="square" rtlCol="0">
            <a:spAutoFit/>
          </a:bodyPr>
          <a:lstStyle/>
          <a:p>
            <a:pPr algn="ctr"/>
            <a:r>
              <a:rPr lang="cs-CZ" sz="2000" b="1" dirty="0" smtClean="0">
                <a:solidFill>
                  <a:srgbClr val="C00000"/>
                </a:solidFill>
              </a:rPr>
              <a:t>SESTAV VELMI STRUČNOU </a:t>
            </a:r>
            <a:r>
              <a:rPr lang="cs-CZ" sz="2000" b="1" smtClean="0">
                <a:solidFill>
                  <a:srgbClr val="C00000"/>
                </a:solidFill>
              </a:rPr>
              <a:t>OSNOVU DĚJE</a:t>
            </a:r>
          </a:p>
          <a:p>
            <a:pPr algn="ctr"/>
            <a:r>
              <a:rPr lang="cs-CZ" sz="2000" b="1" smtClean="0">
                <a:solidFill>
                  <a:srgbClr val="C00000"/>
                </a:solidFill>
              </a:rPr>
              <a:t> </a:t>
            </a:r>
            <a:r>
              <a:rPr lang="cs-CZ" sz="2000" b="1" dirty="0" smtClean="0">
                <a:solidFill>
                  <a:srgbClr val="C00000"/>
                </a:solidFill>
              </a:rPr>
              <a:t>A ZAPIŠ DO SEŠITU</a:t>
            </a:r>
            <a:endParaRPr lang="cs-CZ" sz="2000" b="1" dirty="0">
              <a:solidFill>
                <a:srgbClr val="C00000"/>
              </a:solidFill>
            </a:endParaRPr>
          </a:p>
        </p:txBody>
      </p:sp>
    </p:spTree>
    <p:extLst>
      <p:ext uri="{BB962C8B-B14F-4D97-AF65-F5344CB8AC3E}">
        <p14:creationId xmlns:p14="http://schemas.microsoft.com/office/powerpoint/2010/main" val="32223327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4425" y="571500"/>
            <a:ext cx="6915150" cy="5715000"/>
          </a:xfrm>
          <a:prstGeom prst="rect">
            <a:avLst/>
          </a:prstGeom>
          <a:ln/>
        </p:spPr>
        <p:style>
          <a:lnRef idx="2">
            <a:schemeClr val="accent2"/>
          </a:lnRef>
          <a:fillRef idx="1">
            <a:schemeClr val="lt1"/>
          </a:fillRef>
          <a:effectRef idx="0">
            <a:schemeClr val="accent2"/>
          </a:effectRef>
          <a:fontRef idx="minor">
            <a:schemeClr val="dk1"/>
          </a:fontRef>
        </p:style>
      </p:pic>
      <p:sp>
        <p:nvSpPr>
          <p:cNvPr id="4" name="TextovéPole 3"/>
          <p:cNvSpPr txBox="1"/>
          <p:nvPr/>
        </p:nvSpPr>
        <p:spPr>
          <a:xfrm>
            <a:off x="3677816" y="5872521"/>
            <a:ext cx="4824536" cy="5232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cs-CZ" sz="2800" b="1" dirty="0" smtClean="0">
                <a:solidFill>
                  <a:schemeClr val="bg1"/>
                </a:solidFill>
              </a:rPr>
              <a:t>HEMINGWAY S RODINOU</a:t>
            </a:r>
            <a:endParaRPr lang="cs-CZ" sz="2800" b="1" dirty="0">
              <a:solidFill>
                <a:schemeClr val="bg1"/>
              </a:solidFill>
            </a:endParaRPr>
          </a:p>
        </p:txBody>
      </p:sp>
    </p:spTree>
    <p:extLst>
      <p:ext uri="{BB962C8B-B14F-4D97-AF65-F5344CB8AC3E}">
        <p14:creationId xmlns:p14="http://schemas.microsoft.com/office/powerpoint/2010/main" val="3545550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C000"/>
          </a:solidFill>
        </p:spPr>
        <p:txBody>
          <a:bodyPr>
            <a:normAutofit/>
          </a:bodyPr>
          <a:lstStyle/>
          <a:p>
            <a:pPr algn="ctr"/>
            <a:r>
              <a:rPr lang="cs-CZ" sz="4400" dirty="0" smtClean="0">
                <a:solidFill>
                  <a:schemeClr val="accent1">
                    <a:lumMod val="50000"/>
                  </a:schemeClr>
                </a:solidFill>
                <a:hlinkClick r:id="rId2"/>
              </a:rPr>
              <a:t>STAŘEC</a:t>
            </a:r>
            <a:r>
              <a:rPr lang="cs-CZ" sz="4400" dirty="0" smtClean="0">
                <a:solidFill>
                  <a:schemeClr val="accent1">
                    <a:lumMod val="50000"/>
                  </a:schemeClr>
                </a:solidFill>
              </a:rPr>
              <a:t> A MOŘE - NOVELA</a:t>
            </a:r>
            <a:endParaRPr lang="cs-CZ" sz="4400" dirty="0">
              <a:solidFill>
                <a:schemeClr val="accent1">
                  <a:lumMod val="50000"/>
                </a:schemeClr>
              </a:solidFill>
            </a:endParaRPr>
          </a:p>
        </p:txBody>
      </p:sp>
      <p:sp>
        <p:nvSpPr>
          <p:cNvPr id="3" name="Zástupný symbol pro obsah 2"/>
          <p:cNvSpPr>
            <a:spLocks noGrp="1"/>
          </p:cNvSpPr>
          <p:nvPr>
            <p:ph idx="1"/>
          </p:nvPr>
        </p:nvSpPr>
        <p:spPr>
          <a:xfrm>
            <a:off x="251520" y="1600200"/>
            <a:ext cx="8640960" cy="5069160"/>
          </a:xfrm>
        </p:spPr>
        <p:txBody>
          <a:bodyPr>
            <a:normAutofit/>
          </a:bodyPr>
          <a:lstStyle/>
          <a:p>
            <a:pPr marL="0" indent="0">
              <a:buNone/>
            </a:pPr>
            <a:r>
              <a:rPr lang="cs-CZ" dirty="0" smtClean="0"/>
              <a:t> </a:t>
            </a:r>
            <a:r>
              <a:rPr lang="cs-CZ" sz="2800" u="sng" dirty="0">
                <a:solidFill>
                  <a:srgbClr val="FF0000"/>
                </a:solidFill>
              </a:rPr>
              <a:t>Starý kubánský rybář Santiago se </a:t>
            </a:r>
            <a:r>
              <a:rPr lang="cs-CZ" sz="2800" dirty="0">
                <a:solidFill>
                  <a:srgbClr val="FFC000"/>
                </a:solidFill>
              </a:rPr>
              <a:t>po mnoha neúspěšných lovech (lovil s malým chlapcem) </a:t>
            </a:r>
            <a:r>
              <a:rPr lang="cs-CZ" sz="2800" u="sng" dirty="0">
                <a:solidFill>
                  <a:srgbClr val="C00000"/>
                </a:solidFill>
              </a:rPr>
              <a:t>vydává na moře sám</a:t>
            </a:r>
            <a:r>
              <a:rPr lang="cs-CZ" sz="2800" dirty="0">
                <a:solidFill>
                  <a:srgbClr val="C00000"/>
                </a:solidFill>
              </a:rPr>
              <a:t>. </a:t>
            </a:r>
            <a:r>
              <a:rPr lang="cs-CZ" sz="2800" u="sng" dirty="0">
                <a:solidFill>
                  <a:srgbClr val="C00000"/>
                </a:solidFill>
              </a:rPr>
              <a:t>Uloví</a:t>
            </a:r>
            <a:r>
              <a:rPr lang="cs-CZ" sz="2800" dirty="0">
                <a:solidFill>
                  <a:srgbClr val="C00000"/>
                </a:solidFill>
              </a:rPr>
              <a:t> </a:t>
            </a:r>
            <a:r>
              <a:rPr lang="cs-CZ" sz="2800" u="sng" dirty="0">
                <a:solidFill>
                  <a:srgbClr val="C00000"/>
                </a:solidFill>
              </a:rPr>
              <a:t>obrovskou rybu - </a:t>
            </a:r>
            <a:r>
              <a:rPr lang="cs-CZ" sz="2800" u="sng" dirty="0" err="1">
                <a:solidFill>
                  <a:srgbClr val="C00000"/>
                </a:solidFill>
              </a:rPr>
              <a:t>marlina</a:t>
            </a:r>
            <a:r>
              <a:rPr lang="cs-CZ" sz="2800" u="sng" dirty="0">
                <a:solidFill>
                  <a:srgbClr val="C00000"/>
                </a:solidFill>
              </a:rPr>
              <a:t> </a:t>
            </a:r>
            <a:r>
              <a:rPr lang="cs-CZ" sz="2800" dirty="0">
                <a:solidFill>
                  <a:srgbClr val="FFC000"/>
                </a:solidFill>
              </a:rPr>
              <a:t>tj. </a:t>
            </a:r>
            <a:r>
              <a:rPr lang="cs-CZ" sz="2800" dirty="0" smtClean="0">
                <a:solidFill>
                  <a:srgbClr val="FFC000"/>
                </a:solidFill>
              </a:rPr>
              <a:t>mečouna, se </a:t>
            </a:r>
            <a:r>
              <a:rPr lang="cs-CZ" sz="2800" dirty="0">
                <a:solidFill>
                  <a:srgbClr val="FFC000"/>
                </a:solidFill>
              </a:rPr>
              <a:t>kterou </a:t>
            </a:r>
            <a:r>
              <a:rPr lang="cs-CZ" sz="2800" u="sng" dirty="0">
                <a:solidFill>
                  <a:srgbClr val="C00000"/>
                </a:solidFill>
              </a:rPr>
              <a:t>zápasí dva dny</a:t>
            </a:r>
            <a:r>
              <a:rPr lang="cs-CZ" sz="2800" dirty="0">
                <a:solidFill>
                  <a:srgbClr val="FFC000"/>
                </a:solidFill>
              </a:rPr>
              <a:t>, teprve poté se mu ji podaří harpunovat a přivázat k lodi. Tímto životním úlovkem je velmi vysílen a uvažuje, co s rybou udělá a jak se bude mít. Ale mrtvou </a:t>
            </a:r>
            <a:r>
              <a:rPr lang="cs-CZ" sz="2800" u="sng" dirty="0">
                <a:solidFill>
                  <a:srgbClr val="C00000"/>
                </a:solidFill>
              </a:rPr>
              <a:t>rybu napadnou žraloci</a:t>
            </a:r>
            <a:r>
              <a:rPr lang="cs-CZ" sz="2800" dirty="0">
                <a:solidFill>
                  <a:srgbClr val="FFC000"/>
                </a:solidFill>
              </a:rPr>
              <a:t> a stařec už nemá sílu rybu ubránit, a tak se </a:t>
            </a:r>
            <a:r>
              <a:rPr lang="cs-CZ" sz="2800" u="sng" dirty="0">
                <a:solidFill>
                  <a:srgbClr val="C00000"/>
                </a:solidFill>
              </a:rPr>
              <a:t>vrátí</a:t>
            </a:r>
            <a:r>
              <a:rPr lang="cs-CZ" sz="2800" dirty="0">
                <a:solidFill>
                  <a:srgbClr val="C00000"/>
                </a:solidFill>
              </a:rPr>
              <a:t> </a:t>
            </a:r>
            <a:r>
              <a:rPr lang="cs-CZ" sz="2800" u="sng" dirty="0">
                <a:solidFill>
                  <a:srgbClr val="C00000"/>
                </a:solidFill>
              </a:rPr>
              <a:t>pouze s kostrou své ryby. </a:t>
            </a:r>
            <a:endParaRPr lang="cs-CZ" sz="2800" u="sng" dirty="0" smtClean="0">
              <a:solidFill>
                <a:srgbClr val="C00000"/>
              </a:solidFill>
            </a:endParaRPr>
          </a:p>
          <a:p>
            <a:pPr marL="0" indent="0">
              <a:buNone/>
            </a:pPr>
            <a:r>
              <a:rPr lang="cs-CZ" dirty="0" smtClean="0">
                <a:solidFill>
                  <a:srgbClr val="FFC000"/>
                </a:solidFill>
              </a:rPr>
              <a:t>Smysl </a:t>
            </a:r>
            <a:r>
              <a:rPr lang="cs-CZ" dirty="0">
                <a:solidFill>
                  <a:srgbClr val="FFC000"/>
                </a:solidFill>
              </a:rPr>
              <a:t>tohoto díla není v beznaději nebo něčem takovém, ale právě naopak ukazuje, že Santiago udělal vše pro to, čeho chtěl dosáhnout, tj. </a:t>
            </a:r>
            <a:r>
              <a:rPr lang="cs-CZ" u="sng" dirty="0">
                <a:solidFill>
                  <a:srgbClr val="C00000"/>
                </a:solidFill>
              </a:rPr>
              <a:t>vyhrál svůj boj s rybou. </a:t>
            </a:r>
          </a:p>
        </p:txBody>
      </p:sp>
      <p:sp>
        <p:nvSpPr>
          <p:cNvPr id="4" name="TextovéPole 3"/>
          <p:cNvSpPr txBox="1"/>
          <p:nvPr/>
        </p:nvSpPr>
        <p:spPr>
          <a:xfrm>
            <a:off x="5508104" y="6002615"/>
            <a:ext cx="2160240" cy="400110"/>
          </a:xfrm>
          <a:prstGeom prst="rect">
            <a:avLst/>
          </a:prstGeom>
          <a:solidFill>
            <a:srgbClr val="FFC000"/>
          </a:solidFill>
        </p:spPr>
        <p:txBody>
          <a:bodyPr wrap="square" rtlCol="0">
            <a:spAutoFit/>
          </a:bodyPr>
          <a:lstStyle/>
          <a:p>
            <a:pPr algn="ctr"/>
            <a:r>
              <a:rPr lang="cs-CZ" sz="2000" b="1" dirty="0" smtClean="0">
                <a:solidFill>
                  <a:srgbClr val="C00000"/>
                </a:solidFill>
              </a:rPr>
              <a:t>PRO KONTROLU</a:t>
            </a:r>
            <a:endParaRPr lang="cs-CZ" sz="2000" b="1" dirty="0">
              <a:solidFill>
                <a:srgbClr val="C00000"/>
              </a:solidFill>
            </a:endParaRPr>
          </a:p>
        </p:txBody>
      </p:sp>
    </p:spTree>
    <p:extLst>
      <p:ext uri="{BB962C8B-B14F-4D97-AF65-F5344CB8AC3E}">
        <p14:creationId xmlns:p14="http://schemas.microsoft.com/office/powerpoint/2010/main" val="66647625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4416" y="2420888"/>
            <a:ext cx="3717296" cy="3294876"/>
          </a:xfrm>
          <a:prstGeom prst="rect">
            <a:avLst/>
          </a:prstGeom>
          <a:ln/>
          <a:extLst/>
        </p:spPr>
        <p:style>
          <a:lnRef idx="2">
            <a:schemeClr val="accent2"/>
          </a:lnRef>
          <a:fillRef idx="1">
            <a:schemeClr val="lt1"/>
          </a:fillRef>
          <a:effectRef idx="0">
            <a:schemeClr val="accent2"/>
          </a:effectRef>
          <a:fontRef idx="minor">
            <a:schemeClr val="dk1"/>
          </a:fontRef>
        </p:style>
      </p:pic>
      <p:sp>
        <p:nvSpPr>
          <p:cNvPr id="2" name="TextovéPole 1"/>
          <p:cNvSpPr txBox="1"/>
          <p:nvPr/>
        </p:nvSpPr>
        <p:spPr>
          <a:xfrm>
            <a:off x="971600" y="501678"/>
            <a:ext cx="2664296" cy="1754326"/>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cs-CZ" sz="5400" b="1" dirty="0" smtClean="0">
                <a:solidFill>
                  <a:schemeClr val="accent1">
                    <a:lumMod val="50000"/>
                  </a:schemeClr>
                </a:solidFill>
              </a:rPr>
              <a:t>STAŘEC A MOŘE</a:t>
            </a:r>
            <a:endParaRPr lang="cs-CZ" sz="5400" b="1" dirty="0">
              <a:solidFill>
                <a:schemeClr val="accent1">
                  <a:lumMod val="50000"/>
                </a:schemeClr>
              </a:solidFill>
            </a:endParaRPr>
          </a:p>
        </p:txBody>
      </p:sp>
      <p:sp>
        <p:nvSpPr>
          <p:cNvPr id="3" name="TextovéPole 2"/>
          <p:cNvSpPr txBox="1"/>
          <p:nvPr/>
        </p:nvSpPr>
        <p:spPr>
          <a:xfrm>
            <a:off x="4771352" y="5867962"/>
            <a:ext cx="3240360" cy="646331"/>
          </a:xfrm>
          <a:prstGeom prst="rect">
            <a:avLst/>
          </a:prstGeom>
          <a:solidFill>
            <a:srgbClr val="FFC000"/>
          </a:solidFill>
        </p:spPr>
        <p:txBody>
          <a:bodyPr wrap="square" rtlCol="0">
            <a:spAutoFit/>
          </a:bodyPr>
          <a:lstStyle/>
          <a:p>
            <a:r>
              <a:rPr lang="cs-CZ" b="1" dirty="0" smtClean="0">
                <a:solidFill>
                  <a:schemeClr val="accent1">
                    <a:lumMod val="50000"/>
                  </a:schemeClr>
                </a:solidFill>
              </a:rPr>
              <a:t>STARĚC, KTERÝ INSPIROVAL AUTORA K NAPSÁNÍ NOVELY</a:t>
            </a:r>
            <a:endParaRPr lang="cs-CZ" b="1" dirty="0">
              <a:solidFill>
                <a:schemeClr val="accent1">
                  <a:lumMod val="50000"/>
                </a:schemeClr>
              </a:solidFill>
            </a:endParaRPr>
          </a:p>
        </p:txBody>
      </p:sp>
      <p:pic>
        <p:nvPicPr>
          <p:cNvPr id="1026"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403396" y="376590"/>
            <a:ext cx="3350583" cy="187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9648174">
            <a:off x="682002" y="3414113"/>
            <a:ext cx="3939266" cy="2214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03991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p:cNvSpPr>
            <a:spLocks noGrp="1"/>
          </p:cNvSpPr>
          <p:nvPr>
            <p:ph type="title"/>
          </p:nvPr>
        </p:nvSpPr>
        <p:spPr/>
        <p:txBody>
          <a:bodyPr>
            <a:normAutofit fontScale="90000"/>
          </a:bodyPr>
          <a:lstStyle/>
          <a:p>
            <a:pPr algn="ctr"/>
            <a:r>
              <a:rPr lang="cs-CZ" b="0" dirty="0" smtClean="0">
                <a:solidFill>
                  <a:srgbClr val="FFC000"/>
                </a:solidFill>
                <a:effectLst/>
                <a:latin typeface="Arial Black" pitchFamily="34" charset="0"/>
              </a:rPr>
              <a:t>CHARAKTERISTIKA LITERÁRNÍ POSTAVY</a:t>
            </a:r>
            <a:endParaRPr lang="cs-CZ" b="0" dirty="0">
              <a:solidFill>
                <a:srgbClr val="FFC000"/>
              </a:solidFill>
              <a:effectLst/>
              <a:latin typeface="Arial Black" pitchFamily="34" charset="0"/>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3981356805"/>
              </p:ext>
            </p:extLst>
          </p:nvPr>
        </p:nvGraphicFramePr>
        <p:xfrm>
          <a:off x="457200" y="1600200"/>
          <a:ext cx="8229600" cy="4997152"/>
        </p:xfrm>
        <a:graphic>
          <a:graphicData uri="http://schemas.openxmlformats.org/drawingml/2006/table">
            <a:tbl>
              <a:tblPr firstRow="1" bandRow="1">
                <a:tableStyleId>{284E427A-3D55-4303-BF80-6455036E1DE7}</a:tableStyleId>
              </a:tblPr>
              <a:tblGrid>
                <a:gridCol w="4114800"/>
                <a:gridCol w="4114800"/>
              </a:tblGrid>
              <a:tr h="471988">
                <a:tc>
                  <a:txBody>
                    <a:bodyPr/>
                    <a:lstStyle/>
                    <a:p>
                      <a:pPr algn="ctr"/>
                      <a:r>
                        <a:rPr lang="cs-CZ" sz="2000" dirty="0" smtClean="0"/>
                        <a:t>CHARAKTERISTIKA VNĚJŠÍ</a:t>
                      </a:r>
                      <a:endParaRPr lang="cs-CZ" sz="2000" dirty="0">
                        <a:solidFill>
                          <a:schemeClr val="bg1"/>
                        </a:solidFill>
                      </a:endParaRPr>
                    </a:p>
                  </a:txBody>
                  <a:tcPr/>
                </a:tc>
                <a:tc>
                  <a:txBody>
                    <a:bodyPr/>
                    <a:lstStyle/>
                    <a:p>
                      <a:pPr algn="ctr"/>
                      <a:r>
                        <a:rPr lang="cs-CZ" sz="2000" dirty="0" smtClean="0"/>
                        <a:t>CHARAKTERISTIKA VNITŘNÍ</a:t>
                      </a:r>
                      <a:endParaRPr lang="cs-CZ" sz="2000" dirty="0">
                        <a:solidFill>
                          <a:schemeClr val="bg1"/>
                        </a:solidFill>
                      </a:endParaRPr>
                    </a:p>
                  </a:txBody>
                  <a:tcPr/>
                </a:tc>
              </a:tr>
              <a:tr h="4525164">
                <a:tc>
                  <a:txBody>
                    <a:bodyPr/>
                    <a:lstStyle/>
                    <a:p>
                      <a:endParaRPr lang="cs-CZ" dirty="0" smtClean="0"/>
                    </a:p>
                    <a:p>
                      <a:r>
                        <a:rPr lang="cs-CZ" sz="1800" dirty="0" smtClean="0"/>
                        <a:t>Popisuje</a:t>
                      </a:r>
                      <a:r>
                        <a:rPr lang="cs-CZ" sz="1800" baseline="0" dirty="0" smtClean="0"/>
                        <a:t> vnější vzhled hrdiny</a:t>
                      </a:r>
                    </a:p>
                    <a:p>
                      <a:endParaRPr lang="cs-CZ" sz="1800" baseline="0" dirty="0" smtClean="0"/>
                    </a:p>
                    <a:p>
                      <a:r>
                        <a:rPr lang="cs-CZ" sz="1800" baseline="0" dirty="0" smtClean="0"/>
                        <a:t>Postupuje :</a:t>
                      </a:r>
                    </a:p>
                    <a:p>
                      <a:pPr marL="342900" indent="-342900">
                        <a:buFont typeface="+mj-lt"/>
                        <a:buAutoNum type="arabicPeriod"/>
                      </a:pPr>
                      <a:r>
                        <a:rPr lang="cs-CZ" sz="1800" baseline="0" dirty="0" smtClean="0"/>
                        <a:t>od celku k detailům</a:t>
                      </a:r>
                    </a:p>
                    <a:p>
                      <a:pPr marL="285750" indent="-285750">
                        <a:buFont typeface="Arial" pitchFamily="34" charset="0"/>
                        <a:buChar char="•"/>
                      </a:pPr>
                      <a:r>
                        <a:rPr lang="cs-CZ" sz="1800" baseline="0" dirty="0" smtClean="0"/>
                        <a:t>celkový vzhled </a:t>
                      </a:r>
                    </a:p>
                    <a:p>
                      <a:pPr marL="285750" indent="-285750">
                        <a:buFont typeface="Arial" pitchFamily="34" charset="0"/>
                        <a:buChar char="•"/>
                      </a:pPr>
                      <a:r>
                        <a:rPr lang="cs-CZ" sz="1800" baseline="0" dirty="0" smtClean="0"/>
                        <a:t>typ postavy</a:t>
                      </a:r>
                    </a:p>
                    <a:p>
                      <a:pPr marL="285750" indent="-285750">
                        <a:buFont typeface="Arial" pitchFamily="34" charset="0"/>
                        <a:buChar char="•"/>
                      </a:pPr>
                      <a:r>
                        <a:rPr lang="cs-CZ" sz="1800" baseline="0" dirty="0" smtClean="0"/>
                        <a:t>tělesná výška</a:t>
                      </a:r>
                    </a:p>
                    <a:p>
                      <a:pPr marL="285750" indent="-285750">
                        <a:buFont typeface="Arial" pitchFamily="34" charset="0"/>
                        <a:buChar char="•"/>
                      </a:pPr>
                      <a:r>
                        <a:rPr lang="cs-CZ" sz="1800" baseline="0" dirty="0" smtClean="0"/>
                        <a:t>výrazné rysy – držení těla, chůze….</a:t>
                      </a:r>
                    </a:p>
                    <a:p>
                      <a:pPr marL="342900" indent="-342900">
                        <a:buFont typeface="Arial" pitchFamily="34" charset="0"/>
                        <a:buAutoNum type="arabicPeriod" startAt="2"/>
                      </a:pPr>
                      <a:endParaRPr lang="cs-CZ" sz="1800" baseline="0" dirty="0" smtClean="0"/>
                    </a:p>
                    <a:p>
                      <a:pPr marL="342900" indent="-342900">
                        <a:buFont typeface="Arial" pitchFamily="34" charset="0"/>
                        <a:buAutoNum type="arabicPeriod" startAt="2"/>
                      </a:pPr>
                      <a:r>
                        <a:rPr lang="cs-CZ" sz="1800" baseline="0" dirty="0" smtClean="0"/>
                        <a:t>směrem dolů</a:t>
                      </a:r>
                    </a:p>
                    <a:p>
                      <a:pPr marL="285750" indent="-285750">
                        <a:buFont typeface="Arial" pitchFamily="34" charset="0"/>
                        <a:buChar char="•"/>
                      </a:pPr>
                      <a:r>
                        <a:rPr lang="cs-CZ" sz="1800" baseline="0" dirty="0" smtClean="0"/>
                        <a:t>hlava</a:t>
                      </a:r>
                    </a:p>
                    <a:p>
                      <a:pPr marL="285750" indent="-285750">
                        <a:buFont typeface="Arial" pitchFamily="34" charset="0"/>
                        <a:buChar char="•"/>
                      </a:pPr>
                      <a:r>
                        <a:rPr lang="cs-CZ" sz="1800" baseline="0" dirty="0" smtClean="0"/>
                        <a:t>končetiny a trup</a:t>
                      </a:r>
                    </a:p>
                    <a:p>
                      <a:pPr marL="0" indent="0">
                        <a:buFont typeface="Arial" pitchFamily="34" charset="0"/>
                        <a:buNone/>
                      </a:pPr>
                      <a:endParaRPr lang="cs-CZ" sz="1800" baseline="0" dirty="0" smtClean="0"/>
                    </a:p>
                    <a:p>
                      <a:pPr marL="0" indent="0">
                        <a:buFont typeface="Arial" pitchFamily="34" charset="0"/>
                        <a:buNone/>
                      </a:pPr>
                      <a:r>
                        <a:rPr lang="cs-CZ" sz="1800" baseline="0" dirty="0" smtClean="0"/>
                        <a:t>3.   oblékání apod.</a:t>
                      </a:r>
                    </a:p>
                    <a:p>
                      <a:pPr marL="0" indent="0">
                        <a:buFont typeface="+mj-lt"/>
                        <a:buNone/>
                      </a:pPr>
                      <a:endParaRPr lang="cs-CZ" dirty="0" smtClean="0"/>
                    </a:p>
                  </a:txBody>
                  <a:tcPr/>
                </a:tc>
                <a:tc>
                  <a:txBody>
                    <a:bodyPr/>
                    <a:lstStyle/>
                    <a:p>
                      <a:endParaRPr lang="cs-CZ" dirty="0" smtClean="0"/>
                    </a:p>
                    <a:p>
                      <a:r>
                        <a:rPr lang="cs-CZ" dirty="0" smtClean="0"/>
                        <a:t>Popisuje hrdinovy</a:t>
                      </a:r>
                      <a:r>
                        <a:rPr lang="cs-CZ" baseline="0" dirty="0" smtClean="0"/>
                        <a:t> </a:t>
                      </a:r>
                      <a:r>
                        <a:rPr lang="cs-CZ" dirty="0" smtClean="0"/>
                        <a:t>vlastnosti</a:t>
                      </a:r>
                    </a:p>
                    <a:p>
                      <a:endParaRPr lang="cs-CZ" dirty="0" smtClean="0"/>
                    </a:p>
                    <a:p>
                      <a:r>
                        <a:rPr lang="cs-CZ" dirty="0" smtClean="0"/>
                        <a:t>1.  Přímá:</a:t>
                      </a:r>
                      <a:r>
                        <a:rPr lang="cs-CZ" baseline="0" dirty="0" smtClean="0"/>
                        <a:t> </a:t>
                      </a:r>
                    </a:p>
                    <a:p>
                      <a:r>
                        <a:rPr lang="cs-CZ" baseline="0" dirty="0" smtClean="0"/>
                        <a:t>vyjmenováváme, používáme přirovnání, rčení, přísloví</a:t>
                      </a:r>
                    </a:p>
                    <a:p>
                      <a:endParaRPr lang="cs-CZ" baseline="0" dirty="0" smtClean="0"/>
                    </a:p>
                    <a:p>
                      <a:r>
                        <a:rPr lang="cs-CZ" baseline="0" dirty="0" smtClean="0"/>
                        <a:t>2.  Nepřímá:</a:t>
                      </a:r>
                    </a:p>
                    <a:p>
                      <a:r>
                        <a:rPr lang="cs-CZ" baseline="0" dirty="0" smtClean="0"/>
                        <a:t>využijeme část příběhu ukazující hrdinovo typické chování</a:t>
                      </a:r>
                    </a:p>
                    <a:p>
                      <a:r>
                        <a:rPr lang="cs-CZ" baseline="0" dirty="0" smtClean="0"/>
                        <a:t>/ pozor….příběh nesmí být delší než jedna třetina slohové práce /</a:t>
                      </a:r>
                      <a:endParaRPr lang="cs-CZ" b="1" dirty="0"/>
                    </a:p>
                  </a:txBody>
                  <a:tcPr/>
                </a:tc>
              </a:tr>
            </a:tbl>
          </a:graphicData>
        </a:graphic>
      </p:graphicFrame>
    </p:spTree>
    <p:extLst>
      <p:ext uri="{BB962C8B-B14F-4D97-AF65-F5344CB8AC3E}">
        <p14:creationId xmlns:p14="http://schemas.microsoft.com/office/powerpoint/2010/main" val="23452132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4463568"/>
            <a:ext cx="8305800" cy="1485712"/>
          </a:xfrm>
        </p:spPr>
        <p:txBody>
          <a:bodyPr>
            <a:normAutofit/>
          </a:bodyPr>
          <a:lstStyle/>
          <a:p>
            <a:pPr algn="ctr"/>
            <a:r>
              <a:rPr lang="cs-CZ" sz="4800" dirty="0" smtClean="0">
                <a:solidFill>
                  <a:srgbClr val="FFC000"/>
                </a:solidFill>
              </a:rPr>
              <a:t>TRAGICKÉ OKOLNOSTI SMRTI</a:t>
            </a:r>
            <a:endParaRPr lang="cs-CZ" sz="4800" dirty="0">
              <a:solidFill>
                <a:srgbClr val="FFC000"/>
              </a:solidFill>
            </a:endParaRPr>
          </a:p>
        </p:txBody>
      </p:sp>
      <p:sp>
        <p:nvSpPr>
          <p:cNvPr id="3" name="Zástupný symbol pro text 2"/>
          <p:cNvSpPr>
            <a:spLocks noGrp="1"/>
          </p:cNvSpPr>
          <p:nvPr>
            <p:ph type="body" idx="1"/>
          </p:nvPr>
        </p:nvSpPr>
        <p:spPr/>
        <p:txBody>
          <a:bodyPr/>
          <a:lstStyle/>
          <a:p>
            <a:endParaRPr lang="cs-CZ" dirty="0"/>
          </a:p>
        </p:txBody>
      </p:sp>
      <p:sp>
        <p:nvSpPr>
          <p:cNvPr id="4" name="Obdélník 3"/>
          <p:cNvSpPr/>
          <p:nvPr/>
        </p:nvSpPr>
        <p:spPr>
          <a:xfrm>
            <a:off x="323528" y="260648"/>
            <a:ext cx="8640960" cy="3816429"/>
          </a:xfrm>
          <a:prstGeom prst="rect">
            <a:avLst/>
          </a:prstGeom>
          <a:solidFill>
            <a:schemeClr val="accent1">
              <a:lumMod val="60000"/>
              <a:lumOff val="40000"/>
            </a:schemeClr>
          </a:solidFill>
        </p:spPr>
        <p:txBody>
          <a:bodyPr wrap="square">
            <a:spAutoFit/>
          </a:bodyPr>
          <a:lstStyle/>
          <a:p>
            <a:r>
              <a:rPr lang="cs-CZ" sz="2800" b="1" dirty="0" smtClean="0"/>
              <a:t>Na sklonku svého života se </a:t>
            </a:r>
            <a:r>
              <a:rPr lang="cs-CZ" sz="2800" b="1" dirty="0" err="1" smtClean="0"/>
              <a:t>Hemingway</a:t>
            </a:r>
            <a:r>
              <a:rPr lang="cs-CZ" sz="2800" b="1" dirty="0" smtClean="0"/>
              <a:t> dal opět na cestování, chtěl navštívit známá místa, ovšem začaly u něj propukat psychická onemocnění – byl </a:t>
            </a:r>
            <a:r>
              <a:rPr lang="cs-CZ" sz="2800" b="1" u="sng" dirty="0" smtClean="0"/>
              <a:t>depresivní</a:t>
            </a:r>
            <a:r>
              <a:rPr lang="cs-CZ" sz="2800" b="1" dirty="0" smtClean="0"/>
              <a:t>, </a:t>
            </a:r>
            <a:r>
              <a:rPr lang="cs-CZ" sz="2800" b="1" u="sng" dirty="0" smtClean="0"/>
              <a:t>sklerotický</a:t>
            </a:r>
            <a:r>
              <a:rPr lang="cs-CZ" sz="2800" b="1" dirty="0" smtClean="0"/>
              <a:t> a měl sklony k </a:t>
            </a:r>
            <a:r>
              <a:rPr lang="cs-CZ" sz="2800" b="1" u="sng" dirty="0" smtClean="0"/>
              <a:t>paranoie</a:t>
            </a:r>
            <a:r>
              <a:rPr lang="cs-CZ" sz="2800" b="1" dirty="0" smtClean="0"/>
              <a:t>. Několikrát byl hospitalizován a léčen, ovšem bezúspěšně. Měl rovněž sklony k sebevraždě a v neděli 2. července 1961 se v obzvláště silné depresi před svým domem v </a:t>
            </a:r>
            <a:r>
              <a:rPr lang="cs-CZ" sz="2800" b="1" dirty="0" err="1" smtClean="0"/>
              <a:t>Ketchumu</a:t>
            </a:r>
            <a:r>
              <a:rPr lang="cs-CZ" sz="2800" b="1" dirty="0" smtClean="0"/>
              <a:t> v Idaho Ernest </a:t>
            </a:r>
            <a:r>
              <a:rPr lang="cs-CZ" sz="2800" b="1" dirty="0" err="1" smtClean="0"/>
              <a:t>Hemingway</a:t>
            </a:r>
            <a:r>
              <a:rPr lang="cs-CZ" sz="2800" b="1" dirty="0" smtClean="0"/>
              <a:t> zastřelil.</a:t>
            </a:r>
          </a:p>
          <a:p>
            <a:endParaRPr lang="cs-CZ" dirty="0"/>
          </a:p>
        </p:txBody>
      </p:sp>
      <p:sp>
        <p:nvSpPr>
          <p:cNvPr id="5" name="TextovéPole 4"/>
          <p:cNvSpPr txBox="1"/>
          <p:nvPr/>
        </p:nvSpPr>
        <p:spPr>
          <a:xfrm>
            <a:off x="323528" y="4437112"/>
            <a:ext cx="6192688" cy="461665"/>
          </a:xfrm>
          <a:prstGeom prst="rect">
            <a:avLst/>
          </a:prstGeom>
          <a:solidFill>
            <a:srgbClr val="FFC000"/>
          </a:solidFill>
        </p:spPr>
        <p:txBody>
          <a:bodyPr wrap="square" rtlCol="0">
            <a:spAutoFit/>
          </a:bodyPr>
          <a:lstStyle/>
          <a:p>
            <a:r>
              <a:rPr lang="cs-CZ" sz="2400" b="1" dirty="0" smtClean="0">
                <a:solidFill>
                  <a:srgbClr val="C00000"/>
                </a:solidFill>
              </a:rPr>
              <a:t>POKUS SE VYSVĚTLIT POTRŽENÉ TERMÍNY</a:t>
            </a:r>
            <a:endParaRPr lang="cs-CZ" sz="2400" b="1" dirty="0">
              <a:solidFill>
                <a:srgbClr val="C00000"/>
              </a:solidFill>
            </a:endParaRPr>
          </a:p>
        </p:txBody>
      </p:sp>
    </p:spTree>
    <p:extLst>
      <p:ext uri="{BB962C8B-B14F-4D97-AF65-F5344CB8AC3E}">
        <p14:creationId xmlns:p14="http://schemas.microsoft.com/office/powerpoint/2010/main" val="41559614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C000"/>
          </a:solidFill>
        </p:spPr>
        <p:txBody>
          <a:bodyPr>
            <a:normAutofit/>
          </a:bodyPr>
          <a:lstStyle/>
          <a:p>
            <a:pPr algn="ctr"/>
            <a:r>
              <a:rPr lang="cs-CZ" sz="6000" dirty="0" smtClean="0">
                <a:solidFill>
                  <a:schemeClr val="accent1">
                    <a:lumMod val="50000"/>
                  </a:schemeClr>
                </a:solidFill>
              </a:rPr>
              <a:t>LITERÁRNÍ TERMÍNY</a:t>
            </a:r>
            <a:endParaRPr lang="cs-CZ" sz="6000" dirty="0">
              <a:solidFill>
                <a:schemeClr val="accent1">
                  <a:lumMod val="50000"/>
                </a:schemeClr>
              </a:solidFill>
            </a:endParaRPr>
          </a:p>
        </p:txBody>
      </p:sp>
      <p:sp>
        <p:nvSpPr>
          <p:cNvPr id="3" name="Zástupný symbol pro obsah 2"/>
          <p:cNvSpPr>
            <a:spLocks noGrp="1"/>
          </p:cNvSpPr>
          <p:nvPr>
            <p:ph idx="1"/>
          </p:nvPr>
        </p:nvSpPr>
        <p:spPr>
          <a:xfrm>
            <a:off x="457200" y="1772816"/>
            <a:ext cx="8229600" cy="4353347"/>
          </a:xfrm>
        </p:spPr>
        <p:txBody>
          <a:bodyPr>
            <a:normAutofit lnSpcReduction="10000"/>
          </a:bodyPr>
          <a:lstStyle/>
          <a:p>
            <a:r>
              <a:rPr lang="cs-CZ" sz="3200" b="1" dirty="0" smtClean="0">
                <a:solidFill>
                  <a:srgbClr val="FFC000"/>
                </a:solidFill>
              </a:rPr>
              <a:t>ROMÁN</a:t>
            </a:r>
          </a:p>
          <a:p>
            <a:r>
              <a:rPr lang="cs-CZ" sz="3200" b="1" dirty="0" smtClean="0">
                <a:solidFill>
                  <a:srgbClr val="FFC000"/>
                </a:solidFill>
              </a:rPr>
              <a:t>DRAMA</a:t>
            </a:r>
          </a:p>
          <a:p>
            <a:r>
              <a:rPr lang="cs-CZ" sz="3200" b="1" dirty="0" smtClean="0">
                <a:solidFill>
                  <a:srgbClr val="FFC000"/>
                </a:solidFill>
              </a:rPr>
              <a:t>NOVELA</a:t>
            </a:r>
          </a:p>
          <a:p>
            <a:r>
              <a:rPr lang="cs-CZ" sz="3200" b="1" dirty="0" smtClean="0">
                <a:solidFill>
                  <a:srgbClr val="FFC000"/>
                </a:solidFill>
              </a:rPr>
              <a:t>BOD OBRATU</a:t>
            </a:r>
          </a:p>
          <a:p>
            <a:r>
              <a:rPr lang="cs-CZ" sz="3200" b="1" dirty="0" smtClean="0">
                <a:solidFill>
                  <a:srgbClr val="FFC000"/>
                </a:solidFill>
              </a:rPr>
              <a:t>POINTA</a:t>
            </a:r>
          </a:p>
          <a:p>
            <a:r>
              <a:rPr lang="cs-CZ" sz="3200" b="1" dirty="0" smtClean="0">
                <a:solidFill>
                  <a:srgbClr val="FFC000"/>
                </a:solidFill>
              </a:rPr>
              <a:t>ZTRACENÁ GENERACE</a:t>
            </a:r>
          </a:p>
          <a:p>
            <a:r>
              <a:rPr lang="cs-CZ" sz="3200" b="1" dirty="0" smtClean="0">
                <a:solidFill>
                  <a:srgbClr val="FFC000"/>
                </a:solidFill>
              </a:rPr>
              <a:t>NOBELOVA CENA</a:t>
            </a:r>
          </a:p>
          <a:p>
            <a:r>
              <a:rPr lang="cs-CZ" sz="3200" b="1" dirty="0" smtClean="0">
                <a:solidFill>
                  <a:srgbClr val="FFC000"/>
                </a:solidFill>
              </a:rPr>
              <a:t>INSPIRACE</a:t>
            </a:r>
          </a:p>
          <a:p>
            <a:endParaRPr lang="cs-CZ" dirty="0" smtClean="0">
              <a:solidFill>
                <a:srgbClr val="FFC000"/>
              </a:solidFill>
            </a:endParaRPr>
          </a:p>
          <a:p>
            <a:pPr marL="0" indent="0">
              <a:buNone/>
            </a:pPr>
            <a:endParaRPr lang="cs-CZ" dirty="0" smtClean="0">
              <a:solidFill>
                <a:srgbClr val="FFC000"/>
              </a:solidFill>
            </a:endParaRPr>
          </a:p>
          <a:p>
            <a:endParaRPr lang="cs-CZ" dirty="0" smtClean="0">
              <a:solidFill>
                <a:srgbClr val="FFC000"/>
              </a:solidFill>
            </a:endParaRPr>
          </a:p>
          <a:p>
            <a:endParaRPr lang="cs-CZ" dirty="0">
              <a:solidFill>
                <a:srgbClr val="FFC000"/>
              </a:solidFill>
            </a:endParaRPr>
          </a:p>
        </p:txBody>
      </p:sp>
    </p:spTree>
    <p:extLst>
      <p:ext uri="{BB962C8B-B14F-4D97-AF65-F5344CB8AC3E}">
        <p14:creationId xmlns:p14="http://schemas.microsoft.com/office/powerpoint/2010/main" val="345740444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91264" cy="648072"/>
          </a:xfrm>
          <a:solidFill>
            <a:schemeClr val="accent2">
              <a:lumMod val="60000"/>
              <a:lumOff val="40000"/>
            </a:schemeClr>
          </a:solidFill>
        </p:spPr>
        <p:txBody>
          <a:bodyPr>
            <a:noAutofit/>
          </a:bodyPr>
          <a:lstStyle/>
          <a:p>
            <a:pPr algn="ctr"/>
            <a:r>
              <a:rPr lang="cs-CZ" sz="3200" dirty="0">
                <a:solidFill>
                  <a:schemeClr val="bg1">
                    <a:lumMod val="95000"/>
                    <a:lumOff val="5000"/>
                  </a:schemeClr>
                </a:solidFill>
              </a:rPr>
              <a:t>CITACE: OBRÁZKY, FOTOGRAFIE, KRESBY</a:t>
            </a:r>
            <a:endParaRPr lang="cs-CZ" sz="3200" dirty="0">
              <a:solidFill>
                <a:schemeClr val="accent1">
                  <a:lumMod val="50000"/>
                </a:schemeClr>
              </a:solidFill>
            </a:endParaRPr>
          </a:p>
        </p:txBody>
      </p:sp>
      <p:sp>
        <p:nvSpPr>
          <p:cNvPr id="3" name="Zástupný symbol pro obsah 2"/>
          <p:cNvSpPr>
            <a:spLocks noGrp="1"/>
          </p:cNvSpPr>
          <p:nvPr>
            <p:ph idx="1"/>
          </p:nvPr>
        </p:nvSpPr>
        <p:spPr>
          <a:xfrm>
            <a:off x="251520" y="1052736"/>
            <a:ext cx="8568952" cy="5616624"/>
          </a:xfrm>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marL="457200" indent="-457200">
              <a:buClrTx/>
            </a:pPr>
            <a:r>
              <a:rPr lang="cs-CZ" dirty="0" smtClean="0">
                <a:solidFill>
                  <a:schemeClr val="bg1"/>
                </a:solidFill>
              </a:rPr>
              <a:t>Autor neznámý. </a:t>
            </a:r>
            <a:r>
              <a:rPr lang="cs-CZ" dirty="0">
                <a:solidFill>
                  <a:schemeClr val="bg1"/>
                </a:solidFill>
              </a:rPr>
              <a:t>Http</a:t>
            </a:r>
            <a:r>
              <a:rPr lang="cs-CZ" dirty="0" smtClean="0">
                <a:solidFill>
                  <a:schemeClr val="bg1"/>
                </a:solidFill>
              </a:rPr>
              <a:t>://en.wikipedia.org</a:t>
            </a:r>
            <a:r>
              <a:rPr lang="cs-CZ" dirty="0">
                <a:solidFill>
                  <a:schemeClr val="bg1"/>
                </a:solidFill>
              </a:rPr>
              <a:t> [online]. 10:43, 6 </a:t>
            </a:r>
            <a:r>
              <a:rPr lang="cs-CZ" dirty="0" err="1">
                <a:solidFill>
                  <a:schemeClr val="bg1"/>
                </a:solidFill>
              </a:rPr>
              <a:t>February</a:t>
            </a:r>
            <a:r>
              <a:rPr lang="cs-CZ" dirty="0">
                <a:solidFill>
                  <a:schemeClr val="bg1"/>
                </a:solidFill>
              </a:rPr>
              <a:t> 2010.  [cit. 2011-09-14 ] File:Ernest </a:t>
            </a:r>
            <a:r>
              <a:rPr lang="cs-CZ" dirty="0" err="1">
                <a:solidFill>
                  <a:schemeClr val="bg1"/>
                </a:solidFill>
              </a:rPr>
              <a:t>Hemingway</a:t>
            </a:r>
            <a:r>
              <a:rPr lang="cs-CZ" dirty="0">
                <a:solidFill>
                  <a:schemeClr val="bg1"/>
                </a:solidFill>
              </a:rPr>
              <a:t> 1923 </a:t>
            </a:r>
            <a:r>
              <a:rPr lang="cs-CZ" dirty="0" err="1">
                <a:solidFill>
                  <a:schemeClr val="bg1"/>
                </a:solidFill>
              </a:rPr>
              <a:t>passport</a:t>
            </a:r>
            <a:r>
              <a:rPr lang="cs-CZ" dirty="0">
                <a:solidFill>
                  <a:schemeClr val="bg1"/>
                </a:solidFill>
              </a:rPr>
              <a:t> photo.TIF.jpg. Dostupné z WWW: &lt;http://en.wikipedia.org/wiki/File:Ernest_Hemingway_1923_passport_photo.TIF.jpg&gt;.</a:t>
            </a:r>
            <a:endParaRPr lang="cs-CZ" dirty="0" smtClean="0">
              <a:solidFill>
                <a:schemeClr val="bg1"/>
              </a:solidFill>
            </a:endParaRPr>
          </a:p>
          <a:p>
            <a:pPr marL="457200" indent="-457200">
              <a:buClrTx/>
            </a:pPr>
            <a:r>
              <a:rPr lang="cs-CZ" dirty="0" smtClean="0">
                <a:solidFill>
                  <a:schemeClr val="bg1"/>
                </a:solidFill>
              </a:rPr>
              <a:t>Autor nespecifikován. </a:t>
            </a:r>
            <a:r>
              <a:rPr lang="cs-CZ" dirty="0">
                <a:solidFill>
                  <a:schemeClr val="bg1"/>
                </a:solidFill>
              </a:rPr>
              <a:t>Http</a:t>
            </a:r>
            <a:r>
              <a:rPr lang="cs-CZ" dirty="0" smtClean="0">
                <a:solidFill>
                  <a:schemeClr val="bg1"/>
                </a:solidFill>
              </a:rPr>
              <a:t>://en.wikipedia.org</a:t>
            </a:r>
            <a:r>
              <a:rPr lang="cs-CZ" dirty="0">
                <a:solidFill>
                  <a:schemeClr val="bg1"/>
                </a:solidFill>
              </a:rPr>
              <a:t> [online]. 10:23, 6 </a:t>
            </a:r>
            <a:r>
              <a:rPr lang="cs-CZ" dirty="0" err="1">
                <a:solidFill>
                  <a:schemeClr val="bg1"/>
                </a:solidFill>
              </a:rPr>
              <a:t>February</a:t>
            </a:r>
            <a:r>
              <a:rPr lang="cs-CZ" dirty="0">
                <a:solidFill>
                  <a:schemeClr val="bg1"/>
                </a:solidFill>
              </a:rPr>
              <a:t> 2010.  [cit. 2011-09-14 ] File:Ernest </a:t>
            </a:r>
            <a:r>
              <a:rPr lang="cs-CZ" dirty="0" err="1">
                <a:solidFill>
                  <a:schemeClr val="bg1"/>
                </a:solidFill>
              </a:rPr>
              <a:t>Hemingway</a:t>
            </a:r>
            <a:r>
              <a:rPr lang="cs-CZ" dirty="0">
                <a:solidFill>
                  <a:schemeClr val="bg1"/>
                </a:solidFill>
              </a:rPr>
              <a:t> 1950.jpg. Dostupné z WWW: &lt;http://en.wikipedia.org/wiki/File:Ernest_Hemingway_1950.jpg&gt;.</a:t>
            </a:r>
          </a:p>
          <a:p>
            <a:pPr marL="457200" indent="-457200">
              <a:buClrTx/>
            </a:pPr>
            <a:r>
              <a:rPr lang="cs-CZ" dirty="0" smtClean="0"/>
              <a:t>ARNOLD, </a:t>
            </a:r>
            <a:r>
              <a:rPr lang="cs-CZ" dirty="0" err="1" smtClean="0"/>
              <a:t>Lloyd</a:t>
            </a:r>
            <a:r>
              <a:rPr lang="cs-CZ" dirty="0" smtClean="0">
                <a:solidFill>
                  <a:schemeClr val="bg1"/>
                </a:solidFill>
              </a:rPr>
              <a:t>. Http://en.wikipedia.org [</a:t>
            </a:r>
            <a:r>
              <a:rPr lang="cs-CZ" dirty="0">
                <a:solidFill>
                  <a:schemeClr val="bg1"/>
                </a:solidFill>
              </a:rPr>
              <a:t>online]. 22:32, 23 </a:t>
            </a:r>
            <a:r>
              <a:rPr lang="cs-CZ" dirty="0" err="1">
                <a:solidFill>
                  <a:schemeClr val="bg1"/>
                </a:solidFill>
              </a:rPr>
              <a:t>January</a:t>
            </a:r>
            <a:r>
              <a:rPr lang="cs-CZ" dirty="0">
                <a:solidFill>
                  <a:schemeClr val="bg1"/>
                </a:solidFill>
              </a:rPr>
              <a:t> 2011.  </a:t>
            </a:r>
            <a:r>
              <a:rPr lang="cs-CZ" dirty="0" smtClean="0">
                <a:solidFill>
                  <a:schemeClr val="bg1"/>
                </a:solidFill>
              </a:rPr>
              <a:t>[cit. </a:t>
            </a:r>
            <a:r>
              <a:rPr lang="cs-CZ" dirty="0">
                <a:solidFill>
                  <a:schemeClr val="bg1"/>
                </a:solidFill>
              </a:rPr>
              <a:t>2011-09-14 ] File:ErnestHemingway.jpg. </a:t>
            </a:r>
            <a:r>
              <a:rPr lang="en-US" dirty="0" smtClean="0">
                <a:solidFill>
                  <a:schemeClr val="bg1"/>
                </a:solidFill>
              </a:rPr>
              <a:t>From </a:t>
            </a:r>
            <a:r>
              <a:rPr lang="en-US" dirty="0">
                <a:solidFill>
                  <a:schemeClr val="bg1"/>
                </a:solidFill>
              </a:rPr>
              <a:t>Wikipedia, the free encyclopedia</a:t>
            </a:r>
            <a:r>
              <a:rPr lang="cs-CZ" dirty="0" smtClean="0">
                <a:solidFill>
                  <a:schemeClr val="bg1"/>
                </a:solidFill>
              </a:rPr>
              <a:t>. Dostupné z WWW</a:t>
            </a:r>
            <a:r>
              <a:rPr lang="cs-CZ" dirty="0">
                <a:solidFill>
                  <a:schemeClr val="bg1"/>
                </a:solidFill>
              </a:rPr>
              <a:t>: &lt;http://en.wikipedia.org/wiki/</a:t>
            </a:r>
            <a:r>
              <a:rPr lang="cs-CZ" dirty="0" err="1">
                <a:solidFill>
                  <a:schemeClr val="bg1"/>
                </a:solidFill>
              </a:rPr>
              <a:t>File:ErnestHemingway.jpgns.jpg</a:t>
            </a:r>
            <a:r>
              <a:rPr lang="cs-CZ" dirty="0" smtClean="0">
                <a:solidFill>
                  <a:schemeClr val="bg1"/>
                </a:solidFill>
              </a:rPr>
              <a:t>&gt;.</a:t>
            </a:r>
          </a:p>
          <a:p>
            <a:pPr marL="457200" indent="-457200">
              <a:buClrTx/>
            </a:pPr>
            <a:r>
              <a:rPr lang="cs-CZ" dirty="0">
                <a:solidFill>
                  <a:schemeClr val="bg1"/>
                </a:solidFill>
              </a:rPr>
              <a:t>Rodinná fotografie. Http://en.wikipedia.org [online]. 06:52, 19 </a:t>
            </a:r>
            <a:r>
              <a:rPr lang="cs-CZ" dirty="0" err="1">
                <a:solidFill>
                  <a:schemeClr val="bg1"/>
                </a:solidFill>
              </a:rPr>
              <a:t>September</a:t>
            </a:r>
            <a:r>
              <a:rPr lang="cs-CZ" dirty="0">
                <a:solidFill>
                  <a:schemeClr val="bg1"/>
                </a:solidFill>
              </a:rPr>
              <a:t> 2009.  [cit. 2011-09-14 ]</a:t>
            </a:r>
            <a:r>
              <a:rPr lang="en-US" dirty="0">
                <a:solidFill>
                  <a:schemeClr val="bg1"/>
                </a:solidFill>
              </a:rPr>
              <a:t> File:Hemingway and Marlins.jpg</a:t>
            </a:r>
            <a:r>
              <a:rPr lang="cs-CZ" dirty="0">
                <a:solidFill>
                  <a:schemeClr val="bg1"/>
                </a:solidFill>
              </a:rPr>
              <a:t>. </a:t>
            </a:r>
            <a:r>
              <a:rPr lang="en-US" dirty="0">
                <a:solidFill>
                  <a:schemeClr val="bg1"/>
                </a:solidFill>
              </a:rPr>
              <a:t>From Wikipedia, the free encyclopedia</a:t>
            </a:r>
            <a:r>
              <a:rPr lang="cs-CZ" dirty="0">
                <a:solidFill>
                  <a:schemeClr val="bg1"/>
                </a:solidFill>
              </a:rPr>
              <a:t>. Dostupné z WWW: &lt;http://en.wikipedia.org/wiki/</a:t>
            </a:r>
            <a:r>
              <a:rPr lang="cs-CZ" dirty="0" err="1">
                <a:solidFill>
                  <a:schemeClr val="bg1"/>
                </a:solidFill>
              </a:rPr>
              <a:t>File:Hemingway_and_Marlins.jpg</a:t>
            </a:r>
            <a:r>
              <a:rPr lang="cs-CZ" dirty="0" smtClean="0">
                <a:solidFill>
                  <a:schemeClr val="bg1"/>
                </a:solidFill>
              </a:rPr>
              <a:t>&gt;.</a:t>
            </a:r>
          </a:p>
          <a:p>
            <a:pPr marL="457200" indent="-457200">
              <a:buClrTx/>
            </a:pPr>
            <a:r>
              <a:rPr lang="cs-CZ" dirty="0" smtClean="0">
                <a:solidFill>
                  <a:schemeClr val="bg1"/>
                </a:solidFill>
              </a:rPr>
              <a:t>Autor neznámý. </a:t>
            </a:r>
            <a:r>
              <a:rPr lang="cs-CZ" dirty="0">
                <a:solidFill>
                  <a:schemeClr val="bg1"/>
                </a:solidFill>
              </a:rPr>
              <a:t>Http://en.wikipedia.org [online]. 23. 3. 2009, 15:15.  [cit. 2011-09-14 ] </a:t>
            </a:r>
            <a:r>
              <a:rPr lang="cs-CZ" dirty="0" err="1">
                <a:solidFill>
                  <a:schemeClr val="bg1"/>
                </a:solidFill>
              </a:rPr>
              <a:t>Soubor:TheOldManGregorioFuentes.jpg</a:t>
            </a:r>
            <a:r>
              <a:rPr lang="cs-CZ" dirty="0">
                <a:solidFill>
                  <a:schemeClr val="bg1"/>
                </a:solidFill>
              </a:rPr>
              <a:t>. </a:t>
            </a:r>
            <a:r>
              <a:rPr lang="en-US" dirty="0">
                <a:solidFill>
                  <a:schemeClr val="bg1"/>
                </a:solidFill>
              </a:rPr>
              <a:t>From Wikipedia, the free encyclopedia</a:t>
            </a:r>
            <a:r>
              <a:rPr lang="cs-CZ" dirty="0">
                <a:solidFill>
                  <a:schemeClr val="bg1"/>
                </a:solidFill>
              </a:rPr>
              <a:t>. Dostupné z WWW: &lt;http://cs.wikipedia.org/wiki/</a:t>
            </a:r>
            <a:r>
              <a:rPr lang="cs-CZ" dirty="0" err="1">
                <a:solidFill>
                  <a:schemeClr val="bg1"/>
                </a:solidFill>
              </a:rPr>
              <a:t>Soubor:TheOldManGregorioFuentes.jpg</a:t>
            </a:r>
            <a:r>
              <a:rPr lang="cs-CZ" dirty="0">
                <a:solidFill>
                  <a:schemeClr val="bg1"/>
                </a:solidFill>
              </a:rPr>
              <a:t>&gt;.</a:t>
            </a:r>
          </a:p>
          <a:p>
            <a:pPr marL="457200" indent="-457200">
              <a:buClrTx/>
            </a:pPr>
            <a:r>
              <a:rPr lang="cs-CZ" dirty="0">
                <a:solidFill>
                  <a:schemeClr val="bg1"/>
                </a:solidFill>
              </a:rPr>
              <a:t>Ostatní obrázky a fotografie – kliparty </a:t>
            </a:r>
            <a:r>
              <a:rPr lang="cs-CZ" dirty="0" err="1">
                <a:solidFill>
                  <a:schemeClr val="bg1"/>
                </a:solidFill>
              </a:rPr>
              <a:t>office</a:t>
            </a:r>
            <a:r>
              <a:rPr lang="cs-CZ" dirty="0">
                <a:solidFill>
                  <a:schemeClr val="bg1"/>
                </a:solidFill>
              </a:rPr>
              <a:t>- www.office.com</a:t>
            </a:r>
          </a:p>
          <a:p>
            <a:pPr algn="ctr">
              <a:buClrTx/>
            </a:pPr>
            <a:r>
              <a:rPr lang="cs-CZ" dirty="0">
                <a:solidFill>
                  <a:schemeClr val="bg1"/>
                </a:solidFill>
              </a:rPr>
              <a:t>FOTOGRAFIE JSOU VKLÁDÁNY OPAKOVANĚ</a:t>
            </a:r>
          </a:p>
          <a:p>
            <a:endParaRPr lang="cs-CZ" dirty="0">
              <a:solidFill>
                <a:schemeClr val="accent1">
                  <a:lumMod val="50000"/>
                </a:schemeClr>
              </a:solidFill>
            </a:endParaRPr>
          </a:p>
        </p:txBody>
      </p:sp>
    </p:spTree>
    <p:extLst>
      <p:ext uri="{BB962C8B-B14F-4D97-AF65-F5344CB8AC3E}">
        <p14:creationId xmlns:p14="http://schemas.microsoft.com/office/powerpoint/2010/main" val="338268929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Došky">
  <a:themeElements>
    <a:clrScheme name="Došky">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á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ošky">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307</TotalTime>
  <Words>957</Words>
  <Application>Microsoft Office PowerPoint</Application>
  <PresentationFormat>Předvádění na obrazovce (4:3)</PresentationFormat>
  <Paragraphs>125</Paragraphs>
  <Slides>16</Slides>
  <Notes>1</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Došky</vt:lpstr>
      <vt:lpstr>Prezentace aplikace PowerPoint</vt:lpstr>
      <vt:lpstr>ANOTACE</vt:lpstr>
      <vt:lpstr>KLÍČOVÁ SLOVA</vt:lpstr>
      <vt:lpstr>Ernest Hemingway</vt:lpstr>
      <vt:lpstr>AUTORSKÁ JMENOVKA</vt:lpstr>
      <vt:lpstr>NOVÉ LITERÁRNÍ TERMÍNY</vt:lpstr>
      <vt:lpstr>ZAJÍMAVOSTI ZE ŽIVOTA A AUTORA</vt:lpstr>
      <vt:lpstr>Prezentace aplikace PowerPoint</vt:lpstr>
      <vt:lpstr>STAŘEC A MOŘE - NOVELA</vt:lpstr>
      <vt:lpstr>Prezentace aplikace PowerPoint</vt:lpstr>
      <vt:lpstr>STAŘEC A MOŘE - NOVELA</vt:lpstr>
      <vt:lpstr>Prezentace aplikace PowerPoint</vt:lpstr>
      <vt:lpstr>CHARAKTERISTIKA LITERÁRNÍ POSTAVY</vt:lpstr>
      <vt:lpstr>TRAGICKÉ OKOLNOSTI SMRTI</vt:lpstr>
      <vt:lpstr>LITERÁRNÍ TERMÍNY</vt:lpstr>
      <vt:lpstr>CITACE: OBRÁZKY, FOTOGRAFIE, KRESBY</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EU12</dc:creator>
  <cp:lastModifiedBy>Ludmila Moličová</cp:lastModifiedBy>
  <cp:revision>28</cp:revision>
  <dcterms:created xsi:type="dcterms:W3CDTF">2011-10-08T17:56:39Z</dcterms:created>
  <dcterms:modified xsi:type="dcterms:W3CDTF">2013-09-21T04:53:06Z</dcterms:modified>
</cp:coreProperties>
</file>