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5" r:id="rId2"/>
    <p:sldId id="276" r:id="rId3"/>
    <p:sldId id="278" r:id="rId4"/>
    <p:sldId id="256" r:id="rId5"/>
    <p:sldId id="279" r:id="rId6"/>
    <p:sldId id="271" r:id="rId7"/>
    <p:sldId id="265" r:id="rId8"/>
    <p:sldId id="259" r:id="rId9"/>
    <p:sldId id="260" r:id="rId10"/>
    <p:sldId id="266" r:id="rId11"/>
    <p:sldId id="267" r:id="rId12"/>
    <p:sldId id="277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>
      <p:cViewPr varScale="1">
        <p:scale>
          <a:sx n="95" d="100"/>
          <a:sy n="95" d="100"/>
        </p:scale>
        <p:origin x="-4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FBA0B-5A48-474A-9BC0-4FD083CF557A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78C5E-2D17-499A-8498-FA39095406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04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C78C5E-2D17-499A-8498-FA390954062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182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C8A5952-A083-460B-98AE-F63A3AFBAF6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9428F39-FAFB-4A68-81E6-12046EF1C73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udyznudy.cz/Foto-a-video/3D-Prohlidky/Zidovska-synagoga---Pamatnik-Karla-Polacka--Rychno.aspx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hyperlink" Target="http://music.stream.cz/klip/yt/kdycBrdxyQ8" TargetMode="External"/><Relationship Id="rId4" Type="http://schemas.openxmlformats.org/officeDocument/2006/relationships/hyperlink" Target="http://ld.johanesville.net/polacek-01-bylo-nas-pet?page=1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8401" y="1844824"/>
            <a:ext cx="8568952" cy="486287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/>
              <a:t>projekt v rámci vzdělávacího programu</a:t>
            </a:r>
          </a:p>
          <a:p>
            <a:pPr algn="ctr"/>
            <a:r>
              <a:rPr lang="cs-CZ" b="1" dirty="0"/>
              <a:t>VZDĚLÁNÍ PRO KONKURENCESCHOPNOST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 smtClean="0"/>
              <a:t>ŠABLONA </a:t>
            </a:r>
            <a:r>
              <a:rPr lang="cs-CZ" b="1" dirty="0"/>
              <a:t>ČÍSLO: III/2</a:t>
            </a:r>
          </a:p>
          <a:p>
            <a:pPr algn="ctr"/>
            <a:r>
              <a:rPr lang="cs-CZ" b="1" dirty="0"/>
              <a:t>NÁZEV:  INOVACE A ZKVALITNĚNÍ VÝUKY PROSTŘEDNICTVÍM ICT</a:t>
            </a:r>
          </a:p>
          <a:p>
            <a:endParaRPr lang="cs-CZ" dirty="0"/>
          </a:p>
          <a:p>
            <a:r>
              <a:rPr lang="cs-CZ" sz="2000" b="1" dirty="0"/>
              <a:t>PŘEDMĚT: JAZYK ČESKÝ</a:t>
            </a:r>
          </a:p>
          <a:p>
            <a:r>
              <a:rPr lang="cs-CZ" sz="2000" b="1" dirty="0"/>
              <a:t>ROČNÍK: IX.</a:t>
            </a:r>
          </a:p>
          <a:p>
            <a:r>
              <a:rPr lang="cs-CZ" sz="2000" b="1" dirty="0"/>
              <a:t>TÉMA: </a:t>
            </a:r>
            <a:r>
              <a:rPr lang="cs-CZ" sz="2000" b="1" dirty="0" smtClean="0"/>
              <a:t>KAREL POLÁČEK</a:t>
            </a:r>
            <a:endParaRPr lang="cs-CZ" sz="2000" b="1" dirty="0"/>
          </a:p>
          <a:p>
            <a:r>
              <a:rPr lang="cs-CZ" sz="2000" b="1" dirty="0"/>
              <a:t>AUTOR: MGR. HANA GINTEROVÁ</a:t>
            </a:r>
          </a:p>
          <a:p>
            <a:r>
              <a:rPr lang="cs-CZ" sz="2000" b="1" dirty="0"/>
              <a:t>DATUM VYTVOŘENÍ: </a:t>
            </a:r>
            <a:r>
              <a:rPr lang="cs-CZ" sz="2000" b="1" dirty="0" smtClean="0"/>
              <a:t>18. 09. </a:t>
            </a:r>
            <a:r>
              <a:rPr lang="cs-CZ" sz="2000" b="1" dirty="0"/>
              <a:t>2011</a:t>
            </a:r>
          </a:p>
          <a:p>
            <a:endParaRPr lang="cs-CZ" sz="2000" b="1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VY_32_INOVACE_21_HG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76259"/>
            <a:ext cx="1466528" cy="2129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103388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836712"/>
            <a:ext cx="8712967" cy="5904656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Clr>
                <a:schemeClr val="tx1"/>
              </a:buClr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PREZENTACE VYTVOŘENA JAKO DOPLNĚK K UČIVU 9. ROČNÍKU ČEŠTÍ SPISOVATELÉ REAGUJÍCÍ VE SVÝCH DÍLECH NA VÁLKU – SPISOVATEL KAREL POLÁČEK</a:t>
            </a:r>
          </a:p>
          <a:p>
            <a:pPr>
              <a:buClr>
                <a:schemeClr val="tx1"/>
              </a:buClr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V RÁMCI PREZENTACE SE ŽÁCI SEZNÁMÍ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S OSOBNOSTÍ, ŽIVOTEM A DÍLEM SPISOVATELE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S TYPICKÝM HUMOREM TOHOTO SPISOVATELE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S FILMOVÝM ZPRACOVÁNÍM JEHO DĚL</a:t>
            </a:r>
          </a:p>
          <a:p>
            <a:pPr algn="ctr"/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DO PREZENTACE JSOU VLOŽENY HYPERTEXTOVÉ ODKAZY</a:t>
            </a: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Pilotáž: Prezentace pilotována ve třídách 9. ročníku, ale je možné ji využít jako doplnění učiva literární výchovy ve všech ročnících II. stupně ZŠ a víceletá gymnázia. Žáky zaujme virtuální prohlídka židovské synagogy – muzea Karla Poláčka v Rychnově nad Kněžnou a doporučuji využít další hypertextové odkazy s ukázkami z knihy a filmu Bylo nás pět. Pokud vám to dovolí vaše časové možnosti, umožněte žákům zhlédnout alespoň část tohoto seriálu.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0392"/>
          </a:xfrm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ANOTACE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60588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04864"/>
            <a:ext cx="8496943" cy="45365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3200" b="1" dirty="0" smtClean="0"/>
              <a:t>ROMÁNOVÁ TRILOGIE</a:t>
            </a:r>
          </a:p>
          <a:p>
            <a:r>
              <a:rPr lang="cs-CZ" sz="3200" b="1" dirty="0" smtClean="0"/>
              <a:t>HUMORNĚ LADĚNÝ ROMÁN</a:t>
            </a:r>
          </a:p>
          <a:p>
            <a:r>
              <a:rPr lang="cs-CZ" sz="3200" b="1" dirty="0" smtClean="0"/>
              <a:t>ANEKDOTA</a:t>
            </a:r>
          </a:p>
          <a:p>
            <a:r>
              <a:rPr lang="cs-CZ" sz="3200" b="1" dirty="0" smtClean="0"/>
              <a:t>SERIÁL</a:t>
            </a:r>
          </a:p>
          <a:p>
            <a:r>
              <a:rPr lang="cs-CZ" sz="3200" b="1" dirty="0" smtClean="0"/>
              <a:t>E-BOOK</a:t>
            </a:r>
          </a:p>
          <a:p>
            <a:r>
              <a:rPr lang="cs-CZ" sz="3200" b="1" dirty="0" smtClean="0"/>
              <a:t>ŽIDOVSKÁ SYNAGOGA</a:t>
            </a:r>
          </a:p>
          <a:p>
            <a:r>
              <a:rPr lang="cs-CZ" sz="3200" b="1" dirty="0" smtClean="0"/>
              <a:t>POKRYTECTVÍ</a:t>
            </a:r>
          </a:p>
          <a:p>
            <a:r>
              <a:rPr lang="cs-CZ" sz="3200" b="1" dirty="0" smtClean="0"/>
              <a:t>SELEKCE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KLÍČOVÁ SLOVA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223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bg2">
                    <a:lumMod val="10000"/>
                  </a:schemeClr>
                </a:solidFill>
                <a:latin typeface="Brush Script MT" pitchFamily="66" charset="0"/>
              </a:rPr>
              <a:t>Karel Poláček</a:t>
            </a:r>
            <a:endParaRPr lang="cs-CZ" sz="9600" dirty="0">
              <a:solidFill>
                <a:schemeClr val="bg2">
                  <a:lumMod val="10000"/>
                </a:schemeClr>
              </a:solidFill>
              <a:latin typeface="Brush Script M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98215" y="2564904"/>
            <a:ext cx="5904656" cy="237626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„Muži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se dělí na dvě skupiny. Jsou zdvořilí a nezdvořilí. Nezdvořilý muž nenabídne dámě své místo. Zdvořilý muž, když postřehne vstupující dámu, zamhouří oči a dělá, jako když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spí“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373216"/>
            <a:ext cx="8667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62128"/>
            <a:ext cx="8667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373216"/>
            <a:ext cx="8667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401479"/>
            <a:ext cx="8667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01479"/>
            <a:ext cx="8667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913" y="2150986"/>
            <a:ext cx="2215153" cy="3212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278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4130824" cy="5997696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25" t="11562" r="5356" b="37632"/>
          <a:stretch/>
        </p:blipFill>
        <p:spPr bwMode="auto">
          <a:xfrm>
            <a:off x="5148064" y="1268760"/>
            <a:ext cx="3285907" cy="401610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62448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2060848"/>
            <a:ext cx="8496943" cy="4608511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Chcete vypadat veliký? Obklopte se malými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lidmi.</a:t>
            </a:r>
          </a:p>
          <a:p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Prodlužoval spánek, aby přes den neudělal příliš mnoho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hloupostí.</a:t>
            </a:r>
          </a:p>
          <a:p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Žižkovský lid toleruje drobné podvody, zvláště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když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se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podaří.</a:t>
            </a:r>
          </a:p>
          <a:p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Čím jsou naše fotografie starší, tím na nich vypadáme mlaději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Tanec je rytmické blbnutí. </a:t>
            </a:r>
            <a:endParaRPr lang="cs-CZ" sz="28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Humor pročisťuje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zrak.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Humor v citátech</a:t>
            </a:r>
            <a:b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Karla </a:t>
            </a:r>
            <a:r>
              <a:rPr lang="cs-CZ" sz="54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oláčka</a:t>
            </a:r>
            <a:endParaRPr lang="cs-CZ" sz="54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52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836712"/>
            <a:ext cx="3668352" cy="2751264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sp>
        <p:nvSpPr>
          <p:cNvPr id="4" name="TextovéPole 3"/>
          <p:cNvSpPr txBox="1"/>
          <p:nvPr/>
        </p:nvSpPr>
        <p:spPr>
          <a:xfrm>
            <a:off x="1043608" y="4096649"/>
            <a:ext cx="4392488" cy="83099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BUSTA KARLA POLÁČKA V RYCHNOVĚ NAD KNĚŽNOU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5589240"/>
            <a:ext cx="5184576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hlinkClick r:id="rId3"/>
              </a:rPr>
              <a:t>PAMÁTNÍK</a:t>
            </a:r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 KARLA POLÁČKA V RYCHNOVĚ NAD KNĚŽNOU- ŽIDOVSKÁ SYNAGOGA</a:t>
            </a:r>
          </a:p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/ NÁHLED WEB KAMEROU /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36" r="39091" b="10364"/>
          <a:stretch/>
        </p:blipFill>
        <p:spPr bwMode="auto">
          <a:xfrm>
            <a:off x="6137772" y="288148"/>
            <a:ext cx="1620983" cy="5122718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6767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712967" cy="511256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i="1" dirty="0" smtClean="0"/>
          </a:p>
          <a:p>
            <a:pPr>
              <a:buFont typeface="Wingdings" pitchFamily="2" charset="2"/>
              <a:buChar char="v"/>
            </a:pPr>
            <a:r>
              <a:rPr lang="cs-CZ" sz="2600" b="1" i="1" dirty="0" smtClean="0"/>
              <a:t>ČESKÝ PROZAIK 20. STOLETÍ</a:t>
            </a:r>
          </a:p>
          <a:p>
            <a:pPr>
              <a:buFont typeface="Wingdings" pitchFamily="2" charset="2"/>
              <a:buChar char="v"/>
            </a:pPr>
            <a:r>
              <a:rPr lang="cs-CZ" sz="2600" b="1" i="1" dirty="0" smtClean="0"/>
              <a:t>BYL ŽIDOVSKÉHO PŮVODU</a:t>
            </a:r>
          </a:p>
          <a:p>
            <a:pPr>
              <a:buFont typeface="Wingdings" pitchFamily="2" charset="2"/>
              <a:buChar char="v"/>
            </a:pPr>
            <a:r>
              <a:rPr lang="cs-CZ" sz="2600" b="1" i="1" dirty="0" smtClean="0"/>
              <a:t>ZNALEC LIDSKÝCH POVAH</a:t>
            </a:r>
            <a:endParaRPr lang="cs-CZ" sz="2600" b="1" i="1" dirty="0"/>
          </a:p>
          <a:p>
            <a:pPr>
              <a:buFont typeface="Wingdings" pitchFamily="2" charset="2"/>
              <a:buChar char="v"/>
            </a:pPr>
            <a:r>
              <a:rPr lang="cs-CZ" sz="2600" b="1" i="1" dirty="0" smtClean="0">
                <a:solidFill>
                  <a:schemeClr val="accent2">
                    <a:lumMod val="50000"/>
                  </a:schemeClr>
                </a:solidFill>
              </a:rPr>
              <a:t>DÍLO</a:t>
            </a:r>
            <a:r>
              <a:rPr lang="cs-CZ" sz="2600" b="1" i="1" dirty="0" smtClean="0"/>
              <a:t>: 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600" b="1" i="1" dirty="0" smtClean="0"/>
              <a:t>ROMÁN </a:t>
            </a:r>
            <a:r>
              <a:rPr lang="cs-CZ" sz="2600" b="1" i="1" u="sng" dirty="0" smtClean="0">
                <a:solidFill>
                  <a:schemeClr val="accent2">
                    <a:lumMod val="50000"/>
                  </a:schemeClr>
                </a:solidFill>
              </a:rPr>
              <a:t>Hostinec u Kamenného stolu </a:t>
            </a:r>
            <a:r>
              <a:rPr lang="cs-CZ" sz="2600" b="1" i="1" dirty="0" smtClean="0"/>
              <a:t>- zfilmováno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600" b="1" i="1" dirty="0" smtClean="0"/>
              <a:t>ROMÁNOVÁ TRILOGIE: </a:t>
            </a:r>
            <a:r>
              <a:rPr lang="cs-CZ" sz="2600" b="1" i="1" u="sng" dirty="0" smtClean="0">
                <a:solidFill>
                  <a:schemeClr val="accent2">
                    <a:lumMod val="50000"/>
                  </a:schemeClr>
                </a:solidFill>
              </a:rPr>
              <a:t>Okresní město</a:t>
            </a:r>
            <a:endParaRPr lang="cs-CZ" sz="2600" b="1" u="sng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sz="2600" b="1" i="1" dirty="0" smtClean="0"/>
              <a:t>NEJZNÁMĚJŠÍ: </a:t>
            </a:r>
            <a:r>
              <a:rPr lang="cs-CZ" sz="2000" b="1" i="1" dirty="0" smtClean="0"/>
              <a:t>HUMORNĚ LADĚNÁ KNIHA </a:t>
            </a:r>
            <a:r>
              <a:rPr lang="cs-CZ" sz="2600" b="1" i="1" dirty="0" smtClean="0">
                <a:solidFill>
                  <a:schemeClr val="accent2">
                    <a:lumMod val="50000"/>
                  </a:schemeClr>
                </a:solidFill>
              </a:rPr>
              <a:t>Bylo nás pět </a:t>
            </a:r>
            <a:r>
              <a:rPr lang="cs-CZ" sz="2600" b="1" i="1" dirty="0" smtClean="0"/>
              <a:t>– seriál 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cs-CZ" b="1" i="1" dirty="0" smtClean="0"/>
              <a:t>PRO DĚTI JE TAKÉ URČENÁ POHÁDKA </a:t>
            </a:r>
            <a:r>
              <a:rPr lang="cs-CZ" sz="2600" b="1" i="1" dirty="0" err="1" smtClean="0">
                <a:solidFill>
                  <a:schemeClr val="accent2">
                    <a:lumMod val="50000"/>
                  </a:schemeClr>
                </a:solidFill>
              </a:rPr>
              <a:t>Edudant</a:t>
            </a:r>
            <a:r>
              <a:rPr lang="cs-CZ" sz="2600" b="1" i="1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600" b="1" i="1" dirty="0" err="1" smtClean="0">
                <a:solidFill>
                  <a:schemeClr val="accent2">
                    <a:lumMod val="50000"/>
                  </a:schemeClr>
                </a:solidFill>
              </a:rPr>
              <a:t>Francimor</a:t>
            </a:r>
            <a:endParaRPr lang="cs-CZ" sz="2600" b="1" i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600" b="1" i="1" dirty="0" smtClean="0"/>
              <a:t>ZEMŘEL V KONCENTRAČNÍM TÁBOŘE</a:t>
            </a:r>
            <a:endParaRPr lang="cs-CZ" sz="26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</a:rPr>
              <a:t>JMENOVKA SPISOVATELE</a:t>
            </a:r>
            <a:endParaRPr lang="cs-CZ" sz="4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441367"/>
            <a:ext cx="417646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ZAPIŠTE SI DO SEŠITU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689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1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Kniha byla vydána r. 1946, ale vznikla za protektorátu. </a:t>
            </a:r>
            <a:br>
              <a:rPr lang="cs-CZ" dirty="0" smtClean="0"/>
            </a:br>
            <a:r>
              <a:rPr lang="cs-CZ" dirty="0" smtClean="0"/>
              <a:t>Autor v knize zachycuje </a:t>
            </a:r>
            <a:r>
              <a:rPr lang="cs-CZ" u="sng" dirty="0" smtClean="0"/>
              <a:t>okresní město očima klukovské party</a:t>
            </a:r>
            <a:r>
              <a:rPr lang="cs-CZ" dirty="0" smtClean="0"/>
              <a:t>. Vypravěčem je </a:t>
            </a:r>
            <a:r>
              <a:rPr lang="cs-CZ" b="1" u="sng" dirty="0" smtClean="0"/>
              <a:t>Petr Bajza</a:t>
            </a:r>
            <a:r>
              <a:rPr lang="cs-CZ" dirty="0" smtClean="0"/>
              <a:t>. Za vypravěčem se skrývá samotný autor. Péťa se snaží </a:t>
            </a:r>
            <a:r>
              <a:rPr lang="cs-CZ" u="sng" dirty="0" smtClean="0"/>
              <a:t>mluvit spisovnou češtinou</a:t>
            </a:r>
            <a:r>
              <a:rPr lang="cs-CZ" dirty="0" smtClean="0"/>
              <a:t>, ale mísí se do ní přirozená řeč dětí. Členy party jsou Petr Bajza, Čeněk Jirsák, Antonín </a:t>
            </a:r>
            <a:r>
              <a:rPr lang="cs-CZ" dirty="0" err="1" smtClean="0"/>
              <a:t>Bejval</a:t>
            </a:r>
            <a:r>
              <a:rPr lang="cs-CZ" dirty="0" smtClean="0"/>
              <a:t>, </a:t>
            </a:r>
            <a:r>
              <a:rPr lang="cs-CZ" dirty="0" err="1" smtClean="0"/>
              <a:t>Zilvar</a:t>
            </a:r>
            <a:r>
              <a:rPr lang="cs-CZ" dirty="0" smtClean="0"/>
              <a:t> z chudobince a </a:t>
            </a:r>
            <a:r>
              <a:rPr lang="cs-CZ" dirty="0" err="1" smtClean="0"/>
              <a:t>Éda</a:t>
            </a:r>
            <a:r>
              <a:rPr lang="cs-CZ" dirty="0" smtClean="0"/>
              <a:t> </a:t>
            </a:r>
            <a:r>
              <a:rPr lang="cs-CZ" dirty="0" err="1" smtClean="0"/>
              <a:t>Kemlik</a:t>
            </a:r>
            <a:r>
              <a:rPr lang="cs-CZ" dirty="0" smtClean="0"/>
              <a:t>. Petr Bajza žije s rodiči a se služkou Kristýnou z </a:t>
            </a:r>
            <a:r>
              <a:rPr lang="cs-CZ" dirty="0" err="1" smtClean="0"/>
              <a:t>Rampušic</a:t>
            </a:r>
            <a:r>
              <a:rPr lang="cs-CZ" dirty="0" smtClean="0"/>
              <a:t>, které říká </a:t>
            </a:r>
            <a:r>
              <a:rPr lang="cs-CZ" dirty="0" err="1" smtClean="0"/>
              <a:t>Rampepurda</a:t>
            </a:r>
            <a:r>
              <a:rPr lang="cs-CZ" dirty="0" smtClean="0"/>
              <a:t>. </a:t>
            </a:r>
            <a:r>
              <a:rPr lang="cs-CZ" b="1" dirty="0" err="1" smtClean="0"/>
              <a:t>Péťův</a:t>
            </a:r>
            <a:r>
              <a:rPr lang="cs-CZ" dirty="0" smtClean="0"/>
              <a:t> tatínek má obchod. </a:t>
            </a:r>
            <a:r>
              <a:rPr lang="cs-CZ" b="1" dirty="0" smtClean="0"/>
              <a:t>Čeněk Jirsák </a:t>
            </a:r>
            <a:r>
              <a:rPr lang="cs-CZ" dirty="0" smtClean="0"/>
              <a:t>se všemu příšerně šklebí, jeho otec prodává pletené papuče a čepice. </a:t>
            </a:r>
            <a:r>
              <a:rPr lang="cs-CZ" b="1" dirty="0" err="1" smtClean="0"/>
              <a:t>Zilvar</a:t>
            </a:r>
            <a:r>
              <a:rPr lang="cs-CZ" b="1" dirty="0" smtClean="0"/>
              <a:t> z chudobince </a:t>
            </a:r>
            <a:r>
              <a:rPr lang="cs-CZ" dirty="0" smtClean="0"/>
              <a:t>je statečný, </a:t>
            </a:r>
            <a:r>
              <a:rPr lang="cs-CZ" b="1" dirty="0" smtClean="0"/>
              <a:t>Antonín </a:t>
            </a:r>
            <a:r>
              <a:rPr lang="cs-CZ" b="1" dirty="0" err="1" smtClean="0"/>
              <a:t>Bejval</a:t>
            </a:r>
            <a:r>
              <a:rPr lang="cs-CZ" b="1" dirty="0" smtClean="0"/>
              <a:t> </a:t>
            </a:r>
            <a:r>
              <a:rPr lang="cs-CZ" dirty="0" smtClean="0"/>
              <a:t>je vynálezcem, </a:t>
            </a:r>
            <a:r>
              <a:rPr lang="cs-CZ" b="1" dirty="0" err="1" smtClean="0"/>
              <a:t>Éda</a:t>
            </a:r>
            <a:r>
              <a:rPr lang="cs-CZ" b="1" dirty="0" smtClean="0"/>
              <a:t> </a:t>
            </a:r>
            <a:r>
              <a:rPr lang="cs-CZ" b="1" dirty="0" err="1" smtClean="0"/>
              <a:t>Kemlik</a:t>
            </a:r>
            <a:r>
              <a:rPr lang="cs-CZ" b="1" dirty="0" smtClean="0"/>
              <a:t> </a:t>
            </a:r>
            <a:r>
              <a:rPr lang="cs-CZ" dirty="0" smtClean="0"/>
              <a:t>má dvě sestry a psa Pajdu, který krade řezníkovi buřty. Tato parta pěti kluků vymýšlí spoustu rošťáren a spolu prožijí spoustu humorných dobrodružství.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Hlavní Dílo</a:t>
            </a:r>
            <a:br>
              <a:rPr lang="cs-CZ" dirty="0" smtClean="0"/>
            </a:b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ylo nás pět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761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3496022" cy="2622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501008"/>
            <a:ext cx="2880320" cy="64633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BYLO NÁS PĚT V RYCHNOVĚ  NAD KNĚŽNOU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4968" y="938955"/>
            <a:ext cx="525658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V době, kdy Karel Poláček čekal na transport do koncentračního tábora napsal svůj nejznámější a nejúspěšnější humorně laděný román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„Bylo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nás 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pět“.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Očima dítěte vypráví o životě ve městě, nepřehlíží faleš a </a:t>
            </a:r>
            <a:r>
              <a:rPr lang="cs-CZ" sz="2400" b="1" u="sng" dirty="0">
                <a:solidFill>
                  <a:schemeClr val="tx2">
                    <a:lumMod val="50000"/>
                  </a:schemeClr>
                </a:solidFill>
              </a:rPr>
              <a:t>pokrytectví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75348" y="4040197"/>
            <a:ext cx="4313076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hlinkClick r:id="rId4"/>
              </a:rPr>
              <a:t>E-BOOK</a:t>
            </a:r>
            <a:r>
              <a:rPr lang="cs-CZ" sz="2800" b="1" dirty="0" smtClean="0"/>
              <a:t> BYLO NÁS PĚT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5365223"/>
            <a:ext cx="2872916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hlinkClick r:id="rId5"/>
              </a:rPr>
              <a:t>VIDEO UKÁZKA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1" name="Picture 3" descr="C:\Users\EU12\AppData\Local\Microsoft\Windows\Temporary Internet Files\Content.IE5\HT4TS4KI\MC900440651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142" y="876792"/>
            <a:ext cx="2354139" cy="237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33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6"/>
            <a:ext cx="4572000" cy="37856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Mnozí si ještě ze školy pamatují, že tento jedinečný tvůrce skončil v roce 1944 v koncentračním táboře Osvětim. Tady zahynul, jak se léta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oficiálně uvádělo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, v plynové komoře. Jenomže jak se ukázalo, nebyla to pravda. Právě kolem posledních dnů života Karla Poláčka je stále ještě hodně tajemství.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64088" y="3397241"/>
            <a:ext cx="3456384" cy="317009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/>
              <a:t>Prameny uvádějí převážně, že Karel Poláček zemřel 19.10.1944 v Osvětimi, novější poznatky z 90. let však říkají (podle svědectví účastnice pochodu smrti Kláry </a:t>
            </a:r>
            <a:r>
              <a:rPr lang="cs-CZ" sz="2000" dirty="0" err="1"/>
              <a:t>Baumöhlové</a:t>
            </a:r>
            <a:r>
              <a:rPr lang="cs-CZ" sz="2000" dirty="0"/>
              <a:t> z východního Slovenska), že byl nacisty popraven 21.1.1945 v </a:t>
            </a:r>
            <a:r>
              <a:rPr lang="cs-CZ" sz="2000" dirty="0" err="1"/>
              <a:t>Gleiwitz</a:t>
            </a:r>
            <a:r>
              <a:rPr lang="cs-CZ" sz="2000" dirty="0"/>
              <a:t>, </a:t>
            </a:r>
            <a:r>
              <a:rPr lang="cs-CZ" sz="2000" dirty="0" smtClean="0"/>
              <a:t>poté, </a:t>
            </a:r>
            <a:r>
              <a:rPr lang="cs-CZ" sz="2000" dirty="0"/>
              <a:t>co neprošel selekcí</a:t>
            </a:r>
            <a:r>
              <a:rPr lang="cs-CZ" sz="2000" dirty="0" smtClean="0"/>
              <a:t>.</a:t>
            </a:r>
          </a:p>
        </p:txBody>
      </p:sp>
      <p:pic>
        <p:nvPicPr>
          <p:cNvPr id="3074" name="Picture 2" descr="C:\Users\EU12\AppData\Local\Microsoft\Windows\Temporary Internet Files\Content.IE5\RIWGY0QU\MP9003904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2737312" cy="19526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3075" name="Picture 3" descr="C:\Users\EU12\AppData\Local\Microsoft\Windows\Temporary Internet Files\Content.IE5\2Q3A7NWE\MP9004008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940" y="4619296"/>
            <a:ext cx="2923208" cy="19480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77123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04864"/>
            <a:ext cx="8496943" cy="45365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3200" b="1" dirty="0" smtClean="0"/>
              <a:t>ROMÁNOVÁ TRILOGIE</a:t>
            </a:r>
          </a:p>
          <a:p>
            <a:r>
              <a:rPr lang="cs-CZ" sz="3200" b="1" dirty="0" smtClean="0"/>
              <a:t>HUMORNĚ LADĚNÝ ROMÁN</a:t>
            </a:r>
          </a:p>
          <a:p>
            <a:r>
              <a:rPr lang="cs-CZ" sz="3200" b="1" dirty="0" smtClean="0"/>
              <a:t>ANEKDOTA</a:t>
            </a:r>
          </a:p>
          <a:p>
            <a:r>
              <a:rPr lang="cs-CZ" sz="3200" b="1" dirty="0" smtClean="0"/>
              <a:t>SERIÁL</a:t>
            </a:r>
          </a:p>
          <a:p>
            <a:r>
              <a:rPr lang="cs-CZ" sz="3200" b="1" dirty="0" smtClean="0"/>
              <a:t>E-BOOK</a:t>
            </a:r>
          </a:p>
          <a:p>
            <a:r>
              <a:rPr lang="cs-CZ" sz="3200" b="1" dirty="0" smtClean="0"/>
              <a:t>ŽIDOVSKÁ SYNAGOGA</a:t>
            </a:r>
          </a:p>
          <a:p>
            <a:r>
              <a:rPr lang="cs-CZ" sz="3200" b="1" dirty="0" smtClean="0"/>
              <a:t>POKRYTECTVÍ</a:t>
            </a:r>
          </a:p>
          <a:p>
            <a:r>
              <a:rPr lang="cs-CZ" sz="3200" b="1" dirty="0" smtClean="0"/>
              <a:t>SELEKCE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LITERÁRNÍ TERMÍNY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98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568863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q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Bohemianroots</a:t>
            </a:r>
            <a:r>
              <a:rPr lang="cs-CZ" dirty="0"/>
              <a:t>. Http</a:t>
            </a:r>
            <a:r>
              <a:rPr lang="cs-CZ" dirty="0" smtClean="0"/>
              <a:t>://cz.wikipedia.org</a:t>
            </a:r>
            <a:r>
              <a:rPr lang="cs-CZ" dirty="0"/>
              <a:t> [online]. 4. 3. 2012, 19:31. [2011-09-18] </a:t>
            </a:r>
            <a:r>
              <a:rPr lang="cs-CZ" dirty="0" err="1"/>
              <a:t>Soubor:Karel</a:t>
            </a:r>
            <a:r>
              <a:rPr lang="cs-CZ" dirty="0"/>
              <a:t> </a:t>
            </a:r>
            <a:r>
              <a:rPr lang="cs-CZ" dirty="0" err="1"/>
              <a:t>polacek</a:t>
            </a:r>
            <a:r>
              <a:rPr lang="cs-CZ" dirty="0"/>
              <a:t> 1892 1945.jpg.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&lt;http://cs.wikipedia.org/wiki/Soubor:Karel_polacek_1892_1945.jpg&gt;</a:t>
            </a:r>
            <a:endParaRPr lang="cs-CZ" dirty="0" smtClean="0"/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/>
              <a:t>BARTOŠ, Radek. </a:t>
            </a:r>
            <a:r>
              <a:rPr lang="cs-CZ" dirty="0"/>
              <a:t>Http</a:t>
            </a:r>
            <a:r>
              <a:rPr lang="cs-CZ" dirty="0" smtClean="0"/>
              <a:t>://cz.wikipedia.org</a:t>
            </a:r>
            <a:r>
              <a:rPr lang="cs-CZ" dirty="0"/>
              <a:t> [online]. 7. 4. 2007, 07:23. [2011-09-18] </a:t>
            </a:r>
            <a:r>
              <a:rPr lang="cs-CZ" dirty="0" err="1"/>
              <a:t>Soubor:Bust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Karel Poláček.jpg.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&lt;http://cs.wikipedia.org/wiki/Soubor:Bust_of_Karel_Pol%C3%A1%C4%8Dek.jpg&gt;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/>
              <a:t>Vložil uživatel </a:t>
            </a:r>
            <a:r>
              <a:rPr lang="cs-CZ" dirty="0" err="1" smtClean="0"/>
              <a:t>Krvesaj</a:t>
            </a:r>
            <a:r>
              <a:rPr lang="cs-CZ" dirty="0" smtClean="0"/>
              <a:t>. </a:t>
            </a:r>
            <a:r>
              <a:rPr lang="cs-CZ" dirty="0"/>
              <a:t>Http://cz.wikipedia.org [online]. 20. 3. 2011, 15:56. [</a:t>
            </a:r>
            <a:r>
              <a:rPr lang="cs-CZ" dirty="0" smtClean="0"/>
              <a:t>2011-09-18] </a:t>
            </a:r>
            <a:r>
              <a:rPr lang="cs-CZ" dirty="0" err="1" smtClean="0"/>
              <a:t>Soubor:Bylo</a:t>
            </a:r>
            <a:r>
              <a:rPr lang="cs-CZ" dirty="0" smtClean="0"/>
              <a:t> </a:t>
            </a:r>
            <a:r>
              <a:rPr lang="cs-CZ" dirty="0" err="1"/>
              <a:t>nas</a:t>
            </a:r>
            <a:r>
              <a:rPr lang="cs-CZ" dirty="0"/>
              <a:t> </a:t>
            </a:r>
            <a:r>
              <a:rPr lang="cs-CZ" dirty="0" err="1"/>
              <a:t>pet</a:t>
            </a:r>
            <a:r>
              <a:rPr lang="cs-CZ" dirty="0"/>
              <a:t> Rychnov nad </a:t>
            </a:r>
            <a:r>
              <a:rPr lang="cs-CZ" dirty="0" err="1"/>
              <a:t>Kneznou</a:t>
            </a:r>
            <a:r>
              <a:rPr lang="cs-CZ" dirty="0"/>
              <a:t> 2011.JPG.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Wikipedia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. Dostupné z WWW: &lt;http://cs.wikipedia.org/wiki/Soubor:Bylo_nas_pet_Rychnov_nad_Kneznou_2011.JPG&gt;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/>
              <a:t>Ostatní </a:t>
            </a:r>
            <a:r>
              <a:rPr lang="cs-CZ" dirty="0"/>
              <a:t>obrázky a fotografie – kliparty </a:t>
            </a:r>
            <a:r>
              <a:rPr lang="cs-CZ" dirty="0" err="1"/>
              <a:t>office</a:t>
            </a:r>
            <a:r>
              <a:rPr lang="cs-CZ" dirty="0"/>
              <a:t>- www.office.com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/>
              <a:t>FOTOGRAFIE JSOU VKLÁDÁNY OPAKOVANĚ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2008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9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323</TotalTime>
  <Words>568</Words>
  <Application>Microsoft Office PowerPoint</Application>
  <PresentationFormat>Předvádění na obrazovce (4:3)</PresentationFormat>
  <Paragraphs>83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Prezentace aplikace PowerPoint</vt:lpstr>
      <vt:lpstr>ANOTACE</vt:lpstr>
      <vt:lpstr>KLÍČOVÁ SLOVA</vt:lpstr>
      <vt:lpstr>Karel Poláček</vt:lpstr>
      <vt:lpstr>Prezentace aplikace PowerPoint</vt:lpstr>
      <vt:lpstr>Humor v citátech Karla Poláčka</vt:lpstr>
      <vt:lpstr>Prezentace aplikace PowerPoint</vt:lpstr>
      <vt:lpstr>JMENOVKA SPISOVATELE</vt:lpstr>
      <vt:lpstr>Hlavní Dílo Bylo nás pět</vt:lpstr>
      <vt:lpstr>Prezentace aplikace PowerPoint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Poláček</dc:title>
  <dc:creator>EU12</dc:creator>
  <cp:lastModifiedBy>H Koláčková</cp:lastModifiedBy>
  <cp:revision>36</cp:revision>
  <dcterms:created xsi:type="dcterms:W3CDTF">2011-04-29T07:44:09Z</dcterms:created>
  <dcterms:modified xsi:type="dcterms:W3CDTF">2012-05-25T07:37:44Z</dcterms:modified>
</cp:coreProperties>
</file>