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4" r:id="rId1"/>
  </p:sldMasterIdLst>
  <p:notesMasterIdLst>
    <p:notesMasterId r:id="rId13"/>
  </p:notesMasterIdLst>
  <p:sldIdLst>
    <p:sldId id="267" r:id="rId2"/>
    <p:sldId id="268" r:id="rId3"/>
    <p:sldId id="272" r:id="rId4"/>
    <p:sldId id="257" r:id="rId5"/>
    <p:sldId id="261" r:id="rId6"/>
    <p:sldId id="269" r:id="rId7"/>
    <p:sldId id="270" r:id="rId8"/>
    <p:sldId id="264" r:id="rId9"/>
    <p:sldId id="260" r:id="rId10"/>
    <p:sldId id="262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4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F40753-A2F2-4E88-9A4D-44C47596344D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E5F9BB-9F31-4467-8394-FAB4133976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90943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E5F9BB-9F31-4467-8394-FAB41339764D}" type="slidenum">
              <a:rPr lang="cs-CZ" smtClean="0">
                <a:solidFill>
                  <a:prstClr val="black"/>
                </a:solidFill>
              </a:rPr>
              <a:pPr/>
              <a:t>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51623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E5F9BB-9F31-4467-8394-FAB41339764D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51623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C59C1-F361-45CD-B04F-FC376F86F4DC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74F54-C50E-4F32-B883-5183B9A336C9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C59C1-F361-45CD-B04F-FC376F86F4DC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74F54-C50E-4F32-B883-5183B9A336C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C59C1-F361-45CD-B04F-FC376F86F4DC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74F54-C50E-4F32-B883-5183B9A336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C59C1-F361-45CD-B04F-FC376F86F4DC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74F54-C50E-4F32-B883-5183B9A336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C59C1-F361-45CD-B04F-FC376F86F4DC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74F54-C50E-4F32-B883-5183B9A336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C59C1-F361-45CD-B04F-FC376F86F4DC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74F54-C50E-4F32-B883-5183B9A336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C59C1-F361-45CD-B04F-FC376F86F4DC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74F54-C50E-4F32-B883-5183B9A336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C59C1-F361-45CD-B04F-FC376F86F4DC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74F54-C50E-4F32-B883-5183B9A336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C59C1-F361-45CD-B04F-FC376F86F4DC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74F54-C50E-4F32-B883-5183B9A336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C59C1-F361-45CD-B04F-FC376F86F4DC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74F54-C50E-4F32-B883-5183B9A336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C59C1-F361-45CD-B04F-FC376F86F4DC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74F54-C50E-4F32-B883-5183B9A336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2EAC59C1-F361-45CD-B04F-FC376F86F4DC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1B874F54-C50E-4F32-B883-5183B9A336C9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95" r:id="rId1"/>
    <p:sldLayoutId id="2147483796" r:id="rId2"/>
    <p:sldLayoutId id="2147483797" r:id="rId3"/>
    <p:sldLayoutId id="2147483798" r:id="rId4"/>
    <p:sldLayoutId id="2147483799" r:id="rId5"/>
    <p:sldLayoutId id="2147483800" r:id="rId6"/>
    <p:sldLayoutId id="2147483801" r:id="rId7"/>
    <p:sldLayoutId id="2147483802" r:id="rId8"/>
    <p:sldLayoutId id="2147483803" r:id="rId9"/>
    <p:sldLayoutId id="2147483804" r:id="rId10"/>
    <p:sldLayoutId id="214748380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32656"/>
            <a:ext cx="5688013" cy="858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79512" y="1340768"/>
            <a:ext cx="8712968" cy="538609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2000" b="1" dirty="0">
                <a:solidFill>
                  <a:srgbClr val="00800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sz="2000" b="1" dirty="0">
                <a:solidFill>
                  <a:srgbClr val="008000"/>
                </a:solidFill>
              </a:rPr>
              <a:t>ZEYEROVA 3354, 767 01 KROMĚŘÍŽ</a:t>
            </a:r>
          </a:p>
          <a:p>
            <a:pPr algn="ctr"/>
            <a:endParaRPr lang="cs-CZ" sz="2000" b="1" dirty="0"/>
          </a:p>
          <a:p>
            <a:pPr algn="ctr"/>
            <a:r>
              <a:rPr lang="cs-CZ" sz="2000" b="1" dirty="0"/>
              <a:t>projekt v rámci vzdělávacího programu</a:t>
            </a:r>
          </a:p>
          <a:p>
            <a:pPr algn="ctr"/>
            <a:r>
              <a:rPr lang="cs-CZ" sz="2000" b="1" dirty="0"/>
              <a:t>VZDĚLÁNÍ PRO KONKURENCESCHOPNOST</a:t>
            </a:r>
          </a:p>
          <a:p>
            <a:pPr algn="ctr"/>
            <a:endParaRPr lang="cs-CZ" sz="2000" b="1" dirty="0"/>
          </a:p>
          <a:p>
            <a:pPr algn="ctr"/>
            <a:r>
              <a:rPr lang="cs-CZ" sz="2000" b="1" dirty="0" smtClean="0"/>
              <a:t>ŠABLONA </a:t>
            </a:r>
            <a:r>
              <a:rPr lang="cs-CZ" sz="2000" b="1" dirty="0"/>
              <a:t>ČÍSLO: III/2</a:t>
            </a:r>
          </a:p>
          <a:p>
            <a:pPr algn="ctr"/>
            <a:r>
              <a:rPr lang="cs-CZ" sz="2000" b="1" dirty="0"/>
              <a:t>NÁZEV:  INOVACE A ZKVALITNĚNÍ VÝUKY PROSTŘEDNICTVÍM </a:t>
            </a:r>
            <a:r>
              <a:rPr lang="cs-CZ" sz="2000" b="1" dirty="0" smtClean="0"/>
              <a:t>ICT</a:t>
            </a:r>
            <a:endParaRPr lang="cs-CZ" dirty="0"/>
          </a:p>
          <a:p>
            <a:endParaRPr lang="cs-CZ" dirty="0"/>
          </a:p>
          <a:p>
            <a:r>
              <a:rPr lang="cs-CZ" sz="2400" b="1" dirty="0"/>
              <a:t>PŘEDMĚT: JAZYK ČESKÝ</a:t>
            </a:r>
          </a:p>
          <a:p>
            <a:r>
              <a:rPr lang="cs-CZ" sz="2400" b="1" dirty="0"/>
              <a:t>ROČNÍK: IX.</a:t>
            </a:r>
          </a:p>
          <a:p>
            <a:r>
              <a:rPr lang="cs-CZ" sz="2400" b="1" dirty="0"/>
              <a:t>TÉMA: </a:t>
            </a:r>
            <a:r>
              <a:rPr lang="cs-CZ" sz="2400" b="1" dirty="0" smtClean="0"/>
              <a:t>VLADISLAV VANČURA</a:t>
            </a:r>
            <a:endParaRPr lang="cs-CZ" sz="2400" b="1" dirty="0"/>
          </a:p>
          <a:p>
            <a:r>
              <a:rPr lang="cs-CZ" sz="2400" b="1" dirty="0"/>
              <a:t>AUTOR: MGR. HANA GINTEROVÁ</a:t>
            </a:r>
          </a:p>
          <a:p>
            <a:r>
              <a:rPr lang="cs-CZ" sz="2400" b="1" dirty="0"/>
              <a:t>DATUM VYTVOŘENÍ: </a:t>
            </a:r>
            <a:r>
              <a:rPr lang="cs-CZ" sz="2400" b="1" dirty="0" smtClean="0"/>
              <a:t>14. 10. 2011</a:t>
            </a:r>
            <a:endParaRPr lang="cs-CZ" sz="2400" b="1" dirty="0"/>
          </a:p>
          <a:p>
            <a:endParaRPr lang="cs-CZ" dirty="0"/>
          </a:p>
          <a:p>
            <a:pPr algn="ctr"/>
            <a:r>
              <a:rPr lang="cs-CZ" dirty="0"/>
              <a:t> </a:t>
            </a:r>
            <a:r>
              <a:rPr lang="cs-CZ" sz="2800" b="1" dirty="0" smtClean="0">
                <a:solidFill>
                  <a:srgbClr val="C00000"/>
                </a:solidFill>
              </a:rPr>
              <a:t>VY_32_INOVACE_22_HG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021415"/>
            <a:ext cx="1854298" cy="2373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7055973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16632"/>
            <a:ext cx="7924800" cy="72008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sz="4800" dirty="0" smtClean="0"/>
              <a:t>ANOTACE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980728"/>
            <a:ext cx="8640960" cy="5760640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Prezentace vytvořena jako doplněk k učivu 9. ročníku Spisovatelé první poloviny 20. století reagující ve svých dílech na válku – spisovatel Vladislav Vančura</a:t>
            </a:r>
          </a:p>
          <a:p>
            <a:r>
              <a:rPr lang="cs-CZ" sz="2000" b="1" dirty="0">
                <a:solidFill>
                  <a:schemeClr val="bg1"/>
                </a:solidFill>
              </a:rPr>
              <a:t>Ž</a:t>
            </a:r>
            <a:r>
              <a:rPr lang="cs-CZ" sz="2000" b="1" dirty="0" smtClean="0">
                <a:solidFill>
                  <a:schemeClr val="bg1"/>
                </a:solidFill>
              </a:rPr>
              <a:t>áci se v prezentaci seznámí: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800" b="1" dirty="0" smtClean="0">
                <a:solidFill>
                  <a:schemeClr val="bg1"/>
                </a:solidFill>
              </a:rPr>
              <a:t>s osobností a dílem spisovatele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800" b="1" dirty="0" smtClean="0">
                <a:solidFill>
                  <a:schemeClr val="bg1"/>
                </a:solidFill>
              </a:rPr>
              <a:t> s různými možnostmi zpracování literární předlohy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800" b="1" dirty="0" smtClean="0">
                <a:solidFill>
                  <a:schemeClr val="bg1"/>
                </a:solidFill>
              </a:rPr>
              <a:t>s různými nosiči, na kterých může být literární dílo přenášeno</a:t>
            </a:r>
          </a:p>
          <a:p>
            <a:r>
              <a:rPr lang="cs-CZ" sz="2000" b="1" dirty="0" smtClean="0">
                <a:solidFill>
                  <a:schemeClr val="bg1"/>
                </a:solidFill>
              </a:rPr>
              <a:t>Prezentace se podrobněji věnuje novele Rozmarné léto a románu Markéta Lazarová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Pilotáž: Prezentace pilotována ve třídách 9. ročníku, ale je možné ji využít k doplnění učiva literární výchovy ve všech ročnících II. stupně ZŠ a víceletá gymnázia. K doplnění doporučuji seznámit žáky s ukázkou krásného Vančurova jazyka, například prostřednictvím filmového zpracování novely Rozmarné léto s Rudolfem Hrušínským v hlavní roli. Využijte prezentaci k objasnění a procvičení nových  literárních termínů. </a:t>
            </a:r>
          </a:p>
        </p:txBody>
      </p:sp>
    </p:spTree>
    <p:extLst>
      <p:ext uri="{BB962C8B-B14F-4D97-AF65-F5344CB8AC3E}">
        <p14:creationId xmlns:p14="http://schemas.microsoft.com/office/powerpoint/2010/main" val="2530181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70609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sz="4000" b="1" dirty="0" smtClean="0">
                <a:solidFill>
                  <a:schemeClr val="bg2"/>
                </a:solidFill>
              </a:rPr>
              <a:t>KLÍČOVÁ SLOVA</a:t>
            </a:r>
            <a:endParaRPr lang="cs-CZ" sz="4000" b="1" dirty="0">
              <a:solidFill>
                <a:schemeClr val="bg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1124744"/>
            <a:ext cx="7924800" cy="5472608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 fontScale="92500" lnSpcReduction="10000"/>
          </a:bodyPr>
          <a:lstStyle/>
          <a:p>
            <a:pPr>
              <a:buFont typeface="Courier New" pitchFamily="49" charset="0"/>
              <a:buChar char="o"/>
            </a:pPr>
            <a:r>
              <a:rPr lang="cs-CZ" sz="2000" dirty="0">
                <a:solidFill>
                  <a:schemeClr val="bg2"/>
                </a:solidFill>
              </a:rPr>
              <a:t> </a:t>
            </a:r>
            <a:r>
              <a:rPr lang="cs-CZ" sz="3200" b="1" dirty="0" smtClean="0">
                <a:solidFill>
                  <a:schemeClr val="bg2"/>
                </a:solidFill>
              </a:rPr>
              <a:t>PROZAIK</a:t>
            </a:r>
          </a:p>
          <a:p>
            <a:pPr>
              <a:buFont typeface="Courier New" pitchFamily="49" charset="0"/>
              <a:buChar char="o"/>
            </a:pPr>
            <a:r>
              <a:rPr lang="cs-CZ" sz="3200" b="1" dirty="0" smtClean="0">
                <a:solidFill>
                  <a:schemeClr val="bg2"/>
                </a:solidFill>
              </a:rPr>
              <a:t>DRAMATIK</a:t>
            </a:r>
          </a:p>
          <a:p>
            <a:pPr>
              <a:buFont typeface="Courier New" pitchFamily="49" charset="0"/>
              <a:buChar char="o"/>
            </a:pPr>
            <a:r>
              <a:rPr lang="cs-CZ" sz="3200" b="1" dirty="0" smtClean="0">
                <a:solidFill>
                  <a:schemeClr val="bg2"/>
                </a:solidFill>
              </a:rPr>
              <a:t>HISTORICKÁ PRÓZA</a:t>
            </a:r>
          </a:p>
          <a:p>
            <a:pPr>
              <a:buFont typeface="Courier New" pitchFamily="49" charset="0"/>
              <a:buChar char="o"/>
            </a:pPr>
            <a:r>
              <a:rPr lang="cs-CZ" sz="3200" b="1" dirty="0" smtClean="0">
                <a:solidFill>
                  <a:schemeClr val="bg2"/>
                </a:solidFill>
              </a:rPr>
              <a:t>NOVELA</a:t>
            </a:r>
          </a:p>
          <a:p>
            <a:pPr>
              <a:buFont typeface="Courier New" pitchFamily="49" charset="0"/>
              <a:buChar char="o"/>
            </a:pPr>
            <a:r>
              <a:rPr lang="cs-CZ" sz="3200" b="1" dirty="0" smtClean="0">
                <a:solidFill>
                  <a:schemeClr val="bg2"/>
                </a:solidFill>
              </a:rPr>
              <a:t>KINEMATOGRAFIE</a:t>
            </a:r>
          </a:p>
          <a:p>
            <a:pPr>
              <a:buFont typeface="Courier New" pitchFamily="49" charset="0"/>
              <a:buChar char="o"/>
            </a:pPr>
            <a:r>
              <a:rPr lang="cs-CZ" sz="3200" b="1" smtClean="0">
                <a:solidFill>
                  <a:schemeClr val="bg2"/>
                </a:solidFill>
              </a:rPr>
              <a:t>ANIMOVANÁ TVORBA</a:t>
            </a:r>
            <a:endParaRPr lang="cs-CZ" sz="3200" b="1" dirty="0" smtClean="0">
              <a:solidFill>
                <a:schemeClr val="bg2"/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sz="3200" b="1" dirty="0" smtClean="0">
                <a:solidFill>
                  <a:schemeClr val="bg2"/>
                </a:solidFill>
              </a:rPr>
              <a:t>SCÉNÁRISTA, REŽISÉR</a:t>
            </a:r>
          </a:p>
          <a:p>
            <a:pPr>
              <a:buFont typeface="Courier New" pitchFamily="49" charset="0"/>
              <a:buChar char="o"/>
            </a:pPr>
            <a:r>
              <a:rPr lang="cs-CZ" sz="3200" b="1" dirty="0" smtClean="0">
                <a:solidFill>
                  <a:schemeClr val="bg2"/>
                </a:solidFill>
              </a:rPr>
              <a:t>REPLIKA</a:t>
            </a:r>
          </a:p>
          <a:p>
            <a:pPr>
              <a:buFont typeface="Courier New" pitchFamily="49" charset="0"/>
              <a:buChar char="o"/>
            </a:pPr>
            <a:r>
              <a:rPr lang="cs-CZ" sz="3200" b="1" dirty="0" smtClean="0">
                <a:solidFill>
                  <a:schemeClr val="bg2"/>
                </a:solidFill>
              </a:rPr>
              <a:t>EUFENISMUS</a:t>
            </a:r>
            <a:endParaRPr lang="cs-CZ" sz="2800" dirty="0" smtClean="0">
              <a:solidFill>
                <a:schemeClr val="bg2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9510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sz="quarter" idx="4294967295"/>
          </p:nvPr>
        </p:nvSpPr>
        <p:spPr>
          <a:xfrm flipH="1">
            <a:off x="179512" y="980728"/>
            <a:ext cx="6480720" cy="4752528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sz="5800" b="1" dirty="0" smtClean="0">
                <a:solidFill>
                  <a:srgbClr val="C00000"/>
                </a:solidFill>
              </a:rPr>
              <a:t>SPISOVATELSKÁ JMENOVKA</a:t>
            </a:r>
          </a:p>
          <a:p>
            <a:r>
              <a:rPr lang="cs-CZ" sz="4000" dirty="0" smtClean="0">
                <a:solidFill>
                  <a:srgbClr val="C00000"/>
                </a:solidFill>
              </a:rPr>
              <a:t>Český spisovatel 1. pol. 20. století</a:t>
            </a:r>
          </a:p>
          <a:p>
            <a:r>
              <a:rPr lang="cs-CZ" sz="4000" u="sng" dirty="0" smtClean="0">
                <a:solidFill>
                  <a:srgbClr val="C00000"/>
                </a:solidFill>
              </a:rPr>
              <a:t>Prozaik</a:t>
            </a:r>
          </a:p>
          <a:p>
            <a:pPr marL="0" indent="0">
              <a:buNone/>
            </a:pPr>
            <a:r>
              <a:rPr lang="cs-CZ" sz="4000" i="1" dirty="0" smtClean="0">
                <a:solidFill>
                  <a:srgbClr val="C00000"/>
                </a:solidFill>
              </a:rPr>
              <a:t>Román: Pekař </a:t>
            </a:r>
            <a:r>
              <a:rPr lang="cs-CZ" sz="4000" i="1" dirty="0">
                <a:solidFill>
                  <a:srgbClr val="C00000"/>
                </a:solidFill>
              </a:rPr>
              <a:t>J</a:t>
            </a:r>
            <a:r>
              <a:rPr lang="cs-CZ" sz="4000" i="1" dirty="0" smtClean="0">
                <a:solidFill>
                  <a:srgbClr val="C00000"/>
                </a:solidFill>
              </a:rPr>
              <a:t>an </a:t>
            </a:r>
            <a:r>
              <a:rPr lang="cs-CZ" sz="4000" i="1" dirty="0" err="1" smtClean="0">
                <a:solidFill>
                  <a:srgbClr val="C00000"/>
                </a:solidFill>
              </a:rPr>
              <a:t>Marhoul</a:t>
            </a:r>
            <a:r>
              <a:rPr lang="cs-CZ" sz="4000" i="1" dirty="0" smtClean="0">
                <a:solidFill>
                  <a:srgbClr val="C0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4000" i="1" dirty="0" smtClean="0">
                <a:solidFill>
                  <a:srgbClr val="C00000"/>
                </a:solidFill>
              </a:rPr>
              <a:t>Novela: Rozmarné léto</a:t>
            </a:r>
          </a:p>
          <a:p>
            <a:pPr marL="0" indent="0">
              <a:buNone/>
            </a:pPr>
            <a:r>
              <a:rPr lang="cs-CZ" sz="4000" i="1" dirty="0" smtClean="0">
                <a:solidFill>
                  <a:srgbClr val="C00000"/>
                </a:solidFill>
              </a:rPr>
              <a:t>Baladický </a:t>
            </a:r>
            <a:r>
              <a:rPr lang="cs-CZ" sz="4000" i="1" dirty="0" err="1" smtClean="0">
                <a:solidFill>
                  <a:srgbClr val="C00000"/>
                </a:solidFill>
              </a:rPr>
              <a:t>príběh</a:t>
            </a:r>
            <a:r>
              <a:rPr lang="cs-CZ" sz="4000" i="1" dirty="0" smtClean="0">
                <a:solidFill>
                  <a:srgbClr val="C00000"/>
                </a:solidFill>
              </a:rPr>
              <a:t>: Markéta Lazarová</a:t>
            </a:r>
          </a:p>
          <a:p>
            <a:pPr marL="0" indent="0">
              <a:buNone/>
            </a:pPr>
            <a:r>
              <a:rPr lang="cs-CZ" sz="4000" i="1" dirty="0" smtClean="0">
                <a:solidFill>
                  <a:srgbClr val="C00000"/>
                </a:solidFill>
              </a:rPr>
              <a:t>Pro děti: </a:t>
            </a:r>
            <a:r>
              <a:rPr lang="cs-CZ" sz="4000" i="1" dirty="0" err="1" smtClean="0">
                <a:solidFill>
                  <a:srgbClr val="C00000"/>
                </a:solidFill>
              </a:rPr>
              <a:t>Kubula</a:t>
            </a:r>
            <a:r>
              <a:rPr lang="cs-CZ" sz="4000" i="1" dirty="0" smtClean="0">
                <a:solidFill>
                  <a:srgbClr val="C00000"/>
                </a:solidFill>
              </a:rPr>
              <a:t> a Kuba </a:t>
            </a:r>
            <a:r>
              <a:rPr lang="cs-CZ" sz="4000" i="1" dirty="0" err="1" smtClean="0">
                <a:solidFill>
                  <a:srgbClr val="C00000"/>
                </a:solidFill>
              </a:rPr>
              <a:t>Kubikula</a:t>
            </a:r>
            <a:endParaRPr lang="cs-CZ" sz="4000" i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4000" i="1" dirty="0" smtClean="0">
                <a:solidFill>
                  <a:srgbClr val="C00000"/>
                </a:solidFill>
              </a:rPr>
              <a:t>Obrazy z dějin národa českého</a:t>
            </a:r>
            <a:endParaRPr lang="cs-CZ" sz="4000" i="1" dirty="0">
              <a:solidFill>
                <a:srgbClr val="C00000"/>
              </a:solidFill>
            </a:endParaRPr>
          </a:p>
          <a:p>
            <a:r>
              <a:rPr lang="cs-CZ" sz="4000" u="sng" dirty="0" smtClean="0">
                <a:solidFill>
                  <a:srgbClr val="C00000"/>
                </a:solidFill>
              </a:rPr>
              <a:t>Scénárista, filmový </a:t>
            </a:r>
            <a:r>
              <a:rPr lang="cs-CZ" sz="4000" u="sng" dirty="0">
                <a:solidFill>
                  <a:srgbClr val="C00000"/>
                </a:solidFill>
              </a:rPr>
              <a:t>režisér </a:t>
            </a:r>
            <a:r>
              <a:rPr lang="cs-CZ" sz="4000" u="sng" dirty="0" smtClean="0">
                <a:solidFill>
                  <a:srgbClr val="C00000"/>
                </a:solidFill>
              </a:rPr>
              <a:t> </a:t>
            </a:r>
          </a:p>
          <a:p>
            <a:r>
              <a:rPr lang="cs-CZ" sz="4000" dirty="0" smtClean="0">
                <a:solidFill>
                  <a:srgbClr val="C00000"/>
                </a:solidFill>
              </a:rPr>
              <a:t>Zatčen a popraven v době tzv. heydrichiády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251520" y="274638"/>
            <a:ext cx="4464496" cy="562074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</a:rPr>
              <a:t>Vladislav Vančura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43938" y="6093296"/>
            <a:ext cx="4032448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ZAPIŠTE SI DO SEŠITU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0575" y="1560880"/>
            <a:ext cx="2759174" cy="35374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31982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482244" y="188640"/>
            <a:ext cx="4355976" cy="1044575"/>
          </a:xfr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</a:rPr>
              <a:t>Osobnost </a:t>
            </a:r>
            <a:br>
              <a:rPr lang="cs-CZ" sz="3200" b="1" dirty="0" smtClean="0">
                <a:solidFill>
                  <a:srgbClr val="C00000"/>
                </a:solidFill>
              </a:rPr>
            </a:br>
            <a:r>
              <a:rPr lang="cs-CZ" sz="3200" b="1" dirty="0" err="1" smtClean="0">
                <a:solidFill>
                  <a:srgbClr val="C00000"/>
                </a:solidFill>
              </a:rPr>
              <a:t>vladislava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r>
              <a:rPr lang="cs-CZ" sz="3200" b="1" dirty="0" err="1" smtClean="0">
                <a:solidFill>
                  <a:srgbClr val="C00000"/>
                </a:solidFill>
              </a:rPr>
              <a:t>vančury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1371600" y="1611313"/>
            <a:ext cx="7772400" cy="4572000"/>
          </a:xfrm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28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                           </a:t>
            </a:r>
            <a:r>
              <a:rPr lang="cs-CZ" sz="28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/>
            </a:r>
            <a:br>
              <a:rPr lang="cs-CZ" sz="28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</a:br>
            <a:r>
              <a:rPr lang="cs-CZ" sz="28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3924978"/>
            <a:ext cx="5328592" cy="163121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i="1" dirty="0" smtClean="0">
                <a:solidFill>
                  <a:schemeClr val="bg2">
                    <a:lumMod val="50000"/>
                  </a:schemeClr>
                </a:solidFill>
              </a:rPr>
              <a:t>Těžko </a:t>
            </a:r>
            <a:r>
              <a:rPr lang="cs-CZ" sz="2000" b="1" i="1" dirty="0">
                <a:solidFill>
                  <a:schemeClr val="bg2">
                    <a:lumMod val="50000"/>
                  </a:schemeClr>
                </a:solidFill>
              </a:rPr>
              <a:t>říci, čemu připsat Vančurovy neúspěchy ve škole. Davelskému učiteli – opilci? Omezeným profesorům na c. a k. středních školách? Snivosti, roztěkanosti nebo jeho prudké, hrdé a nepoddajné povaze? </a:t>
            </a:r>
            <a:endParaRPr lang="cs-CZ" sz="2000" b="1" dirty="0" smtClean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31840" y="1412775"/>
            <a:ext cx="3312368" cy="83099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</a:rPr>
              <a:t>Člověk, který dokázal žít naplno, hrdě a svobodně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1520" y="5701304"/>
            <a:ext cx="3600400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</a:rPr>
              <a:t>Nebyl příliš vzorným žákem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131840" y="2564903"/>
            <a:ext cx="4536504" cy="70788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Svým nelehkým osudem a jeho tragickým koncem  se podobal postavám svých děl</a:t>
            </a:r>
            <a:endParaRPr lang="cs-CZ" sz="2000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3074" name="Picture 2" descr="C:\Users\EU12\AppData\Local\Microsoft\Windows\Temporary Internet Files\Content.IE5\RIWGY0QU\MP900439468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68" t="23115"/>
          <a:stretch/>
        </p:blipFill>
        <p:spPr bwMode="auto">
          <a:xfrm>
            <a:off x="5796136" y="3950518"/>
            <a:ext cx="3017365" cy="237326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  <p:pic>
        <p:nvPicPr>
          <p:cNvPr id="3078" name="Picture 6" descr="C:\Users\EU12\AppData\Local\Microsoft\Windows\Temporary Internet Files\Content.IE5\2Q3A7NWE\MP900439422[1].jpg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732129"/>
            <a:ext cx="2192288" cy="21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2896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38138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3600" b="1" dirty="0">
                <a:solidFill>
                  <a:schemeClr val="bg1"/>
                </a:solidFill>
              </a:rPr>
              <a:t>ODPOVĚZTE NA OTÁZKY</a:t>
            </a:r>
            <a:r>
              <a:rPr lang="cs-CZ" sz="3200" b="1" dirty="0"/>
              <a:t>:</a:t>
            </a:r>
            <a:br>
              <a:rPr lang="cs-CZ" sz="3200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70912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457200" indent="-457200">
              <a:buFont typeface="+mj-lt"/>
              <a:buAutoNum type="arabicParenR"/>
            </a:pPr>
            <a:endParaRPr lang="cs-CZ" sz="2800" b="1" dirty="0" smtClean="0"/>
          </a:p>
          <a:p>
            <a:pPr marL="457200" indent="-457200">
              <a:buFont typeface="+mj-lt"/>
              <a:buAutoNum type="arabicParenR"/>
            </a:pPr>
            <a:r>
              <a:rPr lang="cs-CZ" sz="3600" b="1" dirty="0" smtClean="0"/>
              <a:t>Jak se nazývá novela Vladislava Vančury?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3600" b="1" dirty="0" smtClean="0"/>
              <a:t>Na jakých nosičích může být uchováno a přenášeno literární dílo?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3600" b="1" dirty="0" smtClean="0"/>
              <a:t>Jakým způsobem by mohlo být dílo ještě prezentováno divákům</a:t>
            </a:r>
            <a:r>
              <a:rPr lang="cs-CZ" sz="3200" b="1" dirty="0" smtClean="0"/>
              <a:t>?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256366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38138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4800" b="1" dirty="0" smtClean="0">
                <a:solidFill>
                  <a:schemeClr val="bg1"/>
                </a:solidFill>
              </a:rPr>
              <a:t>Pro kontrolu:</a:t>
            </a:r>
            <a:endParaRPr lang="cs-CZ" sz="48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506916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3600" b="1" dirty="0" smtClean="0"/>
              <a:t>Jak se nazývá novela Vladislava Vančury? </a:t>
            </a:r>
            <a:r>
              <a:rPr lang="cs-CZ" sz="3600" b="1" dirty="0" smtClean="0">
                <a:solidFill>
                  <a:srgbClr val="C00000"/>
                </a:solidFill>
              </a:rPr>
              <a:t>Rozmarné léto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600" b="1" dirty="0" smtClean="0"/>
              <a:t>Na jakých nosičích může být uchováno a přenášeno literární dílo? </a:t>
            </a:r>
            <a:r>
              <a:rPr lang="cs-CZ" sz="3600" b="1" dirty="0" smtClean="0">
                <a:solidFill>
                  <a:srgbClr val="C00000"/>
                </a:solidFill>
              </a:rPr>
              <a:t>Kniha, CD, DVD, elektronická kniha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600" b="1" dirty="0" smtClean="0"/>
              <a:t>Jakým způsobem by mohlo být dílo ještě prezentováno divákům</a:t>
            </a:r>
            <a:r>
              <a:rPr lang="cs-CZ" sz="3200" b="1" dirty="0" smtClean="0"/>
              <a:t>? </a:t>
            </a:r>
            <a:r>
              <a:rPr lang="cs-CZ" sz="3600" b="1" dirty="0" smtClean="0">
                <a:solidFill>
                  <a:srgbClr val="C00000"/>
                </a:solidFill>
              </a:rPr>
              <a:t>Divadelní hra</a:t>
            </a:r>
            <a:endParaRPr lang="cs-CZ" sz="36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9453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58547" y="332656"/>
            <a:ext cx="5904656" cy="83099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ZAPAMATUJTE SI  ZNÁMOU REPLIKU,  KTEROU PRONÁŠÍ HLAVNÍ HRDINA KNIHY: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68477" y="1412776"/>
            <a:ext cx="3168352" cy="255454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C00000"/>
                </a:solidFill>
              </a:rPr>
              <a:t>„Tento způsob léta zdá se mi poněkud nešťastným“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68477" y="4149080"/>
            <a:ext cx="3825421" cy="2308324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ODPOVĚZTE:</a:t>
            </a:r>
          </a:p>
          <a:p>
            <a:pPr marL="342900" indent="-342900">
              <a:buAutoNum type="arabicPeriod"/>
            </a:pPr>
            <a:r>
              <a:rPr lang="cs-CZ" sz="2400" b="1" dirty="0" smtClean="0">
                <a:solidFill>
                  <a:srgbClr val="C00000"/>
                </a:solidFill>
              </a:rPr>
              <a:t>Co tímto tvrzením chtěl hlavní hrdina vyjádřit?</a:t>
            </a:r>
          </a:p>
          <a:p>
            <a:pPr marL="342900" indent="-342900">
              <a:buAutoNum type="arabicPeriod"/>
            </a:pPr>
            <a:r>
              <a:rPr lang="cs-CZ" sz="2400" b="1" dirty="0" smtClean="0">
                <a:solidFill>
                  <a:srgbClr val="C00000"/>
                </a:solidFill>
              </a:rPr>
              <a:t>Jedná se o </a:t>
            </a:r>
            <a:r>
              <a:rPr lang="cs-CZ" sz="2400" b="1" u="sng" dirty="0" err="1" smtClean="0">
                <a:solidFill>
                  <a:srgbClr val="C00000"/>
                </a:solidFill>
              </a:rPr>
              <a:t>eufenismus</a:t>
            </a:r>
            <a:r>
              <a:rPr lang="cs-CZ" sz="2400" b="1" u="sng" dirty="0" smtClean="0">
                <a:solidFill>
                  <a:srgbClr val="C00000"/>
                </a:solidFill>
              </a:rPr>
              <a:t>?</a:t>
            </a:r>
            <a:r>
              <a:rPr lang="cs-CZ" sz="2400" b="1" dirty="0" smtClean="0">
                <a:solidFill>
                  <a:srgbClr val="C00000"/>
                </a:solidFill>
              </a:rPr>
              <a:t> Pokuste se vysvětlit tento termín?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4101" name="Picture 5" descr="C:\Users\EU12\AppData\Local\Microsoft\Windows\Temporary Internet Files\Content.IE5\M1TMZU76\MP900410082[1].jp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534738"/>
            <a:ext cx="3765680" cy="2509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EU12\AppData\Local\Microsoft\Windows\Temporary Internet Files\Content.IE5\2Q3A7NWE\MC9004109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7727" y="4312742"/>
            <a:ext cx="1774306" cy="2144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4986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4800" b="1" i="1" dirty="0" smtClean="0">
                <a:solidFill>
                  <a:schemeClr val="bg2"/>
                </a:solidFill>
              </a:rPr>
              <a:t>Markéta Lazarová</a:t>
            </a:r>
            <a:endParaRPr lang="cs-CZ" sz="4800" b="1" i="1" dirty="0">
              <a:solidFill>
                <a:schemeClr val="bg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35896" y="1586283"/>
            <a:ext cx="4914381" cy="517064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b="1" cap="all" dirty="0" smtClean="0">
                <a:ln w="0"/>
                <a:solidFill>
                  <a:srgbClr val="92D050"/>
                </a:solidFill>
                <a:effectLst>
                  <a:reflection blurRad="12700" stA="50000" endPos="50000" dist="5000" dir="5400000" sy="-100000" rotWithShape="0"/>
                </a:effectLst>
              </a:rPr>
              <a:t>-   </a:t>
            </a:r>
            <a:r>
              <a:rPr lang="cs-CZ" sz="2400" b="1" dirty="0">
                <a:solidFill>
                  <a:schemeClr val="bg2">
                    <a:lumMod val="50000"/>
                  </a:schemeClr>
                </a:solidFill>
                <a:latin typeface="+mj-lt"/>
              </a:rPr>
              <a:t>Román přináší příběh o čisté duši a čisté lásce uprostřed chladného a nemilosrdného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  <a:latin typeface="+mj-lt"/>
              </a:rPr>
              <a:t>středověku </a:t>
            </a:r>
            <a:br>
              <a:rPr lang="cs-CZ" sz="2400" b="1" dirty="0" smtClean="0">
                <a:solidFill>
                  <a:schemeClr val="bg2">
                    <a:lumMod val="50000"/>
                  </a:schemeClr>
                </a:solidFill>
                <a:latin typeface="+mj-lt"/>
              </a:rPr>
            </a:b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  <a:latin typeface="+mj-lt"/>
              </a:rPr>
              <a:t>-    Markéta </a:t>
            </a:r>
            <a:r>
              <a:rPr lang="cs-CZ" sz="2400" b="1" dirty="0">
                <a:solidFill>
                  <a:schemeClr val="bg2">
                    <a:lumMod val="50000"/>
                  </a:schemeClr>
                </a:solidFill>
                <a:latin typeface="+mj-lt"/>
              </a:rPr>
              <a:t>Lazarová má být zaslíbena bohu a strávit život v bezpečí kláštera, ale namísto toho je unesena čeládkou loupežníka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  <a:latin typeface="+mj-lt"/>
              </a:rPr>
              <a:t>Kozlíka </a:t>
            </a:r>
            <a:br>
              <a:rPr lang="cs-CZ" sz="2400" b="1" dirty="0" smtClean="0">
                <a:solidFill>
                  <a:schemeClr val="bg2">
                    <a:lumMod val="50000"/>
                  </a:schemeClr>
                </a:solidFill>
                <a:latin typeface="+mj-lt"/>
              </a:rPr>
            </a:b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  <a:latin typeface="+mj-lt"/>
              </a:rPr>
              <a:t>-   Uprostřed </a:t>
            </a:r>
            <a:r>
              <a:rPr lang="cs-CZ" sz="2400" b="1" dirty="0">
                <a:solidFill>
                  <a:schemeClr val="bg2">
                    <a:lumMod val="50000"/>
                  </a:schemeClr>
                </a:solidFill>
                <a:latin typeface="+mj-lt"/>
              </a:rPr>
              <a:t>nelítostné sebranky kupodivu nenachází jen ponížení, ale i lásku, pokoru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  <a:latin typeface="+mj-lt"/>
              </a:rPr>
              <a:t>a </a:t>
            </a:r>
            <a:r>
              <a:rPr lang="cs-CZ" sz="2400" b="1" dirty="0">
                <a:solidFill>
                  <a:schemeClr val="bg2">
                    <a:lumMod val="50000"/>
                  </a:schemeClr>
                </a:solidFill>
                <a:latin typeface="+mj-lt"/>
              </a:rPr>
              <a:t>smysl pro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  <a:latin typeface="+mj-lt"/>
              </a:rPr>
              <a:t>čest</a:t>
            </a:r>
            <a:r>
              <a:rPr lang="cs-CZ" sz="2400" b="1" dirty="0">
                <a:solidFill>
                  <a:schemeClr val="bg2">
                    <a:lumMod val="50000"/>
                  </a:schemeClr>
                </a:solidFill>
                <a:latin typeface="+mj-lt"/>
              </a:rPr>
              <a:t>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  <a:latin typeface="+mj-lt"/>
              </a:rPr>
              <a:t/>
            </a:r>
            <a:br>
              <a:rPr lang="cs-CZ" sz="2400" b="1" dirty="0" smtClean="0">
                <a:solidFill>
                  <a:schemeClr val="bg2">
                    <a:lumMod val="50000"/>
                  </a:schemeClr>
                </a:solidFill>
                <a:latin typeface="+mj-lt"/>
              </a:rPr>
            </a:b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  <a:latin typeface="+mj-lt"/>
              </a:rPr>
              <a:t>- </a:t>
            </a:r>
            <a:r>
              <a:rPr lang="cs-CZ" sz="2400" b="1" dirty="0">
                <a:solidFill>
                  <a:schemeClr val="bg2">
                    <a:lumMod val="50000"/>
                  </a:schemeClr>
                </a:solidFill>
                <a:latin typeface="+mj-lt"/>
              </a:rPr>
              <a:t>na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  <a:latin typeface="+mj-lt"/>
              </a:rPr>
              <a:t>motivy románu František </a:t>
            </a:r>
            <a:r>
              <a:rPr lang="cs-CZ" sz="2400" b="1" dirty="0">
                <a:solidFill>
                  <a:schemeClr val="bg2">
                    <a:lumMod val="50000"/>
                  </a:schemeClr>
                </a:solidFill>
                <a:latin typeface="+mj-lt"/>
              </a:rPr>
              <a:t>Vláčil natočil film, který se zařadil k vrcholům české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  <a:latin typeface="+mj-lt"/>
              </a:rPr>
              <a:t>kinematografie </a:t>
            </a:r>
            <a:endParaRPr lang="cs-CZ" sz="2400" dirty="0">
              <a:solidFill>
                <a:schemeClr val="bg2">
                  <a:lumMod val="50000"/>
                </a:schemeClr>
              </a:solidFill>
              <a:latin typeface="+mj-lt"/>
            </a:endParaRPr>
          </a:p>
          <a:p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3" name="Picture 3" descr="C:\Users\EU12\AppData\Local\Microsoft\Windows\Temporary Internet Files\Content.IE5\HT4TS4KI\MP90042790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10087"/>
            <a:ext cx="3131779" cy="472303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3603430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70609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sz="4000" b="1" dirty="0" smtClean="0">
                <a:solidFill>
                  <a:schemeClr val="bg2"/>
                </a:solidFill>
              </a:rPr>
              <a:t> literární termíny</a:t>
            </a:r>
            <a:endParaRPr lang="cs-CZ" sz="4000" b="1" dirty="0">
              <a:solidFill>
                <a:schemeClr val="bg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1124744"/>
            <a:ext cx="7924800" cy="5472608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 fontScale="92500" lnSpcReduction="10000"/>
          </a:bodyPr>
          <a:lstStyle/>
          <a:p>
            <a:pPr>
              <a:buFont typeface="Courier New" pitchFamily="49" charset="0"/>
              <a:buChar char="o"/>
            </a:pPr>
            <a:r>
              <a:rPr lang="cs-CZ" sz="2000" dirty="0">
                <a:solidFill>
                  <a:schemeClr val="bg2"/>
                </a:solidFill>
              </a:rPr>
              <a:t> </a:t>
            </a:r>
            <a:r>
              <a:rPr lang="cs-CZ" sz="3200" b="1" dirty="0" smtClean="0">
                <a:solidFill>
                  <a:schemeClr val="bg2"/>
                </a:solidFill>
              </a:rPr>
              <a:t>PROZAIK</a:t>
            </a:r>
          </a:p>
          <a:p>
            <a:pPr>
              <a:buFont typeface="Courier New" pitchFamily="49" charset="0"/>
              <a:buChar char="o"/>
            </a:pPr>
            <a:r>
              <a:rPr lang="cs-CZ" sz="3200" b="1" dirty="0" smtClean="0">
                <a:solidFill>
                  <a:schemeClr val="bg2"/>
                </a:solidFill>
              </a:rPr>
              <a:t>DRAMATIK</a:t>
            </a:r>
          </a:p>
          <a:p>
            <a:pPr>
              <a:buFont typeface="Courier New" pitchFamily="49" charset="0"/>
              <a:buChar char="o"/>
            </a:pPr>
            <a:r>
              <a:rPr lang="cs-CZ" sz="3200" b="1" dirty="0" smtClean="0">
                <a:solidFill>
                  <a:schemeClr val="bg2"/>
                </a:solidFill>
              </a:rPr>
              <a:t>HISTORICKÁ PRÓZA</a:t>
            </a:r>
          </a:p>
          <a:p>
            <a:pPr>
              <a:buFont typeface="Courier New" pitchFamily="49" charset="0"/>
              <a:buChar char="o"/>
            </a:pPr>
            <a:r>
              <a:rPr lang="cs-CZ" sz="3200" b="1" dirty="0" smtClean="0">
                <a:solidFill>
                  <a:schemeClr val="bg2"/>
                </a:solidFill>
              </a:rPr>
              <a:t>NOVELA</a:t>
            </a:r>
          </a:p>
          <a:p>
            <a:pPr>
              <a:buFont typeface="Courier New" pitchFamily="49" charset="0"/>
              <a:buChar char="o"/>
            </a:pPr>
            <a:r>
              <a:rPr lang="cs-CZ" sz="3200" b="1" dirty="0" smtClean="0">
                <a:solidFill>
                  <a:schemeClr val="bg2"/>
                </a:solidFill>
              </a:rPr>
              <a:t>KINEMATOGRAFIE</a:t>
            </a:r>
          </a:p>
          <a:p>
            <a:pPr>
              <a:buFont typeface="Courier New" pitchFamily="49" charset="0"/>
              <a:buChar char="o"/>
            </a:pPr>
            <a:r>
              <a:rPr lang="cs-CZ" sz="3200" b="1" dirty="0" smtClean="0">
                <a:solidFill>
                  <a:schemeClr val="bg2"/>
                </a:solidFill>
              </a:rPr>
              <a:t>ANIMOVANÁ TVORBA</a:t>
            </a:r>
          </a:p>
          <a:p>
            <a:pPr>
              <a:buFont typeface="Courier New" pitchFamily="49" charset="0"/>
              <a:buChar char="o"/>
            </a:pPr>
            <a:r>
              <a:rPr lang="cs-CZ" sz="3200" b="1" dirty="0" smtClean="0">
                <a:solidFill>
                  <a:schemeClr val="bg2"/>
                </a:solidFill>
              </a:rPr>
              <a:t>SCÉNÁRISTA, REŽISÉR</a:t>
            </a:r>
          </a:p>
          <a:p>
            <a:pPr>
              <a:buFont typeface="Courier New" pitchFamily="49" charset="0"/>
              <a:buChar char="o"/>
            </a:pPr>
            <a:r>
              <a:rPr lang="cs-CZ" sz="3200" b="1" dirty="0" smtClean="0">
                <a:solidFill>
                  <a:schemeClr val="bg2"/>
                </a:solidFill>
              </a:rPr>
              <a:t>REPLIKA</a:t>
            </a:r>
          </a:p>
          <a:p>
            <a:pPr>
              <a:buFont typeface="Courier New" pitchFamily="49" charset="0"/>
              <a:buChar char="o"/>
            </a:pPr>
            <a:r>
              <a:rPr lang="cs-CZ" sz="3200" b="1" dirty="0" smtClean="0">
                <a:solidFill>
                  <a:schemeClr val="bg2"/>
                </a:solidFill>
              </a:rPr>
              <a:t>EUFENISMUS</a:t>
            </a:r>
            <a:endParaRPr lang="cs-CZ" sz="2800" dirty="0" smtClean="0">
              <a:solidFill>
                <a:schemeClr val="bg2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5369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6632"/>
            <a:ext cx="7924800" cy="1301006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CITACE: OBRÁZKY, FOTOGRAFIE, KRESBY</a:t>
            </a:r>
            <a:endParaRPr lang="cs-CZ" sz="2800" b="1" dirty="0">
              <a:solidFill>
                <a:schemeClr val="bg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637112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400" b="1" dirty="0">
                <a:solidFill>
                  <a:schemeClr val="bg1"/>
                </a:solidFill>
              </a:rPr>
              <a:t>Vložil uživatel </a:t>
            </a:r>
            <a:r>
              <a:rPr lang="cs-CZ" sz="2400" b="1" dirty="0" err="1">
                <a:solidFill>
                  <a:schemeClr val="bg1"/>
                </a:solidFill>
              </a:rPr>
              <a:t>Stanmar</a:t>
            </a:r>
            <a:r>
              <a:rPr lang="cs-CZ" sz="2400" b="1" dirty="0">
                <a:solidFill>
                  <a:schemeClr val="bg1"/>
                </a:solidFill>
              </a:rPr>
              <a:t>. Http://cz.wikipedia.org [online]. 20. 11. 2006, 18:29. [</a:t>
            </a:r>
            <a:r>
              <a:rPr lang="cs-CZ" sz="2400" b="1" dirty="0" smtClean="0">
                <a:solidFill>
                  <a:schemeClr val="bg1"/>
                </a:solidFill>
              </a:rPr>
              <a:t>2011-10-14] </a:t>
            </a:r>
            <a:r>
              <a:rPr lang="cs-CZ" sz="2400" b="1" dirty="0" err="1">
                <a:solidFill>
                  <a:schemeClr val="bg1"/>
                </a:solidFill>
              </a:rPr>
              <a:t>Soubor:Vladislav</a:t>
            </a:r>
            <a:r>
              <a:rPr lang="cs-CZ" sz="2400" b="1" dirty="0">
                <a:solidFill>
                  <a:schemeClr val="bg1"/>
                </a:solidFill>
              </a:rPr>
              <a:t> Vancura.jpg. </a:t>
            </a:r>
            <a:r>
              <a:rPr lang="cs-CZ" sz="2400" b="1" dirty="0" err="1">
                <a:solidFill>
                  <a:schemeClr val="bg1"/>
                </a:solidFill>
              </a:rPr>
              <a:t>From</a:t>
            </a:r>
            <a:r>
              <a:rPr lang="cs-CZ" sz="2400" b="1" dirty="0">
                <a:solidFill>
                  <a:schemeClr val="bg1"/>
                </a:solidFill>
              </a:rPr>
              <a:t> </a:t>
            </a:r>
            <a:r>
              <a:rPr lang="cs-CZ" sz="2400" b="1" dirty="0" err="1">
                <a:solidFill>
                  <a:schemeClr val="bg1"/>
                </a:solidFill>
              </a:rPr>
              <a:t>Wikipedia</a:t>
            </a:r>
            <a:r>
              <a:rPr lang="cs-CZ" sz="2400" b="1" dirty="0">
                <a:solidFill>
                  <a:schemeClr val="bg1"/>
                </a:solidFill>
              </a:rPr>
              <a:t>, </a:t>
            </a:r>
            <a:r>
              <a:rPr lang="cs-CZ" sz="2400" b="1" dirty="0" err="1">
                <a:solidFill>
                  <a:schemeClr val="bg1"/>
                </a:solidFill>
              </a:rPr>
              <a:t>the</a:t>
            </a:r>
            <a:r>
              <a:rPr lang="cs-CZ" sz="2400" b="1" dirty="0">
                <a:solidFill>
                  <a:schemeClr val="bg1"/>
                </a:solidFill>
              </a:rPr>
              <a:t> free </a:t>
            </a:r>
            <a:r>
              <a:rPr lang="cs-CZ" sz="2400" b="1" dirty="0" err="1">
                <a:solidFill>
                  <a:schemeClr val="bg1"/>
                </a:solidFill>
              </a:rPr>
              <a:t>encyclopedia</a:t>
            </a:r>
            <a:r>
              <a:rPr lang="cs-CZ" sz="2400" b="1" dirty="0">
                <a:solidFill>
                  <a:schemeClr val="bg1"/>
                </a:solidFill>
              </a:rPr>
              <a:t>. Dostupné z WWW: &lt;http://cs.wikipedia.org/wiki/</a:t>
            </a:r>
            <a:r>
              <a:rPr lang="cs-CZ" sz="2400" b="1" dirty="0" err="1">
                <a:solidFill>
                  <a:schemeClr val="bg1"/>
                </a:solidFill>
              </a:rPr>
              <a:t>Soubor:Vladislav_Vancura.jpg</a:t>
            </a:r>
            <a:r>
              <a:rPr lang="cs-CZ" sz="2400" b="1" dirty="0">
                <a:solidFill>
                  <a:schemeClr val="bg1"/>
                </a:solidFill>
              </a:rPr>
              <a:t>&gt;</a:t>
            </a:r>
          </a:p>
          <a:p>
            <a:r>
              <a:rPr lang="cs-CZ" sz="2400" b="1" dirty="0">
                <a:solidFill>
                  <a:schemeClr val="bg1"/>
                </a:solidFill>
              </a:rPr>
              <a:t>Ostatní obrázky a fotografie – kliparty </a:t>
            </a:r>
            <a:r>
              <a:rPr lang="cs-CZ" sz="2400" b="1" dirty="0" err="1">
                <a:solidFill>
                  <a:schemeClr val="bg1"/>
                </a:solidFill>
              </a:rPr>
              <a:t>office</a:t>
            </a:r>
            <a:r>
              <a:rPr lang="cs-CZ" sz="2400" b="1" dirty="0">
                <a:solidFill>
                  <a:schemeClr val="bg1"/>
                </a:solidFill>
              </a:rPr>
              <a:t>- www.office.com</a:t>
            </a:r>
          </a:p>
          <a:p>
            <a:r>
              <a:rPr lang="cs-CZ" sz="2400" b="1" dirty="0">
                <a:solidFill>
                  <a:schemeClr val="bg1"/>
                </a:solidFill>
              </a:rPr>
              <a:t>FOTOGRAFIE JSOU VKLÁDÁNY OPAKOVANĚ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9283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320</TotalTime>
  <Words>499</Words>
  <Application>Microsoft Office PowerPoint</Application>
  <PresentationFormat>Předvádění na obrazovce (4:3)</PresentationFormat>
  <Paragraphs>84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Horizont</vt:lpstr>
      <vt:lpstr>Prezentace aplikace PowerPoint</vt:lpstr>
      <vt:lpstr>ANOTACE</vt:lpstr>
      <vt:lpstr>KLÍČOVÁ SLOVA</vt:lpstr>
      <vt:lpstr>Vladislav Vančura</vt:lpstr>
      <vt:lpstr>Osobnost  vladislava vančury </vt:lpstr>
      <vt:lpstr>ODPOVĚZTE NA OTÁZKY: </vt:lpstr>
      <vt:lpstr>Pro kontrolu:</vt:lpstr>
      <vt:lpstr>Prezentace aplikace PowerPoint</vt:lpstr>
      <vt:lpstr>Markéta Lazarová</vt:lpstr>
      <vt:lpstr> literární termíny</vt:lpstr>
      <vt:lpstr>CITACE: OBRÁZKY, FOTOGRAFIE, KRESBY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Vladislav Vančura</dc:title>
  <dc:creator>EU12</dc:creator>
  <cp:lastModifiedBy>H Koláčková</cp:lastModifiedBy>
  <cp:revision>40</cp:revision>
  <dcterms:created xsi:type="dcterms:W3CDTF">2011-04-01T09:02:10Z</dcterms:created>
  <dcterms:modified xsi:type="dcterms:W3CDTF">2012-05-25T07:39:58Z</dcterms:modified>
</cp:coreProperties>
</file>