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4" r:id="rId2"/>
    <p:sldId id="265" r:id="rId3"/>
    <p:sldId id="278" r:id="rId4"/>
    <p:sldId id="256" r:id="rId5"/>
    <p:sldId id="257" r:id="rId6"/>
    <p:sldId id="258" r:id="rId7"/>
    <p:sldId id="277" r:id="rId8"/>
    <p:sldId id="274" r:id="rId9"/>
    <p:sldId id="273" r:id="rId10"/>
    <p:sldId id="270" r:id="rId11"/>
    <p:sldId id="272" r:id="rId12"/>
    <p:sldId id="271" r:id="rId13"/>
    <p:sldId id="268" r:id="rId14"/>
    <p:sldId id="275" r:id="rId15"/>
    <p:sldId id="276" r:id="rId16"/>
    <p:sldId id="266" r:id="rId17"/>
    <p:sldId id="26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E7449680-2D5E-4362-AFD1-C7025396CDF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1474AA79-5FD8-4E77-863E-99D03EAAEE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7449680-2D5E-4362-AFD1-C7025396CDF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4AA79-5FD8-4E77-863E-99D03EAAEE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E7449680-2D5E-4362-AFD1-C7025396CDF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1474AA79-5FD8-4E77-863E-99D03EAAEE22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7449680-2D5E-4362-AFD1-C7025396CDF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474AA79-5FD8-4E77-863E-99D03EAAEE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7449680-2D5E-4362-AFD1-C7025396CDF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1474AA79-5FD8-4E77-863E-99D03EAAEE2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49680-2D5E-4362-AFD1-C7025396CDF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4AA79-5FD8-4E77-863E-99D03EAAEE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7449680-2D5E-4362-AFD1-C7025396CDF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474AA79-5FD8-4E77-863E-99D03EAAEE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E7449680-2D5E-4362-AFD1-C7025396CDF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1474AA79-5FD8-4E77-863E-99D03EAAEE2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E7449680-2D5E-4362-AFD1-C7025396CDF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1474AA79-5FD8-4E77-863E-99D03EAAEE2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49680-2D5E-4362-AFD1-C7025396CDF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4AA79-5FD8-4E77-863E-99D03EAAEE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49680-2D5E-4362-AFD1-C7025396CDF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4AA79-5FD8-4E77-863E-99D03EAAEE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E7449680-2D5E-4362-AFD1-C7025396CDFF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1474AA79-5FD8-4E77-863E-99D03EAAEE2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fidlovacka.cz/divadelni-hra/balada-pro-banditu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hyperlink" Target="http://www.divadlosumperk.cz/repertoar/balada-pro-banditu/fotogalerie/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hungama.ratedesi.com/video/VT7GB9nhTxs/Poj&#271;me-chlapci,-poj&#271;me-kr&#225;st" TargetMode="External"/><Relationship Id="rId2" Type="http://schemas.openxmlformats.org/officeDocument/2006/relationships/hyperlink" Target="http://www.fdb.cz/film-fotogalerie/3509-balada-pro-banditu.html?PHPSESSID=0f6de9beb0d28b88cabda8a14e0db4d7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4199" y="332656"/>
            <a:ext cx="5688013" cy="854075"/>
          </a:xfrm>
          <a:prstGeom prst="rect">
            <a:avLst/>
          </a:prstGeom>
          <a:ln/>
          <a:extLst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</p:pic>
      <p:sp>
        <p:nvSpPr>
          <p:cNvPr id="4" name="Obdélník 3"/>
          <p:cNvSpPr/>
          <p:nvPr/>
        </p:nvSpPr>
        <p:spPr>
          <a:xfrm>
            <a:off x="325737" y="1340768"/>
            <a:ext cx="8424936" cy="4955203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chemeClr val="bg2">
                    <a:lumMod val="75000"/>
                  </a:schemeClr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chemeClr val="bg2">
                    <a:lumMod val="75000"/>
                  </a:schemeClr>
                </a:solidFill>
              </a:rPr>
              <a:t>ZEYEROVA 3354, 767 01 KROMĚŘÍŽ</a:t>
            </a:r>
          </a:p>
          <a:p>
            <a:pPr algn="ctr"/>
            <a:endParaRPr lang="cs-CZ" b="1" dirty="0"/>
          </a:p>
          <a:p>
            <a:pPr algn="ctr"/>
            <a:r>
              <a:rPr lang="cs-CZ" b="1" dirty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>
                <a:solidFill>
                  <a:schemeClr val="bg1"/>
                </a:solidFill>
              </a:rPr>
              <a:t>VZDĚLÁNÍ PRO KONKURENCESCHOPNOST</a:t>
            </a:r>
          </a:p>
          <a:p>
            <a:pPr algn="ctr"/>
            <a:endParaRPr lang="cs-CZ" b="1" dirty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</a:t>
            </a:r>
            <a:r>
              <a:rPr lang="cs-CZ" b="1" dirty="0">
                <a:solidFill>
                  <a:schemeClr val="bg1"/>
                </a:solidFill>
              </a:rPr>
              <a:t>ČÍSLO: III/2</a:t>
            </a:r>
          </a:p>
          <a:p>
            <a:pPr algn="ctr"/>
            <a:r>
              <a:rPr lang="cs-CZ" b="1" dirty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pPr algn="ctr"/>
            <a:endParaRPr lang="cs-CZ" b="1" dirty="0"/>
          </a:p>
          <a:p>
            <a:r>
              <a:rPr lang="cs-CZ" sz="2000" b="1" dirty="0">
                <a:solidFill>
                  <a:schemeClr val="bg1"/>
                </a:solidFill>
              </a:rPr>
              <a:t>PŘEDMĚT: JAZYK ČESKÝ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ROČNÍK: IX.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TÉMA: </a:t>
            </a:r>
            <a:r>
              <a:rPr lang="cs-CZ" sz="2000" b="1" dirty="0" smtClean="0">
                <a:solidFill>
                  <a:schemeClr val="bg1"/>
                </a:solidFill>
              </a:rPr>
              <a:t>IVAN OLBRACHT</a:t>
            </a:r>
            <a:endParaRPr lang="cs-CZ" sz="2000" b="1" dirty="0">
              <a:solidFill>
                <a:schemeClr val="bg1"/>
              </a:solidFill>
            </a:endParaRPr>
          </a:p>
          <a:p>
            <a:r>
              <a:rPr lang="cs-CZ" sz="2000" b="1" dirty="0">
                <a:solidFill>
                  <a:schemeClr val="bg1"/>
                </a:solidFill>
              </a:rPr>
              <a:t>AUTOR: MGR. HANA GINTEROVÁ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DATUM VYTVOŘENÍ: </a:t>
            </a:r>
            <a:r>
              <a:rPr lang="cs-CZ" sz="2000" b="1" dirty="0" smtClean="0">
                <a:solidFill>
                  <a:schemeClr val="bg1"/>
                </a:solidFill>
              </a:rPr>
              <a:t>16. </a:t>
            </a:r>
            <a:r>
              <a:rPr lang="cs-CZ" sz="2000" b="1" dirty="0">
                <a:solidFill>
                  <a:schemeClr val="bg1"/>
                </a:solidFill>
              </a:rPr>
              <a:t>10. 2011</a:t>
            </a:r>
          </a:p>
          <a:p>
            <a:endParaRPr lang="cs-CZ" dirty="0"/>
          </a:p>
          <a:p>
            <a:pPr algn="ctr"/>
            <a:r>
              <a:rPr lang="cs-CZ" dirty="0"/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VY_32_INOVACE_23_HG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302" y="3818369"/>
            <a:ext cx="1238479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834675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7494"/>
            <a:ext cx="8640960" cy="1399032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chemeClr val="bg2">
                    <a:lumMod val="50000"/>
                  </a:schemeClr>
                </a:solidFill>
              </a:rPr>
              <a:t>ANOTACE</a:t>
            </a:r>
            <a:endParaRPr lang="cs-CZ" sz="6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2808"/>
            <a:ext cx="8712968" cy="4975192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ClrTx/>
            </a:pP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PREZENTACE VYTVOŘENA ZA ÚČELEM DOLNĚNÍ UČIVA 9. ROČNÍKU ČEŠTÍ SPISOVATELÉ 20. STOLETÍ – SPISOVATEL IVAN OLBRACHT</a:t>
            </a:r>
          </a:p>
          <a:p>
            <a:pPr>
              <a:buClrTx/>
            </a:pP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V RÁMCI PREZENTACE SE ŽÁCI SEZNÁMÍ </a:t>
            </a:r>
          </a:p>
          <a:p>
            <a:pPr marL="578358" indent="-514350">
              <a:buClrTx/>
              <a:buFont typeface="+mj-lt"/>
              <a:buAutoNum type="arabicPeriod"/>
            </a:pPr>
            <a:r>
              <a:rPr lang="cs-CZ" sz="1800" b="1" dirty="0" smtClean="0">
                <a:solidFill>
                  <a:schemeClr val="bg2">
                    <a:lumMod val="50000"/>
                  </a:schemeClr>
                </a:solidFill>
              </a:rPr>
              <a:t>S OSOBNOSTÍ, ŽIVOTEM A DÍLEM SPISOVATELE</a:t>
            </a:r>
          </a:p>
          <a:p>
            <a:pPr marL="578358" indent="-514350">
              <a:buClrTx/>
              <a:buFont typeface="+mj-lt"/>
              <a:buAutoNum type="arabicPeriod"/>
            </a:pPr>
            <a:r>
              <a:rPr lang="cs-CZ" sz="1800" b="1" dirty="0" smtClean="0">
                <a:solidFill>
                  <a:schemeClr val="bg2">
                    <a:lumMod val="50000"/>
                  </a:schemeClr>
                </a:solidFill>
              </a:rPr>
              <a:t>S LITERÁRNÍMI POJMY </a:t>
            </a:r>
          </a:p>
          <a:p>
            <a:pPr marL="578358" indent="-514350">
              <a:buClrTx/>
              <a:buFont typeface="+mj-lt"/>
              <a:buAutoNum type="arabicPeriod"/>
            </a:pPr>
            <a:r>
              <a:rPr lang="cs-CZ" sz="1800" b="1" dirty="0" smtClean="0">
                <a:solidFill>
                  <a:schemeClr val="bg2">
                    <a:lumMod val="50000"/>
                  </a:schemeClr>
                </a:solidFill>
              </a:rPr>
              <a:t>S RUZNÝM ZPRACOVÁNÍM LITERÁRNÍ PŘEDLOHY NIKOLA ŠUHAJ LOUPEŽNÍK</a:t>
            </a:r>
          </a:p>
          <a:p>
            <a:pPr marL="64008" indent="0" algn="ctr">
              <a:buNone/>
            </a:pPr>
            <a:r>
              <a:rPr lang="cs-CZ" sz="1800" b="1" dirty="0" smtClean="0">
                <a:solidFill>
                  <a:schemeClr val="bg2">
                    <a:lumMod val="50000"/>
                  </a:schemeClr>
                </a:solidFill>
              </a:rPr>
              <a:t>DO PREZENTACE JSOU VLOŽENY HYPERTEXTOVÉ ODKAZY</a:t>
            </a:r>
          </a:p>
          <a:p>
            <a:pPr marL="64008" indent="0">
              <a:buNone/>
            </a:pPr>
            <a:r>
              <a:rPr lang="cs-CZ" sz="1800" b="1" dirty="0" smtClean="0">
                <a:solidFill>
                  <a:schemeClr val="bg2">
                    <a:lumMod val="50000"/>
                  </a:schemeClr>
                </a:solidFill>
              </a:rPr>
              <a:t>Pilotáž: Prezentace pilotována ve třídách 9. ročníku, ale svým obsahem a zpracováním je vhodná k doplnění učiva literární výchovy ve všech třídách II. </a:t>
            </a:r>
            <a:r>
              <a:rPr lang="cs-CZ" sz="1800" b="1" dirty="0">
                <a:solidFill>
                  <a:schemeClr val="bg2">
                    <a:lumMod val="50000"/>
                  </a:schemeClr>
                </a:solidFill>
              </a:rPr>
              <a:t>s</a:t>
            </a:r>
            <a:r>
              <a:rPr lang="cs-CZ" sz="1800" b="1" dirty="0" smtClean="0">
                <a:solidFill>
                  <a:schemeClr val="bg2">
                    <a:lumMod val="50000"/>
                  </a:schemeClr>
                </a:solidFill>
              </a:rPr>
              <a:t>tupně ZŠ. V maximální možné míře využijte hypertextové odkazy, které vás dovedou na stránky divadel, které mají v repertoáru hru Balada pro banditu, a na stránky </a:t>
            </a:r>
            <a:r>
              <a:rPr lang="cs-CZ" sz="1800" b="1" dirty="0" err="1" smtClean="0">
                <a:solidFill>
                  <a:schemeClr val="bg2">
                    <a:lumMod val="50000"/>
                  </a:schemeClr>
                </a:solidFill>
              </a:rPr>
              <a:t>You</a:t>
            </a:r>
            <a:r>
              <a:rPr lang="cs-CZ" sz="1800" b="1" dirty="0" err="1">
                <a:solidFill>
                  <a:schemeClr val="bg2">
                    <a:lumMod val="50000"/>
                  </a:schemeClr>
                </a:solidFill>
              </a:rPr>
              <a:t>T</a:t>
            </a:r>
            <a:r>
              <a:rPr lang="cs-CZ" sz="1800" b="1" dirty="0" err="1" smtClean="0">
                <a:solidFill>
                  <a:schemeClr val="bg2">
                    <a:lumMod val="50000"/>
                  </a:schemeClr>
                </a:solidFill>
              </a:rPr>
              <a:t>ube</a:t>
            </a:r>
            <a:r>
              <a:rPr lang="cs-CZ" sz="1800" b="1" dirty="0" smtClean="0">
                <a:solidFill>
                  <a:schemeClr val="bg2">
                    <a:lumMod val="50000"/>
                  </a:schemeClr>
                </a:solidFill>
              </a:rPr>
              <a:t> k ukázkám oblíbených písní z tohoto muzikálu. Jsou žáky velmi dobře přijímány a pokud vám to dovolí časové možnosti, zařaďte do výuky celý muzikál. Využijte také k předání informací o tomto </a:t>
            </a:r>
            <a:r>
              <a:rPr lang="cs-CZ" sz="1800" b="1" smtClean="0">
                <a:solidFill>
                  <a:schemeClr val="bg2">
                    <a:lumMod val="50000"/>
                  </a:schemeClr>
                </a:solidFill>
              </a:rPr>
              <a:t>způsobu zpracování </a:t>
            </a:r>
            <a:r>
              <a:rPr lang="cs-CZ" sz="1800" b="1" dirty="0" smtClean="0">
                <a:solidFill>
                  <a:schemeClr val="bg2">
                    <a:lumMod val="50000"/>
                  </a:schemeClr>
                </a:solidFill>
              </a:rPr>
              <a:t>literární předlohy.</a:t>
            </a:r>
          </a:p>
          <a:p>
            <a:pPr marL="578358" indent="-514350">
              <a:buFont typeface="+mj-lt"/>
              <a:buAutoNum type="arabicPeriod"/>
            </a:pP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3140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KLÍČOVÁ SLOVA</a:t>
            </a:r>
            <a:endParaRPr lang="cs-CZ" sz="4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PSEUDONYM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LITERÁRNÍ ŽÁNR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BAJKA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ROMANCE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BALADA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DĚJOVÁ LINIE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PSYCHOLOGICKÁ CHARAKTERISTIKA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ETIKA A MORÁLKA</a:t>
            </a:r>
          </a:p>
          <a:p>
            <a:endParaRPr lang="cs-CZ" b="1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2507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5987008" cy="1399032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bg2">
                    <a:lumMod val="50000"/>
                  </a:schemeClr>
                </a:solidFill>
              </a:rPr>
              <a:t>Ivan Olbracht</a:t>
            </a:r>
            <a:endParaRPr lang="cs-CZ" sz="6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75023" y="4509120"/>
            <a:ext cx="4042792" cy="2194264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fontScale="92500"/>
          </a:bodyPr>
          <a:lstStyle/>
          <a:p>
            <a:pPr marL="64008" indent="0" algn="ctr"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„Smyslem </a:t>
            </a: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života není zůstat ve skrytu, smyslem života je být milován i nenáviděn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.“</a:t>
            </a:r>
            <a:endParaRPr lang="cs-CZ" dirty="0"/>
          </a:p>
          <a:p>
            <a:pPr marL="64008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916832"/>
            <a:ext cx="3029322" cy="448339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C:\Program Files\Microsoft Office\MEDIA\CAGCAT10\j0336075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995767"/>
            <a:ext cx="2258559" cy="2287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3412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</a:rPr>
              <a:t>SPISOVATEL IVAN OLBRACHT</a:t>
            </a:r>
            <a:endParaRPr lang="cs-CZ" sz="36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/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3188" y="571500"/>
            <a:ext cx="3857625" cy="5715000"/>
          </a:xfrm>
          <a:prstGeom prst="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4284177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67494"/>
            <a:ext cx="8435280" cy="1399032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ÚDAJE O ŽIVOTĚ SPISOVATELE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435280" cy="4572000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Ivan Olbracht, vlastním jménem Kamil Zeman</a:t>
            </a:r>
            <a:endParaRPr lang="cs-CZ" sz="36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 Olbrachtovým otcem byl neméně slavný spisovatel Antal Stašek</a:t>
            </a:r>
          </a:p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byl členem KSČ</a:t>
            </a:r>
            <a:endParaRPr lang="cs-CZ" sz="3600" dirty="0"/>
          </a:p>
          <a:p>
            <a:r>
              <a:rPr lang="cs-CZ" sz="3600" dirty="0" smtClean="0">
                <a:solidFill>
                  <a:schemeClr val="bg1"/>
                </a:solidFill>
              </a:rPr>
              <a:t>byl jmenován </a:t>
            </a:r>
            <a:r>
              <a:rPr lang="cs-CZ" sz="3600" dirty="0">
                <a:solidFill>
                  <a:schemeClr val="bg1"/>
                </a:solidFill>
              </a:rPr>
              <a:t>národním umělcem</a:t>
            </a:r>
            <a:r>
              <a:rPr lang="cs-CZ" sz="3600" dirty="0" smtClean="0">
                <a:solidFill>
                  <a:schemeClr val="bg1"/>
                </a:solidFill>
              </a:rPr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8990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001266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JMENOVKA SPISOVATELE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40960" cy="5112568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q"/>
            </a:pPr>
            <a:endParaRPr lang="cs-CZ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Ivan </a:t>
            </a: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O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lbracht  (vlastním jménem Kamil Zeman)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český spisovatel první poloviny 20. století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DÍLO:</a:t>
            </a:r>
          </a:p>
          <a:p>
            <a:pPr>
              <a:buFont typeface="Wingdings" pitchFamily="2" charset="2"/>
              <a:buChar char="q"/>
            </a:pPr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</a:rPr>
              <a:t>O zlých samotářích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– sbírka povídek</a:t>
            </a:r>
          </a:p>
          <a:p>
            <a:pPr>
              <a:buFont typeface="Wingdings" pitchFamily="2" charset="2"/>
              <a:buChar char="q"/>
            </a:pPr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</a:rPr>
              <a:t>Golet v údolí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– tři prózy z prostředí Podkarpatské Ukrajiny</a:t>
            </a:r>
          </a:p>
          <a:p>
            <a:pPr>
              <a:buFont typeface="Wingdings" pitchFamily="2" charset="2"/>
              <a:buChar char="q"/>
            </a:pPr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</a:rPr>
              <a:t>Nikola Šuhaj loupežník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– baladický román</a:t>
            </a:r>
          </a:p>
          <a:p>
            <a:pPr>
              <a:buFont typeface="Wingdings" pitchFamily="2" charset="2"/>
              <a:buChar char="q"/>
            </a:pPr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</a:rPr>
              <a:t>Biblické příběhy, Čtení z biblí kralické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– převyprávěné texty bible</a:t>
            </a:r>
          </a:p>
          <a:p>
            <a:pPr>
              <a:buFont typeface="Wingdings" pitchFamily="2" charset="2"/>
              <a:buChar char="q"/>
            </a:pPr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</a:rPr>
              <a:t>O mudrci </a:t>
            </a:r>
            <a:r>
              <a:rPr lang="cs-CZ" b="1" u="sng" dirty="0" err="1" smtClean="0">
                <a:solidFill>
                  <a:schemeClr val="bg2">
                    <a:lumMod val="50000"/>
                  </a:schemeClr>
                </a:solidFill>
              </a:rPr>
              <a:t>Bidpajovi</a:t>
            </a:r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</a:rPr>
              <a:t> a jeho zvířátkách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– staroindické bajky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064" y="889556"/>
            <a:ext cx="3672408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ZAPIŠTE SI DO SEŠITU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4818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</a:rPr>
              <a:t>SPISOVATEL IVAN OLBRACHT</a:t>
            </a:r>
            <a:endParaRPr lang="cs-CZ" sz="36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99" b="13399"/>
          <a:stretch>
            <a:fillRect/>
          </a:stretch>
        </p:blipFill>
        <p:spPr bwMode="auto">
          <a:xfrm>
            <a:off x="2339751" y="373966"/>
            <a:ext cx="6131973" cy="6007362"/>
          </a:xfrm>
          <a:prstGeom prst="ellipse">
            <a:avLst/>
          </a:prstGeom>
          <a:ln w="76200">
            <a:solidFill>
              <a:schemeClr val="tx1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4380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556792"/>
            <a:ext cx="8352928" cy="501675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V Olbrachtových nejlepších dílech - zejména </a:t>
            </a:r>
            <a:r>
              <a:rPr lang="cs-CZ" sz="3200" b="1" u="sng" dirty="0" smtClean="0">
                <a:solidFill>
                  <a:schemeClr val="bg2">
                    <a:lumMod val="50000"/>
                  </a:schemeClr>
                </a:solidFill>
              </a:rPr>
              <a:t>romance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 Nikola Šuhaj loupežník - dosáhla česká próza 20. století jednoho ze svých vrcholů. 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Jeho sloh se vyznačuje pevností </a:t>
            </a:r>
            <a:r>
              <a:rPr lang="cs-CZ" sz="3200" b="1" u="sng" dirty="0" smtClean="0">
                <a:solidFill>
                  <a:schemeClr val="bg2">
                    <a:lumMod val="50000"/>
                  </a:schemeClr>
                </a:solidFill>
              </a:rPr>
              <a:t>dějové linie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, výraznou </a:t>
            </a:r>
            <a:r>
              <a:rPr lang="cs-CZ" sz="3200" b="1" u="sng" dirty="0" smtClean="0">
                <a:solidFill>
                  <a:schemeClr val="bg2">
                    <a:lumMod val="50000"/>
                  </a:schemeClr>
                </a:solidFill>
              </a:rPr>
              <a:t>psychologickou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200" b="1" u="sng" dirty="0" smtClean="0">
                <a:solidFill>
                  <a:schemeClr val="bg2">
                    <a:lumMod val="50000"/>
                  </a:schemeClr>
                </a:solidFill>
              </a:rPr>
              <a:t>charakteristikou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3200" b="1" dirty="0">
                <a:solidFill>
                  <a:schemeClr val="bg2">
                    <a:lumMod val="50000"/>
                  </a:schemeClr>
                </a:solidFill>
              </a:rPr>
              <a:t>J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eho pojetí života jako vášnivé síly jde ruku v ruce se smyslem pro otázky </a:t>
            </a:r>
            <a:r>
              <a:rPr lang="cs-CZ" sz="3200" b="1" u="sng" dirty="0" smtClean="0">
                <a:solidFill>
                  <a:schemeClr val="bg2">
                    <a:lumMod val="50000"/>
                  </a:schemeClr>
                </a:solidFill>
              </a:rPr>
              <a:t>etiky a morálky</a:t>
            </a:r>
            <a:endParaRPr lang="cs-CZ" sz="3200" b="1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476672"/>
            <a:ext cx="7272808" cy="830997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PRACUJTE S TEXTEM  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VYSVĚTLETE VÝZNAM PODTRŽENÝCH TERMÍNŮ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4921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404664"/>
            <a:ext cx="5040560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DIVADELNÍ HRA  </a:t>
            </a:r>
            <a:r>
              <a:rPr lang="cs-CZ" sz="2000" b="1" dirty="0" smtClean="0">
                <a:hlinkClick r:id="rId2"/>
              </a:rPr>
              <a:t>BALADA</a:t>
            </a:r>
            <a:r>
              <a:rPr lang="cs-CZ" sz="2000" b="1" dirty="0" smtClean="0"/>
              <a:t> PRO BANDITU  DIVADLO NA FIDLOVAČCE</a:t>
            </a:r>
            <a:endParaRPr lang="cs-CZ" sz="2000" b="1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00808"/>
            <a:ext cx="3601287" cy="4801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 descr="C:\Users\EU12\AppData\Local\Microsoft\Windows\Temporary Internet Files\Content.IE5\RIWGY0QU\MP90043082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112550"/>
            <a:ext cx="1989221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EU12\AppData\Local\Microsoft\Windows\Temporary Internet Files\Content.IE5\HT4TS4KI\MP90040135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9388" y="3845399"/>
            <a:ext cx="2590747" cy="2590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4173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87089"/>
            <a:ext cx="4464496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hlinkClick r:id="rId2"/>
              </a:rPr>
              <a:t>BALADA</a:t>
            </a:r>
            <a:r>
              <a:rPr lang="cs-CZ" sz="2400" b="1" dirty="0" smtClean="0"/>
              <a:t> PRO BANDITU </a:t>
            </a:r>
          </a:p>
          <a:p>
            <a:r>
              <a:rPr lang="cs-CZ" sz="2400" b="1" dirty="0" smtClean="0"/>
              <a:t>DIVADLO ŠUMPERK</a:t>
            </a:r>
            <a:endParaRPr lang="cs-CZ" sz="2400" b="1" dirty="0"/>
          </a:p>
        </p:txBody>
      </p:sp>
      <p:pic>
        <p:nvPicPr>
          <p:cNvPr id="4" name="Picture 3" descr="C:\Users\EU12\AppData\Local\Microsoft\Windows\Temporary Internet Files\Content.IE5\2Q3A7NWE\MC900318938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27194"/>
            <a:ext cx="1615745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EU12\AppData\Local\Microsoft\Windows\Temporary Internet Files\Content.IE5\2Q3A7NWE\MP90018055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236" y="1555335"/>
            <a:ext cx="3657600" cy="240182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4104" name="Picture 8" descr="C:\Users\EU12\AppData\Local\Microsoft\Windows\Temporary Internet Files\Content.IE5\RIWGY0QU\MP900178654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992" y="4077072"/>
            <a:ext cx="3657600" cy="243840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4105" name="Picture 9" descr="C:\Users\EU12\AppData\Local\Microsoft\Windows\Temporary Internet Files\Content.IE5\HT4TS4KI\MP900178655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2090" y="3140968"/>
            <a:ext cx="3657600" cy="245059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4072965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5179" y="253192"/>
            <a:ext cx="4824536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JEDEN Z PRVNÍCH ČESKÝCH MUZIKÁLŮ</a:t>
            </a:r>
          </a:p>
          <a:p>
            <a:r>
              <a:rPr lang="cs-CZ" dirty="0" smtClean="0">
                <a:hlinkClick r:id="rId2"/>
              </a:rPr>
              <a:t>BALADA</a:t>
            </a:r>
            <a:r>
              <a:rPr lang="cs-CZ" dirty="0" smtClean="0"/>
              <a:t> PRO BANDITU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70873" y="6119802"/>
            <a:ext cx="241226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PÍSNĚ</a:t>
            </a:r>
            <a:r>
              <a:rPr lang="cs-CZ" dirty="0" smtClean="0"/>
              <a:t> Z MUZIKÁLU</a:t>
            </a:r>
            <a:endParaRPr lang="cs-CZ" dirty="0"/>
          </a:p>
        </p:txBody>
      </p:sp>
      <p:pic>
        <p:nvPicPr>
          <p:cNvPr id="5122" name="Picture 2" descr="C:\Users\EU12\AppData\Local\Microsoft\Windows\Temporary Internet Files\Content.IE5\2Q3A7NWE\MP9004317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8182" y="1340768"/>
            <a:ext cx="2726065" cy="371703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5123" name="Picture 3" descr="C:\Users\EU12\AppData\Local\Microsoft\Windows\Temporary Internet Files\Content.IE5\RIWGY0QU\MP90043176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729" y="1844824"/>
            <a:ext cx="4483269" cy="342900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634846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87206" y="3455252"/>
            <a:ext cx="2980133" cy="120032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O MUDRCI BIDPAJOVI A JEHO ZVÍŘÁTKÁCH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66109" y="5949280"/>
            <a:ext cx="2138139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ČTENÍ Z BIBLÍ KRALICKÉ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75692" y="285153"/>
            <a:ext cx="8544780" cy="3170099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bg2">
                    <a:lumMod val="50000"/>
                  </a:schemeClr>
                </a:solidFill>
              </a:rPr>
              <a:t>O pobožné kočce</a:t>
            </a:r>
          </a:p>
          <a:p>
            <a:r>
              <a:rPr lang="cs-CZ" sz="2000" b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Kachna </a:t>
            </a:r>
            <a:r>
              <a:rPr lang="cs-CZ" sz="2000" b="1" dirty="0">
                <a:solidFill>
                  <a:schemeClr val="bg2">
                    <a:lumMod val="50000"/>
                  </a:schemeClr>
                </a:solidFill>
              </a:rPr>
              <a:t>si postavila hnízdo, a když se jí vylíhla mláďata, odešla s nimi a dlouho se nevracela. V jejím hnízdě se zabydlel zajíc. Když se kachna po čase vrátila, hádala se se zajícem, komu hnízdo patří. Rozhodli se, že půjdou k soudci – k pobožné kočce, o které si mysleli, že nikomu neublíží. </a:t>
            </a:r>
          </a:p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Kočka</a:t>
            </a:r>
            <a:r>
              <a:rPr lang="cs-CZ" sz="2000" b="1" dirty="0">
                <a:solidFill>
                  <a:schemeClr val="bg2">
                    <a:lumMod val="50000"/>
                  </a:schemeClr>
                </a:solidFill>
              </a:rPr>
              <a:t>, když je uviděla, dělala, že se modlí. Poslouchala je pozorně, pak řekla, že už je stará a špatně slyší, že mají jít blíže. Přišli tedy k ní blíž, pobožná kočka sekla po kachně tlapou, zajícovi skočila do </a:t>
            </a:r>
            <a:r>
              <a:rPr lang="cs-CZ" sz="2000" b="1" dirty="0" err="1">
                <a:solidFill>
                  <a:schemeClr val="bg2">
                    <a:lumMod val="50000"/>
                  </a:schemeClr>
                </a:solidFill>
              </a:rPr>
              <a:t>týla</a:t>
            </a:r>
            <a:r>
              <a:rPr lang="cs-CZ" sz="2000" b="1" dirty="0">
                <a:solidFill>
                  <a:schemeClr val="bg2">
                    <a:lumMod val="50000"/>
                  </a:schemeClr>
                </a:solidFill>
              </a:rPr>
              <a:t> a bylo po nich.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547664" y="5949280"/>
            <a:ext cx="1440160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BIBLICKÉ PŘÍBĚHY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4" y="54320"/>
            <a:ext cx="36458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POZORNĚ SI PROHLÉDNI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6146" name="Picture 2" descr="C:\Users\EU12\AppData\Local\Microsoft\Windows\Temporary Internet Files\Content.IE5\RIWGY0QU\MC900324820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92" y="3878287"/>
            <a:ext cx="2782036" cy="1554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EU12\AppData\Local\Microsoft\Windows\Temporary Internet Files\Content.IE5\HT4TS4KI\MC900412668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1397" y="3878287"/>
            <a:ext cx="2213370" cy="1687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901" y="5298870"/>
            <a:ext cx="1906438" cy="1065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6437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ODPOVĚZ NA OTÁZKY</a:t>
            </a:r>
            <a:endParaRPr lang="cs-CZ" sz="4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marL="578358" indent="-514350">
              <a:lnSpc>
                <a:spcPct val="200000"/>
              </a:lnSpc>
              <a:buFont typeface="+mj-lt"/>
              <a:buAutoNum type="arabicPeriod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ZE KTERÉ KNIHY BYLA VYBRÁNA UKÁZKA</a:t>
            </a:r>
          </a:p>
          <a:p>
            <a:pPr marL="578358" indent="-514350">
              <a:lnSpc>
                <a:spcPct val="200000"/>
              </a:lnSpc>
              <a:buFont typeface="+mj-lt"/>
              <a:buAutoNum type="arabicPeriod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JAK SE JMENUJE LITERÁRNÍ ŽÁNR, KE KTERÉMU UKÁZKA PATŘÍ</a:t>
            </a:r>
          </a:p>
          <a:p>
            <a:pPr marL="578358" indent="-514350">
              <a:lnSpc>
                <a:spcPct val="200000"/>
              </a:lnSpc>
              <a:buFont typeface="+mj-lt"/>
              <a:buAutoNum type="arabicPeriod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VYJMENUJ TŘI ZNAKY TOHOTO ŽÁNRU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0037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PRO KONTROLU</a:t>
            </a:r>
            <a:endParaRPr lang="cs-CZ" sz="4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marL="578358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ZE KTERÉ KNIHY BYLA VYBRÁNA UKÁZKA </a:t>
            </a:r>
            <a:r>
              <a:rPr lang="cs-CZ" b="1" dirty="0" smtClean="0">
                <a:solidFill>
                  <a:srgbClr val="C00000"/>
                </a:solidFill>
              </a:rPr>
              <a:t>O mudrci </a:t>
            </a:r>
            <a:r>
              <a:rPr lang="cs-CZ" b="1" dirty="0" err="1">
                <a:solidFill>
                  <a:srgbClr val="C00000"/>
                </a:solidFill>
              </a:rPr>
              <a:t>B</a:t>
            </a:r>
            <a:r>
              <a:rPr lang="cs-CZ" b="1" dirty="0" err="1" smtClean="0">
                <a:solidFill>
                  <a:srgbClr val="C00000"/>
                </a:solidFill>
              </a:rPr>
              <a:t>itpajovi</a:t>
            </a:r>
            <a:r>
              <a:rPr lang="cs-CZ" b="1" dirty="0" smtClean="0">
                <a:solidFill>
                  <a:srgbClr val="C00000"/>
                </a:solidFill>
              </a:rPr>
              <a:t> a jeho zvířátkách</a:t>
            </a:r>
          </a:p>
          <a:p>
            <a:pPr marL="578358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JAK SE JMENUJE LITERÁRNÍ ŽÁNR, KE KTERÉMU UKÁZKA PATŘÍ     </a:t>
            </a:r>
            <a:r>
              <a:rPr lang="cs-CZ" b="1" dirty="0" smtClean="0">
                <a:solidFill>
                  <a:srgbClr val="C00000"/>
                </a:solidFill>
              </a:rPr>
              <a:t>Bajka</a:t>
            </a:r>
          </a:p>
          <a:p>
            <a:pPr marL="578358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VYJMENUJ TŘI ZNAKY TOHOTO ŽÁNRU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C00000"/>
                </a:solidFill>
              </a:rPr>
              <a:t>Krátký prozaický útvar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C00000"/>
                </a:solidFill>
              </a:rPr>
              <a:t>Vystupují zde zvířata, která jednají jako lidé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C00000"/>
                </a:solidFill>
              </a:rPr>
              <a:t>Obsahuje mravní ponaučení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1145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LITERÁRNÍ POJMY</a:t>
            </a:r>
            <a:endParaRPr lang="cs-CZ" sz="4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PSEUDONYM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LITERÁRNÍ ŽÁNR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BAJKA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ROMANCE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BALADA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DĚJOVÁ LINIE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PSYCHOLOGICKÁ CHARAKTERISTIKA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ETIKA A MORÁLKA</a:t>
            </a:r>
          </a:p>
          <a:p>
            <a:endParaRPr lang="cs-CZ" b="1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5316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641226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CITACE: OBRÁZKY, FOTOGRAFIE, KRESBY</a:t>
            </a:r>
            <a:endParaRPr lang="cs-CZ" sz="2800" b="1" dirty="0">
              <a:solidFill>
                <a:schemeClr val="bg2">
                  <a:lumMod val="50000"/>
                </a:schemeClr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61662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ClrTx/>
              <a:buFont typeface="Wingdings" pitchFamily="2" charset="2"/>
              <a:buChar char="q"/>
            </a:pPr>
            <a:r>
              <a:rPr lang="cs-CZ" sz="2400" dirty="0" smtClean="0"/>
              <a:t>Autor neznámý. </a:t>
            </a:r>
            <a:r>
              <a:rPr lang="cs-CZ" sz="2400" dirty="0"/>
              <a:t>Http://cz.wikipedia.org [online]. 31. 1. 2010, 17:02. [</a:t>
            </a:r>
            <a:r>
              <a:rPr lang="cs-CZ" sz="2400" dirty="0" smtClean="0"/>
              <a:t>2011-10-16</a:t>
            </a:r>
            <a:r>
              <a:rPr lang="cs-CZ" sz="2400" dirty="0"/>
              <a:t>] </a:t>
            </a:r>
            <a:r>
              <a:rPr lang="cs-CZ" sz="2400" dirty="0" err="1"/>
              <a:t>SSoubor:Ivan</a:t>
            </a:r>
            <a:r>
              <a:rPr lang="cs-CZ" sz="2400" dirty="0"/>
              <a:t> Olbracht 1929.jpg. </a:t>
            </a:r>
            <a:r>
              <a:rPr lang="cs-CZ" sz="2400" dirty="0" err="1"/>
              <a:t>From</a:t>
            </a:r>
            <a:r>
              <a:rPr lang="cs-CZ" sz="2400" dirty="0"/>
              <a:t> </a:t>
            </a:r>
            <a:r>
              <a:rPr lang="cs-CZ" sz="2400" dirty="0" err="1"/>
              <a:t>Wikipedia</a:t>
            </a:r>
            <a:r>
              <a:rPr lang="cs-CZ" sz="2400" dirty="0"/>
              <a:t>, </a:t>
            </a:r>
            <a:r>
              <a:rPr lang="cs-CZ" sz="2400" dirty="0" err="1"/>
              <a:t>the</a:t>
            </a:r>
            <a:r>
              <a:rPr lang="cs-CZ" sz="2400" dirty="0"/>
              <a:t> free </a:t>
            </a:r>
            <a:r>
              <a:rPr lang="cs-CZ" sz="2400" dirty="0" err="1"/>
              <a:t>encyclopedia</a:t>
            </a:r>
            <a:r>
              <a:rPr lang="cs-CZ" sz="2400" dirty="0"/>
              <a:t>. Dostupné z WWW: &lt;http://cs.wikipedia.org/wiki/Soubor:Ivan_Olbracht_1929.jpg&gt;</a:t>
            </a:r>
            <a:endParaRPr lang="cs-CZ" sz="2400" dirty="0" smtClean="0"/>
          </a:p>
          <a:p>
            <a:pPr>
              <a:buClrTx/>
              <a:buFont typeface="Wingdings" pitchFamily="2" charset="2"/>
              <a:buChar char="q"/>
            </a:pPr>
            <a:r>
              <a:rPr lang="cs-CZ" sz="2400" dirty="0"/>
              <a:t>Vložil uživatel </a:t>
            </a:r>
            <a:r>
              <a:rPr lang="cs-CZ" sz="2400" dirty="0" smtClean="0"/>
              <a:t>Rottweiler. Http</a:t>
            </a:r>
            <a:r>
              <a:rPr lang="cs-CZ" sz="2400" dirty="0"/>
              <a:t>://cz.wikipedia.org [online]. 23. 12. 2007, 13:56. [2011-10-16] </a:t>
            </a:r>
            <a:r>
              <a:rPr lang="cs-CZ" sz="2400" dirty="0" err="1"/>
              <a:t>Soubor:Pomník</a:t>
            </a:r>
            <a:r>
              <a:rPr lang="cs-CZ" sz="2400" dirty="0"/>
              <a:t> Ivana Olbrachta v Koločavě.jpg. </a:t>
            </a:r>
            <a:r>
              <a:rPr lang="cs-CZ" sz="2400" dirty="0" err="1"/>
              <a:t>From</a:t>
            </a:r>
            <a:r>
              <a:rPr lang="cs-CZ" sz="2400" dirty="0"/>
              <a:t> </a:t>
            </a:r>
            <a:r>
              <a:rPr lang="cs-CZ" sz="2400" dirty="0" err="1"/>
              <a:t>Wikipedia</a:t>
            </a:r>
            <a:r>
              <a:rPr lang="cs-CZ" sz="2400" dirty="0"/>
              <a:t>, </a:t>
            </a:r>
            <a:r>
              <a:rPr lang="cs-CZ" sz="2400" dirty="0" err="1"/>
              <a:t>the</a:t>
            </a:r>
            <a:r>
              <a:rPr lang="cs-CZ" sz="2400" dirty="0"/>
              <a:t> free </a:t>
            </a:r>
            <a:r>
              <a:rPr lang="cs-CZ" sz="2400" dirty="0" err="1"/>
              <a:t>encyclopedia</a:t>
            </a:r>
            <a:r>
              <a:rPr lang="cs-CZ" sz="2400" dirty="0"/>
              <a:t>. Dostupné z WWW: &lt;http://cs.wikipedia.org/wiki/Soubor:Pomn%C3%ADk_Ivana_Olbrachta_v_Kolo%C4%8Dav%C4%9B.jpg&gt;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sz="2400" dirty="0"/>
              <a:t>Ostatní obrázky a fotografie – kliparty </a:t>
            </a:r>
            <a:r>
              <a:rPr lang="cs-CZ" sz="2400" dirty="0" err="1"/>
              <a:t>office</a:t>
            </a:r>
            <a:r>
              <a:rPr lang="cs-CZ" sz="2400" dirty="0"/>
              <a:t>- www.office.com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sz="2400" dirty="0"/>
              <a:t>FOTOGRAFIE JSOU VKLÁDÁNY OPAKOVANĚ</a:t>
            </a:r>
          </a:p>
          <a:p>
            <a:endParaRPr lang="cs-CZ" sz="2400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2400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8212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260</TotalTime>
  <Words>654</Words>
  <Application>Microsoft Office PowerPoint</Application>
  <PresentationFormat>Předvádění na obrazovce (4:3)</PresentationFormat>
  <Paragraphs>103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Talent</vt:lpstr>
      <vt:lpstr>Prezentace aplikace PowerPoint</vt:lpstr>
      <vt:lpstr>ANOTACE</vt:lpstr>
      <vt:lpstr>KLÍČOVÁ SLOVA</vt:lpstr>
      <vt:lpstr>Ivan Olbracht</vt:lpstr>
      <vt:lpstr>SPISOVATEL IVAN OLBRACHT</vt:lpstr>
      <vt:lpstr>ÚDAJE O ŽIVOTĚ SPISOVATELE</vt:lpstr>
      <vt:lpstr>JMENOVKA SPISOVATELE</vt:lpstr>
      <vt:lpstr>SPISOVATEL IVAN OLBRACHT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ODPOVĚZ NA OTÁZKY</vt:lpstr>
      <vt:lpstr>PRO KONTROLU</vt:lpstr>
      <vt:lpstr>LITERÁRNÍ POJMY</vt:lpstr>
      <vt:lpstr>CITACE: OBRÁZKY, FOTOGRAFIE, KRESBY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Ivan Olbracht</dc:title>
  <dc:creator>EU12</dc:creator>
  <cp:lastModifiedBy>H Koláčková</cp:lastModifiedBy>
  <cp:revision>31</cp:revision>
  <dcterms:created xsi:type="dcterms:W3CDTF">2011-04-29T08:09:18Z</dcterms:created>
  <dcterms:modified xsi:type="dcterms:W3CDTF">2012-05-25T07:41:14Z</dcterms:modified>
</cp:coreProperties>
</file>