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5" r:id="rId3"/>
    <p:sldId id="276" r:id="rId4"/>
    <p:sldId id="256" r:id="rId5"/>
    <p:sldId id="257" r:id="rId6"/>
    <p:sldId id="269" r:id="rId7"/>
    <p:sldId id="258" r:id="rId8"/>
    <p:sldId id="270" r:id="rId9"/>
    <p:sldId id="271" r:id="rId10"/>
    <p:sldId id="272" r:id="rId11"/>
    <p:sldId id="277" r:id="rId12"/>
    <p:sldId id="265" r:id="rId13"/>
    <p:sldId id="266" r:id="rId14"/>
    <p:sldId id="278" r:id="rId15"/>
    <p:sldId id="264" r:id="rId16"/>
    <p:sldId id="262" r:id="rId17"/>
    <p:sldId id="27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95EF231-AB69-46CC-8477-1608F9D1CF2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D27736F9-8B5C-4AB7-A2E7-30FE50BEF4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95EF231-AB69-46CC-8477-1608F9D1CF2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36F9-8B5C-4AB7-A2E7-30FE50BEF4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95EF231-AB69-46CC-8477-1608F9D1CF2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D27736F9-8B5C-4AB7-A2E7-30FE50BEF4B6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95EF231-AB69-46CC-8477-1608F9D1CF2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27736F9-8B5C-4AB7-A2E7-30FE50BEF4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95EF231-AB69-46CC-8477-1608F9D1CF2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D27736F9-8B5C-4AB7-A2E7-30FE50BEF4B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EF231-AB69-46CC-8477-1608F9D1CF2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36F9-8B5C-4AB7-A2E7-30FE50BEF4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95EF231-AB69-46CC-8477-1608F9D1CF2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27736F9-8B5C-4AB7-A2E7-30FE50BEF4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95EF231-AB69-46CC-8477-1608F9D1CF2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D27736F9-8B5C-4AB7-A2E7-30FE50BEF4B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95EF231-AB69-46CC-8477-1608F9D1CF2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D27736F9-8B5C-4AB7-A2E7-30FE50BEF4B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EF231-AB69-46CC-8477-1608F9D1CF2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36F9-8B5C-4AB7-A2E7-30FE50BEF4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EF231-AB69-46CC-8477-1608F9D1CF2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736F9-8B5C-4AB7-A2E7-30FE50BEF4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95EF231-AB69-46CC-8477-1608F9D1CF26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D27736F9-8B5C-4AB7-A2E7-30FE50BEF4B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apek.misto.cz/obrazky/portrety/portrety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ld.johanesville.net/capek/dilo" TargetMode="Externa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zhlas.cz/ctenarskydenik/dila/_zprava/pripad-s-ditetem--535272" TargetMode="External"/><Relationship Id="rId2" Type="http://schemas.openxmlformats.org/officeDocument/2006/relationships/hyperlink" Target="http://www.rozhlas.cz/ctenarskydenik/dila/_zprava/apokryfy--535264" TargetMode="Externa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capek.misto.cz/fotky.html" TargetMode="Externa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568801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66633" y="1484784"/>
            <a:ext cx="8712968" cy="5078313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b="1" dirty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bg1"/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</a:t>
            </a:r>
            <a:r>
              <a:rPr lang="cs-CZ" b="1" dirty="0">
                <a:solidFill>
                  <a:schemeClr val="bg1"/>
                </a:solidFill>
              </a:rPr>
              <a:t>ČÍSLO: III/2</a:t>
            </a:r>
          </a:p>
          <a:p>
            <a:pPr algn="ctr"/>
            <a:r>
              <a:rPr lang="cs-CZ" b="1" dirty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PŘEDMĚT: JAZYK ČESKÝ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ROČNÍK: IX.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TÉMA: </a:t>
            </a:r>
            <a:r>
              <a:rPr lang="cs-CZ" sz="2000" b="1" dirty="0" smtClean="0">
                <a:solidFill>
                  <a:schemeClr val="bg1"/>
                </a:solidFill>
              </a:rPr>
              <a:t>KAREL ČAPEK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AUTOR</a:t>
            </a:r>
            <a:r>
              <a:rPr lang="cs-CZ" sz="2000" b="1" dirty="0">
                <a:solidFill>
                  <a:schemeClr val="bg1"/>
                </a:solidFill>
              </a:rPr>
              <a:t>: MGR. HANA GINTEROVÁ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DATUM VYTVOŘENÍ: </a:t>
            </a:r>
            <a:r>
              <a:rPr lang="cs-CZ" sz="2000" b="1" dirty="0" smtClean="0">
                <a:solidFill>
                  <a:schemeClr val="bg1"/>
                </a:solidFill>
              </a:rPr>
              <a:t>17. </a:t>
            </a:r>
            <a:r>
              <a:rPr lang="cs-CZ" sz="2000" b="1" dirty="0">
                <a:solidFill>
                  <a:schemeClr val="bg1"/>
                </a:solidFill>
              </a:rPr>
              <a:t>10. 2011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pPr algn="ctr"/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sz="3600" b="1" dirty="0" smtClean="0">
                <a:solidFill>
                  <a:srgbClr val="C00000"/>
                </a:solidFill>
              </a:rPr>
              <a:t>VY_32_INOVACE_24_HG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6967" y="3861048"/>
            <a:ext cx="1323862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314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49721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8856984" cy="5976664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endParaRPr lang="cs-CZ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>
              <a:buClr>
                <a:schemeClr val="tx1"/>
              </a:buClr>
            </a:pPr>
            <a:r>
              <a:rPr lang="cs-CZ" sz="2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PREZENTACE VYTVOŘENA  JAKO DOPLNĚK K  UČIVU 9. ROČNÍKU ČEŠTÍ SPISOVATELÉ 20. STOLETÍ REAGUJÍCÍ NA VÁLKU – SPISOVATEL KAREL ČAPEK</a:t>
            </a:r>
          </a:p>
          <a:p>
            <a:pPr>
              <a:buClr>
                <a:schemeClr val="tx1"/>
              </a:buClr>
            </a:pPr>
            <a:r>
              <a:rPr lang="cs-CZ" sz="2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V PREZENTACI SE ŽÁCI MAJÍ MOŽNOST SEZNÁMIT </a:t>
            </a:r>
          </a:p>
          <a:p>
            <a:pPr marL="578358" indent="-514350">
              <a:buClr>
                <a:schemeClr val="tx1"/>
              </a:buClr>
              <a:buFont typeface="+mj-lt"/>
              <a:buAutoNum type="arabicPeriod"/>
            </a:pPr>
            <a:r>
              <a:rPr lang="cs-CZ" sz="2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 OSOBNOSTÍ A DÍLEM SPISOVATELE</a:t>
            </a:r>
          </a:p>
          <a:p>
            <a:pPr marL="578358" indent="-514350">
              <a:buClr>
                <a:schemeClr val="tx1"/>
              </a:buClr>
              <a:buFont typeface="+mj-lt"/>
              <a:buAutoNum type="arabicPeriod"/>
            </a:pPr>
            <a:r>
              <a:rPr lang="cs-CZ" sz="2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 LITERÁRNÍ TEORIÍ V OBLASTI PRÓZY</a:t>
            </a:r>
          </a:p>
          <a:p>
            <a:pPr marL="578358" indent="-514350">
              <a:buClr>
                <a:schemeClr val="tx1"/>
              </a:buClr>
              <a:buFont typeface="+mj-lt"/>
              <a:buAutoNum type="arabicPeriod"/>
            </a:pPr>
            <a:r>
              <a:rPr lang="cs-CZ" sz="2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 PAMĚTNÍMI MÍSTY SPOJENÝMI S OSOBNOSTÍ SPISOVATELE</a:t>
            </a:r>
          </a:p>
          <a:p>
            <a:pPr marL="64008" indent="0" algn="ctr">
              <a:buNone/>
            </a:pPr>
            <a:r>
              <a:rPr lang="cs-CZ" sz="2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DO PREZENTACE JSOU VLOŽENY HYPERTEXTOVÉ ODKAZY</a:t>
            </a:r>
          </a:p>
          <a:p>
            <a:pPr marL="64008" indent="0">
              <a:buNone/>
            </a:pP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Pilotáž: Prezentace pilotována ve třídách 9. ročníku, ale je možné ji zařadit jako doplnění učiva literární výchovy ve všech ročnících II. stupně ZŠ a víceletá gymnázia. </a:t>
            </a:r>
            <a:r>
              <a:rPr lang="cs-CZ" sz="24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Ž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áky zaujme zejména unikátní hlasový záznam autora, který je vložen pod hypertextovým odkazem, doporučuji využít taktéž ostatní hypertextové odkazy vedoucí na webové stránky autora k zajímavým fotografiím a na stránky čtenářského deníku Českého rozhlasu k ukázkám z díla. </a:t>
            </a:r>
          </a:p>
          <a:p>
            <a:pPr marL="64008" indent="0">
              <a:buNone/>
            </a:pPr>
            <a:endParaRPr lang="cs-CZ" sz="2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84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79512" y="267494"/>
            <a:ext cx="8712968" cy="1399032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</a:rPr>
              <a:t>KLÍČOVÁ SLOVA</a:t>
            </a:r>
            <a:endParaRPr lang="cs-CZ" sz="480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07504" y="1844824"/>
            <a:ext cx="8877672" cy="4786552"/>
          </a:xfr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PROZAIK</a:t>
            </a:r>
          </a:p>
          <a:p>
            <a:r>
              <a:rPr lang="cs-CZ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DRAMATIK</a:t>
            </a:r>
          </a:p>
          <a:p>
            <a:r>
              <a:rPr lang="cs-CZ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APOKRYF</a:t>
            </a:r>
          </a:p>
          <a:p>
            <a:r>
              <a:rPr lang="cs-CZ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PARODIE</a:t>
            </a:r>
          </a:p>
          <a:p>
            <a:r>
              <a:rPr lang="cs-CZ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POVÍDKA</a:t>
            </a:r>
          </a:p>
          <a:p>
            <a:r>
              <a:rPr lang="cs-CZ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ROMÁN</a:t>
            </a:r>
          </a:p>
          <a:p>
            <a:r>
              <a:rPr lang="cs-CZ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EDICE</a:t>
            </a:r>
          </a:p>
          <a:p>
            <a:endParaRPr lang="cs-CZ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600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8338" y="188640"/>
            <a:ext cx="8062912" cy="1470025"/>
          </a:xfrm>
          <a:solidFill>
            <a:schemeClr val="accent2">
              <a:lumMod val="40000"/>
              <a:lumOff val="60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7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KAREL ČAPEK</a:t>
            </a:r>
            <a:endParaRPr lang="cs-CZ" sz="7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pl-PL" dirty="0" smtClean="0"/>
              <a:t>. </a:t>
            </a:r>
            <a:endParaRPr lang="pl-PL" dirty="0"/>
          </a:p>
          <a:p>
            <a:endParaRPr lang="pl-PL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2285590"/>
            <a:ext cx="5256584" cy="2839879"/>
          </a:xfrm>
          <a:prstGeom prst="parallelogram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  <a:outerShdw blurRad="63500" dist="25400" dir="14700000" algn="t" rotWithShape="0">
              <a:srgbClr val="000000">
                <a:alpha val="50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pl-PL" sz="3200" b="1" i="1" dirty="0" smtClean="0">
                <a:solidFill>
                  <a:schemeClr val="accent1">
                    <a:lumMod val="75000"/>
                  </a:schemeClr>
                </a:solidFill>
              </a:rPr>
              <a:t>„Představte si to ticho, </a:t>
            </a:r>
          </a:p>
          <a:p>
            <a:r>
              <a:rPr lang="pl-PL" sz="3200" b="1" i="1" dirty="0" smtClean="0">
                <a:solidFill>
                  <a:schemeClr val="accent1">
                    <a:lumMod val="75000"/>
                  </a:schemeClr>
                </a:solidFill>
              </a:rPr>
              <a:t>kdyby lidé říkali jen to, co vědí.” </a:t>
            </a:r>
            <a:endParaRPr lang="pl-PL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16748" y="5373216"/>
            <a:ext cx="4195612" cy="1230928"/>
          </a:xfrm>
          <a:prstGeom prst="parallelogram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  <a:outerShdw blurRad="63500" dist="25400" dir="14700000" algn="t" rotWithShape="0">
              <a:srgbClr val="000000">
                <a:alpha val="50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pl-PL" sz="2800" b="1" i="1" dirty="0" smtClean="0">
                <a:solidFill>
                  <a:schemeClr val="accent1">
                    <a:lumMod val="50000"/>
                  </a:schemeClr>
                </a:solidFill>
              </a:rPr>
              <a:t>„Když nemám co dělat, pracuji.” 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068960"/>
            <a:ext cx="2360290" cy="3360603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236794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9792" y="908720"/>
            <a:ext cx="4102958" cy="353943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Jeden z českých spisovatelů, které dnes zná celý svět.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Trn v patě fašistů.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Nadšený zahrádkář, fotograf a sběratel.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Nesmělý milovník krásných žen.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15209" y="5060503"/>
            <a:ext cx="3816424" cy="7694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lvl="0" algn="ctr"/>
            <a:r>
              <a:rPr lang="cs-CZ" sz="2800" b="1" dirty="0">
                <a:solidFill>
                  <a:srgbClr val="79498D">
                    <a:lumMod val="50000"/>
                  </a:srgbClr>
                </a:solidFill>
                <a:hlinkClick r:id="rId2"/>
              </a:rPr>
              <a:t>WEBOVÉ</a:t>
            </a:r>
            <a:r>
              <a:rPr lang="cs-CZ" sz="2800" b="1" dirty="0">
                <a:solidFill>
                  <a:srgbClr val="79498D">
                    <a:lumMod val="50000"/>
                  </a:srgbClr>
                </a:solidFill>
              </a:rPr>
              <a:t> STRÁNKY</a:t>
            </a:r>
          </a:p>
          <a:p>
            <a:endParaRPr lang="cs-CZ" sz="1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656" y="376515"/>
            <a:ext cx="1905000" cy="2456707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pic>
        <p:nvPicPr>
          <p:cNvPr id="5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95" t="18929" r="30408" b="31739"/>
          <a:stretch/>
        </p:blipFill>
        <p:spPr bwMode="auto">
          <a:xfrm>
            <a:off x="249275" y="302568"/>
            <a:ext cx="2202873" cy="2872844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239" y="3937993"/>
            <a:ext cx="1660944" cy="2276672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756" y="3661078"/>
            <a:ext cx="1618801" cy="2553587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401710699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7494"/>
            <a:ext cx="8712968" cy="1145282"/>
          </a:xfrm>
          <a:solidFill>
            <a:schemeClr val="accent1">
              <a:lumMod val="5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JMENOVKA </a:t>
            </a:r>
            <a:br>
              <a:rPr lang="cs-CZ" dirty="0" smtClean="0"/>
            </a:br>
            <a:r>
              <a:rPr lang="cs-CZ" dirty="0" smtClean="0"/>
              <a:t>SPISOVATELE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36196"/>
            <a:ext cx="8317432" cy="4609984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Český spisovatel první poloviny 20. století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Prozaik a dramatik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Bojovník proti fašismu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Bratr spisovatele Josefa Čapka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64008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5604767"/>
            <a:ext cx="3960440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OPIŠTE SI DO SEŠITU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96952"/>
            <a:ext cx="1712913" cy="2322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9470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dirty="0" smtClean="0"/>
              <a:t>ČAPEK SPISOVATEL</a:t>
            </a:r>
            <a:endParaRPr lang="cs-CZ" sz="4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138631" y="1556792"/>
            <a:ext cx="2894856" cy="931368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SOUHRNNÝ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hlinkClick r:id="rId2"/>
              </a:rPr>
              <a:t>PŘEHLED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DÍLA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ravoúhlý trojúhelník 4"/>
          <p:cNvSpPr/>
          <p:nvPr/>
        </p:nvSpPr>
        <p:spPr>
          <a:xfrm>
            <a:off x="0" y="1396536"/>
            <a:ext cx="8237031" cy="5455071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DRAMATA: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RUR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VĚC MAKROPULOS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BÍLÁ NEMOC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MATKA</a:t>
            </a:r>
          </a:p>
          <a:p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r>
              <a:rPr lang="cs-CZ" sz="24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ROMÁNY: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TOVÁRNA NA ABSOLUTNO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KRAKATIT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VÁLKA S MLOKY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POVÍDKY Z JEDNÉ KAPSY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POVÍDKY Z DRUHÉ KAPSY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6197" y="6274562"/>
            <a:ext cx="2016224" cy="5232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OPIŠTE SI 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16832"/>
            <a:ext cx="2402616" cy="3793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4554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POSLECH AUDIOUKÁZEK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2">
              <a:lumMod val="50000"/>
            </a:schemeClr>
          </a:solidFill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2"/>
              </a:rPr>
              <a:t>APOKRYF</a:t>
            </a:r>
            <a:endParaRPr lang="cs-CZ" sz="32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3"/>
              </a:rPr>
              <a:t>PŘÍPAD</a:t>
            </a: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S DÍTĚTEM</a:t>
            </a:r>
            <a:endParaRPr lang="cs-CZ" sz="24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APOKRYF = literární </a:t>
            </a:r>
            <a:r>
              <a:rPr lang="cs-CZ" u="sng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žánr, který 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moderním, někdy spíše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parodickým  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způsobem </a:t>
            </a:r>
            <a:r>
              <a:rPr lang="cs-CZ" u="sng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zpracovává obecně známé příběhy, například biblické či </a:t>
            </a:r>
            <a:r>
              <a:rPr lang="cs-CZ" u="sng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antické</a:t>
            </a:r>
          </a:p>
          <a:p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Apokryfy psal Karel Čapek téměř dvacet let - od roku 1920 až do své smrti</a:t>
            </a:r>
            <a:endParaRPr lang="cs-CZ" u="sng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51720" y="3423338"/>
            <a:ext cx="6858000" cy="3017520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Kapitola z </a:t>
            </a:r>
            <a:r>
              <a:rPr lang="cs-CZ" u="sng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knihy Povídky z druhé kapsy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. Příběhy nejprve vycházely na pokračování v Lidových novinách, knižně se objevily na pultech v roce 1929.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40812" y="5229200"/>
            <a:ext cx="3287572" cy="83099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VYPIŠ SI DO SEŠITU PODTRŽENÝ TEXT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862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5"/>
            <a:ext cx="7239000" cy="781271"/>
          </a:xfrm>
        </p:spPr>
        <p:txBody>
          <a:bodyPr>
            <a:noAutofit/>
          </a:bodyPr>
          <a:lstStyle/>
          <a:p>
            <a:r>
              <a:rPr lang="cs-CZ" sz="4800" dirty="0" smtClean="0"/>
              <a:t>ČAPEK FOTOGRAF</a:t>
            </a:r>
            <a:endParaRPr lang="cs-CZ" sz="4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1578026"/>
            <a:ext cx="3094112" cy="3435149"/>
          </a:xfrm>
          <a:solidFill>
            <a:schemeClr val="accent1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KNIHA PRO DĚTI </a:t>
            </a:r>
          </a:p>
          <a:p>
            <a:r>
              <a:rPr lang="cs-CZ" sz="4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DÁŠEŇKA ČILI ŽIVOT ŠTĚNĚTE</a:t>
            </a:r>
            <a:endParaRPr lang="cs-CZ" sz="4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43" name="Picture 3" descr="C:\Users\EU12\AppData\Local\Microsoft\Windows\Temporary Internet Files\Content.IE5\2Q3A7NWE\MC900281218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988840"/>
            <a:ext cx="3521118" cy="3321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4207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noFill/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ČAPEK POHÁDKÁŘ</a:t>
            </a:r>
            <a:endParaRPr lang="cs-CZ" sz="4000" dirty="0"/>
          </a:p>
        </p:txBody>
      </p:sp>
      <p:sp>
        <p:nvSpPr>
          <p:cNvPr id="7" name="Zástupný symbol pro obrázek 6"/>
          <p:cNvSpPr>
            <a:spLocks noGrp="1"/>
          </p:cNvSpPr>
          <p:nvPr>
            <p:ph type="pic" idx="1"/>
          </p:nvPr>
        </p:nvSpPr>
        <p:spPr>
          <a:xfrm>
            <a:off x="1115616" y="116632"/>
            <a:ext cx="7776864" cy="5688632"/>
          </a:xfrm>
          <a:solidFill>
            <a:schemeClr val="accent1">
              <a:lumMod val="75000"/>
            </a:schemeClr>
          </a:solidFill>
        </p:spPr>
      </p:sp>
      <p:sp>
        <p:nvSpPr>
          <p:cNvPr id="8" name="Zástupný symbol pro text 7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NAPSAL SPOLEČNĚ S BRATREM JOSEFEM ČAPKEM</a:t>
            </a:r>
            <a:endParaRPr lang="cs-CZ" sz="28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03648" y="836712"/>
            <a:ext cx="6768752" cy="70788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DEVATERO POHÁDEK</a:t>
            </a:r>
            <a:endParaRPr lang="cs-CZ" sz="4000" b="1" dirty="0"/>
          </a:p>
        </p:txBody>
      </p:sp>
      <p:pic>
        <p:nvPicPr>
          <p:cNvPr id="6" name="Picture 5" descr="C:\Users\EU12\AppData\Local\Microsoft\Windows\Temporary Internet Files\Content.IE5\RIWGY0QU\MC900347485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16832"/>
            <a:ext cx="2412401" cy="3025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EU12\AppData\Local\Microsoft\Windows\Temporary Internet Files\Content.IE5\M1TMZU76\MC900287591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060848"/>
            <a:ext cx="2537818" cy="304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9847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69493"/>
            <a:ext cx="7620000" cy="556260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2" name="TextovéPole 1"/>
          <p:cNvSpPr txBox="1"/>
          <p:nvPr/>
        </p:nvSpPr>
        <p:spPr>
          <a:xfrm>
            <a:off x="1835696" y="6105049"/>
            <a:ext cx="6192688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DŮM BRATŘÍ ČAPKŮ VE STEJNOJMENNÉ ULICI V PRAZE 10-VINOHRADECH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295855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1464"/>
            <a:ext cx="8856984" cy="1362075"/>
          </a:xfrm>
          <a:solidFill>
            <a:schemeClr val="accent1">
              <a:lumMod val="50000"/>
            </a:schemeClr>
          </a:solidFill>
        </p:spPr>
        <p:txBody>
          <a:bodyPr/>
          <a:lstStyle/>
          <a:p>
            <a:r>
              <a:rPr lang="cs-CZ" b="0" dirty="0" smtClean="0">
                <a:ln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</a:rPr>
              <a:t>ZAJÍMAVOSTI Z ČAPKOVA ŽIVOTA</a:t>
            </a:r>
            <a:endParaRPr lang="cs-CZ" b="0" dirty="0">
              <a:ln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08615" y="2060848"/>
            <a:ext cx="3384376" cy="859360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ZVUKOVÝ ZÁZNAM ČAPKOVA </a:t>
            </a: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2"/>
              </a:rPr>
              <a:t>HLASU</a:t>
            </a:r>
            <a:endParaRPr lang="cs-CZ" sz="24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4048" y="5013176"/>
            <a:ext cx="3974232" cy="12003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hlinkClick r:id="rId2"/>
              </a:rPr>
              <a:t>VZPOMÍNKY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ČAPKOVY MANŽELKY HEREČKY  OLGY SCHEINFLUGOVÉ 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224661"/>
            <a:ext cx="2485163" cy="3313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5825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8062912" cy="852512"/>
          </a:xfrm>
          <a:solidFill>
            <a:schemeClr val="accent1">
              <a:lumMod val="50000"/>
            </a:schemeClr>
          </a:solidFill>
        </p:spPr>
        <p:txBody>
          <a:bodyPr/>
          <a:lstStyle/>
          <a:p>
            <a:pPr algn="l"/>
            <a:r>
              <a:rPr lang="cs-CZ" dirty="0" smtClean="0"/>
              <a:t>PAMÁTNÁ MÍSTA</a:t>
            </a:r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611560" y="1268760"/>
            <a:ext cx="8062912" cy="175260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pPr algn="l"/>
            <a:r>
              <a:rPr lang="cs-CZ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Několikrát byl navržen na Nobelovu cenu za literaturu. V době sílícího fašismu se mu však místo poct dostalo výhružných dopisů a rozbitých oken. Zemřel 25. prosince 1938 v Praze</a:t>
            </a:r>
            <a:r>
              <a:rPr lang="cs-CZ" dirty="0"/>
              <a:t>. 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401217"/>
            <a:ext cx="3331937" cy="2221291"/>
          </a:xfrm>
          <a:prstGeom prst="rect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pic>
      <p:sp>
        <p:nvSpPr>
          <p:cNvPr id="11" name="TextovéPole 10"/>
          <p:cNvSpPr txBox="1"/>
          <p:nvPr/>
        </p:nvSpPr>
        <p:spPr>
          <a:xfrm>
            <a:off x="2195736" y="6157487"/>
            <a:ext cx="2808312" cy="646331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Hrob Karla Čapka a Olgy Scheinpflugové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67" r="6336" b="8670"/>
          <a:stretch/>
        </p:blipFill>
        <p:spPr bwMode="auto">
          <a:xfrm>
            <a:off x="3673251" y="3219404"/>
            <a:ext cx="2676441" cy="1391179"/>
          </a:xfrm>
          <a:prstGeom prst="rect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pic>
      <p:sp>
        <p:nvSpPr>
          <p:cNvPr id="12" name="TextovéPole 11"/>
          <p:cNvSpPr txBox="1"/>
          <p:nvPr/>
        </p:nvSpPr>
        <p:spPr>
          <a:xfrm>
            <a:off x="1089525" y="3238408"/>
            <a:ext cx="2583726" cy="92333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Jmenovka Karel Čapek na domě bratří Čapků v Praze 10</a:t>
            </a:r>
            <a:endParaRPr lang="cs-CZ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9692" y="4765818"/>
            <a:ext cx="2537092" cy="1856690"/>
          </a:xfrm>
          <a:prstGeom prst="rect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pic>
      <p:sp>
        <p:nvSpPr>
          <p:cNvPr id="13" name="TextovéPole 12"/>
          <p:cNvSpPr txBox="1"/>
          <p:nvPr/>
        </p:nvSpPr>
        <p:spPr>
          <a:xfrm>
            <a:off x="4427983" y="4765818"/>
            <a:ext cx="2211653" cy="120032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effectLst/>
              </a:rPr>
              <a:t>Dům bratří Čapků ve stejnojmenné ulici v Praze 10-Vinohradech</a:t>
            </a:r>
            <a:endParaRPr lang="cs-CZ" dirty="0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3046" y="3176357"/>
            <a:ext cx="1076894" cy="1434226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31060776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1616240" cy="6400800"/>
          </a:xfrm>
        </p:spPr>
        <p:txBody>
          <a:bodyPr>
            <a:noAutofit/>
          </a:bodyPr>
          <a:lstStyle/>
          <a:p>
            <a:pPr algn="ctr"/>
            <a:r>
              <a:rPr lang="cs-CZ" sz="3200" dirty="0"/>
              <a:t>Hrob Karla Čapka a Olgy Scheinpflugové</a:t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428875" y="571500"/>
            <a:ext cx="4286250" cy="5288866"/>
          </a:xfrm>
        </p:spPr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60648"/>
            <a:ext cx="4735413" cy="6313884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419218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79512" y="267494"/>
            <a:ext cx="8712968" cy="1399032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480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</a:rPr>
              <a:t>LITERÁRNÍ TERMÍNY</a:t>
            </a:r>
            <a:endParaRPr lang="cs-CZ" sz="480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07504" y="1844824"/>
            <a:ext cx="8877672" cy="4786552"/>
          </a:xfr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PROZAIK</a:t>
            </a:r>
          </a:p>
          <a:p>
            <a:r>
              <a:rPr lang="cs-CZ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DRAMATIK</a:t>
            </a:r>
          </a:p>
          <a:p>
            <a:r>
              <a:rPr lang="cs-CZ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APOKRYF</a:t>
            </a:r>
          </a:p>
          <a:p>
            <a:r>
              <a:rPr lang="cs-CZ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PARODIE</a:t>
            </a:r>
          </a:p>
          <a:p>
            <a:r>
              <a:rPr lang="cs-CZ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POVÍDKA</a:t>
            </a:r>
          </a:p>
          <a:p>
            <a:r>
              <a:rPr lang="cs-CZ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ROMÁN</a:t>
            </a:r>
          </a:p>
          <a:p>
            <a:r>
              <a:rPr lang="cs-CZ" sz="36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EDICE</a:t>
            </a:r>
          </a:p>
          <a:p>
            <a:endParaRPr lang="cs-CZ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27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1226"/>
          </a:xfrm>
          <a:solidFill>
            <a:schemeClr val="accent2">
              <a:lumMod val="5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2400" dirty="0">
                <a:ln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</a:rPr>
              <a:t>CITACE: OBRÁZKY, FOTOGRAFIE, KRESBY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  <a:solidFill>
            <a:schemeClr val="accent2">
              <a:lumMod val="75000"/>
            </a:schemeClr>
          </a:solidFill>
        </p:spPr>
        <p:txBody>
          <a:bodyPr>
            <a:normAutofit fontScale="77500" lnSpcReduction="20000"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dirty="0" smtClean="0"/>
              <a:t>VILGUS, </a:t>
            </a:r>
            <a:r>
              <a:rPr lang="cs-CZ" dirty="0" err="1" smtClean="0"/>
              <a:t>Petr.Http</a:t>
            </a:r>
            <a:r>
              <a:rPr lang="cs-CZ" dirty="0"/>
              <a:t>://cz.wikipedia.org [online]. 30. 6. 2008, 21:37. [2011-10-17] </a:t>
            </a:r>
            <a:r>
              <a:rPr lang="cs-CZ" dirty="0" err="1"/>
              <a:t>Soubor:Capkuv</a:t>
            </a:r>
            <a:r>
              <a:rPr lang="cs-CZ" dirty="0"/>
              <a:t> dum.jpg.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err="1"/>
              <a:t>Wikipedia</a:t>
            </a:r>
            <a:r>
              <a:rPr lang="cs-CZ" dirty="0"/>
              <a:t>,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. Dostupné z WWW: &lt;http://cs.wikipedia.org/wiki/</a:t>
            </a:r>
            <a:r>
              <a:rPr lang="cs-CZ" dirty="0" err="1"/>
              <a:t>Soubor:Capkuv_dum.jpg</a:t>
            </a:r>
            <a:r>
              <a:rPr lang="cs-CZ" dirty="0"/>
              <a:t>&gt;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dirty="0"/>
              <a:t>Vložil uživatel </a:t>
            </a:r>
            <a:r>
              <a:rPr lang="cs-CZ" dirty="0" err="1" smtClean="0"/>
              <a:t>Ludek</a:t>
            </a:r>
            <a:r>
              <a:rPr lang="cs-CZ" dirty="0" smtClean="0"/>
              <a:t>. </a:t>
            </a:r>
            <a:r>
              <a:rPr lang="cs-CZ" dirty="0"/>
              <a:t>Http://cz.wikipedia.org [online]. 10. 6. 2006, 07:14. [</a:t>
            </a:r>
            <a:r>
              <a:rPr lang="cs-CZ" dirty="0" smtClean="0"/>
              <a:t>2011-10-17] </a:t>
            </a:r>
            <a:r>
              <a:rPr lang="cs-CZ" dirty="0" err="1" smtClean="0"/>
              <a:t>Soubor:Vysehrad</a:t>
            </a:r>
            <a:r>
              <a:rPr lang="cs-CZ" dirty="0" smtClean="0"/>
              <a:t> </a:t>
            </a:r>
            <a:r>
              <a:rPr lang="cs-CZ" dirty="0" err="1"/>
              <a:t>Nahrobek</a:t>
            </a:r>
            <a:r>
              <a:rPr lang="cs-CZ" dirty="0"/>
              <a:t> Karla </a:t>
            </a:r>
            <a:r>
              <a:rPr lang="cs-CZ" dirty="0" err="1"/>
              <a:t>Capka</a:t>
            </a:r>
            <a:r>
              <a:rPr lang="cs-CZ" dirty="0"/>
              <a:t> a Olgy Scheinpflugove.jpg.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err="1"/>
              <a:t>Wikipedia</a:t>
            </a:r>
            <a:r>
              <a:rPr lang="cs-CZ" dirty="0"/>
              <a:t>,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. Dostupné z WWW: </a:t>
            </a:r>
            <a:r>
              <a:rPr lang="cs-CZ" dirty="0" smtClean="0"/>
              <a:t>&lt;http</a:t>
            </a:r>
            <a:r>
              <a:rPr lang="cs-CZ" dirty="0"/>
              <a:t>://</a:t>
            </a:r>
            <a:r>
              <a:rPr lang="cs-CZ" dirty="0" smtClean="0"/>
              <a:t>cs.wikipedia.org/wiki/</a:t>
            </a:r>
            <a:r>
              <a:rPr lang="cs-CZ" dirty="0" err="1" smtClean="0"/>
              <a:t>Soubor:Vysehrad_Nahrobek_Karla_Capka_a_Olgy_Scheinpflugove.jpg</a:t>
            </a:r>
            <a:r>
              <a:rPr lang="cs-CZ" dirty="0" smtClean="0"/>
              <a:t>&gt;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dirty="0" smtClean="0"/>
              <a:t>Volné dílo. </a:t>
            </a:r>
            <a:r>
              <a:rPr lang="cs-CZ" dirty="0"/>
              <a:t>Http://cz.wikipedia.org [online]. 8. 4. 2009, 07:33[2011-10-17] </a:t>
            </a:r>
            <a:r>
              <a:rPr lang="cs-CZ" dirty="0" err="1"/>
              <a:t>Soubor:R.U.R</a:t>
            </a:r>
            <a:r>
              <a:rPr lang="cs-CZ" dirty="0"/>
              <a:t>. by Karel Čapek 1939.jpg.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err="1"/>
              <a:t>Wikipedia</a:t>
            </a:r>
            <a:r>
              <a:rPr lang="cs-CZ" dirty="0"/>
              <a:t>,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. Dostupné z WWW: &lt;http://cs.wikipedia.org/wiki/Soubor:R.U.R._by_Karel_%C4%8Capek_1939.jpg&gt;</a:t>
            </a:r>
            <a:endParaRPr lang="cs-CZ" dirty="0" smtClean="0"/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endParaRPr lang="cs-CZ" dirty="0" smtClean="0"/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dirty="0" smtClean="0"/>
              <a:t>Ostatní </a:t>
            </a:r>
            <a:r>
              <a:rPr lang="cs-CZ" dirty="0"/>
              <a:t>obrázky a fotografie – kliparty </a:t>
            </a:r>
            <a:r>
              <a:rPr lang="cs-CZ" dirty="0" err="1"/>
              <a:t>office</a:t>
            </a:r>
            <a:r>
              <a:rPr lang="cs-CZ" dirty="0"/>
              <a:t>- www.office.com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dirty="0"/>
              <a:t>FOTOGRAFIE JSOU VKLÁDÁNY OPAKOVANĚ</a:t>
            </a:r>
          </a:p>
        </p:txBody>
      </p:sp>
    </p:spTree>
    <p:extLst>
      <p:ext uri="{BB962C8B-B14F-4D97-AF65-F5344CB8AC3E}">
        <p14:creationId xmlns:p14="http://schemas.microsoft.com/office/powerpoint/2010/main" val="2577680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1226"/>
          </a:xfrm>
          <a:solidFill>
            <a:schemeClr val="accent2">
              <a:lumMod val="5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2400" dirty="0">
                <a:ln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</a:rPr>
              <a:t>CITACE: OBRÁZKY, FOTOGRAFIE, KRESBY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805264"/>
          </a:xfrm>
          <a:solidFill>
            <a:schemeClr val="accent2">
              <a:lumMod val="75000"/>
            </a:schemeClr>
          </a:solidFill>
        </p:spPr>
        <p:txBody>
          <a:bodyPr>
            <a:normAutofit fontScale="70000" lnSpcReduction="20000"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dirty="0" smtClean="0"/>
              <a:t>Autor neznámý, vložil uživatel </a:t>
            </a:r>
            <a:r>
              <a:rPr lang="cs-CZ" dirty="0" err="1" smtClean="0"/>
              <a:t>GoogleMe</a:t>
            </a:r>
            <a:r>
              <a:rPr lang="cs-CZ" dirty="0" smtClean="0"/>
              <a:t>. </a:t>
            </a:r>
            <a:r>
              <a:rPr lang="cs-CZ" dirty="0"/>
              <a:t>Http</a:t>
            </a:r>
            <a:r>
              <a:rPr lang="cs-CZ" dirty="0" smtClean="0"/>
              <a:t>://en.wikipedia.org</a:t>
            </a:r>
            <a:r>
              <a:rPr lang="cs-CZ" dirty="0"/>
              <a:t> [online]. 18:59, 15 </a:t>
            </a:r>
            <a:r>
              <a:rPr lang="cs-CZ" dirty="0" err="1"/>
              <a:t>January</a:t>
            </a:r>
            <a:r>
              <a:rPr lang="cs-CZ" dirty="0"/>
              <a:t> 2011. [2011-10-17] File:Karel-capek.jpg.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err="1"/>
              <a:t>Wikipedia</a:t>
            </a:r>
            <a:r>
              <a:rPr lang="cs-CZ" dirty="0"/>
              <a:t>,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. Dostupné z WWW: &lt;http://en.wikipedia.org/wiki/</a:t>
            </a:r>
            <a:r>
              <a:rPr lang="cs-CZ" dirty="0" err="1"/>
              <a:t>File:Karel-capek.jpg</a:t>
            </a:r>
            <a:r>
              <a:rPr lang="cs-CZ" dirty="0"/>
              <a:t>&gt;</a:t>
            </a:r>
            <a:endParaRPr lang="cs-CZ" dirty="0" smtClean="0"/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dirty="0" smtClean="0"/>
              <a:t>OPELÍK, Jiří. </a:t>
            </a:r>
            <a:r>
              <a:rPr lang="cs-CZ" dirty="0"/>
              <a:t>Http://cz.wikipedia.org [online]. 18. 2. 2009, 00:31. [2011-10-17] </a:t>
            </a:r>
            <a:r>
              <a:rPr lang="cs-CZ" dirty="0" err="1"/>
              <a:t>Soubor:Karel</a:t>
            </a:r>
            <a:r>
              <a:rPr lang="cs-CZ" dirty="0"/>
              <a:t> Čapek.jpg.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err="1"/>
              <a:t>Wikipedia</a:t>
            </a:r>
            <a:r>
              <a:rPr lang="cs-CZ" dirty="0"/>
              <a:t>,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. Dostupné z WWW: &lt;http://cs.wikipedia.org/wiki/Soubor:Karel_%C4%8Capek.jpg&gt;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dirty="0" smtClean="0"/>
              <a:t>SKÁLA, </a:t>
            </a:r>
            <a:r>
              <a:rPr lang="cs-CZ" dirty="0" err="1" smtClean="0"/>
              <a:t>Benjamín.Http</a:t>
            </a:r>
            <a:r>
              <a:rPr lang="cs-CZ" dirty="0"/>
              <a:t>://cz.wikipedia.org [online]. 23. 7. 2007, 13:07. [</a:t>
            </a:r>
            <a:r>
              <a:rPr lang="cs-CZ" dirty="0" smtClean="0"/>
              <a:t>2011-10-17] </a:t>
            </a:r>
            <a:r>
              <a:rPr lang="cs-CZ" dirty="0" err="1" smtClean="0"/>
              <a:t>Soubor:Karel</a:t>
            </a:r>
            <a:r>
              <a:rPr lang="cs-CZ" dirty="0" smtClean="0"/>
              <a:t> </a:t>
            </a:r>
            <a:r>
              <a:rPr lang="cs-CZ" dirty="0"/>
              <a:t>Čapek-busta.jpg.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err="1"/>
              <a:t>Wikipedia</a:t>
            </a:r>
            <a:r>
              <a:rPr lang="cs-CZ" dirty="0"/>
              <a:t>,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. Dostupné z WWW: </a:t>
            </a:r>
            <a:r>
              <a:rPr lang="cs-CZ" dirty="0" smtClean="0"/>
              <a:t>&lt;http</a:t>
            </a:r>
            <a:r>
              <a:rPr lang="cs-CZ" dirty="0"/>
              <a:t>://cs.wikipedia.org/wiki/Soubor:Karel_%</a:t>
            </a:r>
            <a:r>
              <a:rPr lang="cs-CZ" dirty="0" smtClean="0"/>
              <a:t>C4%8Capek-busta.jpg&gt;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dirty="0"/>
              <a:t>Volné dílo. Http://cz.wikipedia.org [online]. 8. 4. 2009, 07:33[2011-10-17] </a:t>
            </a:r>
            <a:r>
              <a:rPr lang="cs-CZ" dirty="0" err="1"/>
              <a:t>Soubor:R.U.R</a:t>
            </a:r>
            <a:r>
              <a:rPr lang="cs-CZ" dirty="0"/>
              <a:t>. by Karel Čapek 1939.jpg.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err="1"/>
              <a:t>Wikipedia</a:t>
            </a:r>
            <a:r>
              <a:rPr lang="cs-CZ" dirty="0"/>
              <a:t>,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. Dostupné z WWW: </a:t>
            </a:r>
            <a:r>
              <a:rPr lang="cs-CZ" dirty="0" smtClean="0"/>
              <a:t>&lt;http</a:t>
            </a:r>
            <a:r>
              <a:rPr lang="cs-CZ" dirty="0"/>
              <a:t>://cs.wikipedia.org/wiki/Soubor:R.U.R._by_Karel_%</a:t>
            </a:r>
            <a:r>
              <a:rPr lang="cs-CZ" dirty="0" smtClean="0"/>
              <a:t>C4%8Capek_1939.jpg&gt;</a:t>
            </a:r>
          </a:p>
          <a:p>
            <a:pPr marL="64008" indent="0">
              <a:buClr>
                <a:schemeClr val="tx1"/>
              </a:buClr>
              <a:buNone/>
            </a:pPr>
            <a:endParaRPr lang="cs-CZ" dirty="0" smtClean="0"/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dirty="0" smtClean="0"/>
              <a:t>Ostatní </a:t>
            </a:r>
            <a:r>
              <a:rPr lang="cs-CZ" dirty="0"/>
              <a:t>obrázky a fotografie – kliparty </a:t>
            </a:r>
            <a:r>
              <a:rPr lang="cs-CZ" dirty="0" err="1"/>
              <a:t>office</a:t>
            </a:r>
            <a:r>
              <a:rPr lang="cs-CZ" dirty="0"/>
              <a:t>- www.office.com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dirty="0"/>
              <a:t>FOTOGRAFIE JSOU VKLÁDÁNY OPAKOVANĚ</a:t>
            </a:r>
          </a:p>
        </p:txBody>
      </p:sp>
    </p:spTree>
    <p:extLst>
      <p:ext uri="{BB962C8B-B14F-4D97-AF65-F5344CB8AC3E}">
        <p14:creationId xmlns:p14="http://schemas.microsoft.com/office/powerpoint/2010/main" val="3334920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1076</TotalTime>
  <Words>526</Words>
  <Application>Microsoft Office PowerPoint</Application>
  <PresentationFormat>Předvádění na obrazovce (4:3)</PresentationFormat>
  <Paragraphs>123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Talent</vt:lpstr>
      <vt:lpstr>Prezentace aplikace PowerPoint</vt:lpstr>
      <vt:lpstr>ANOTACE</vt:lpstr>
      <vt:lpstr>KLÍČOVÁ SLOVA</vt:lpstr>
      <vt:lpstr>KAREL ČAPEK</vt:lpstr>
      <vt:lpstr>Prezentace aplikace PowerPoint</vt:lpstr>
      <vt:lpstr>JMENOVKA  SPISOVATELE</vt:lpstr>
      <vt:lpstr>ČAPEK SPISOVATEL</vt:lpstr>
      <vt:lpstr>POSLECH AUDIOUKÁZEK</vt:lpstr>
      <vt:lpstr>ČAPEK FOTOGRAF</vt:lpstr>
      <vt:lpstr>ČAPEK POHÁDKÁŘ</vt:lpstr>
      <vt:lpstr>Prezentace aplikace PowerPoint</vt:lpstr>
      <vt:lpstr>ZAJÍMAVOSTI Z ČAPKOVA ŽIVOTA</vt:lpstr>
      <vt:lpstr>PAMÁTNÁ MÍSTA</vt:lpstr>
      <vt:lpstr>Hrob Karla Čapka a Olgy Scheinpflugové </vt:lpstr>
      <vt:lpstr>LITERÁRNÍ TERMÍNY</vt:lpstr>
      <vt:lpstr>CITACE: OBRÁZKY, FOTOGRAFIE, KRESBY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ČAPEK</dc:title>
  <dc:creator>EU12</dc:creator>
  <cp:lastModifiedBy>H Koláčková</cp:lastModifiedBy>
  <cp:revision>34</cp:revision>
  <dcterms:created xsi:type="dcterms:W3CDTF">2011-10-09T04:51:26Z</dcterms:created>
  <dcterms:modified xsi:type="dcterms:W3CDTF">2012-05-25T07:42:23Z</dcterms:modified>
</cp:coreProperties>
</file>