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6" r:id="rId1"/>
  </p:sldMasterIdLst>
  <p:notesMasterIdLst>
    <p:notesMasterId r:id="rId17"/>
  </p:notesMasterIdLst>
  <p:sldIdLst>
    <p:sldId id="263" r:id="rId2"/>
    <p:sldId id="262" r:id="rId3"/>
    <p:sldId id="282" r:id="rId4"/>
    <p:sldId id="256" r:id="rId5"/>
    <p:sldId id="267" r:id="rId6"/>
    <p:sldId id="275" r:id="rId7"/>
    <p:sldId id="279" r:id="rId8"/>
    <p:sldId id="276" r:id="rId9"/>
    <p:sldId id="278" r:id="rId10"/>
    <p:sldId id="277" r:id="rId11"/>
    <p:sldId id="258" r:id="rId12"/>
    <p:sldId id="281" r:id="rId13"/>
    <p:sldId id="269" r:id="rId14"/>
    <p:sldId id="265" r:id="rId15"/>
    <p:sldId id="264"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5" d="100"/>
          <a:sy n="95" d="100"/>
        </p:scale>
        <p:origin x="-44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7E66B1A-643E-4F28-A2E3-1E2A3B417055}" type="datetimeFigureOut">
              <a:rPr lang="cs-CZ" smtClean="0"/>
              <a:t>25.5.2012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0578125-E713-4223-A51B-8A46843C3C1F}" type="slidenum">
              <a:rPr lang="cs-CZ" smtClean="0"/>
              <a:t>‹#›</a:t>
            </a:fld>
            <a:endParaRPr lang="cs-CZ"/>
          </a:p>
        </p:txBody>
      </p:sp>
    </p:spTree>
    <p:extLst>
      <p:ext uri="{BB962C8B-B14F-4D97-AF65-F5344CB8AC3E}">
        <p14:creationId xmlns:p14="http://schemas.microsoft.com/office/powerpoint/2010/main" val="25740723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B0578125-E713-4223-A51B-8A46843C3C1F}" type="slidenum">
              <a:rPr lang="cs-CZ" smtClean="0"/>
              <a:t>11</a:t>
            </a:fld>
            <a:endParaRPr lang="cs-CZ"/>
          </a:p>
        </p:txBody>
      </p:sp>
    </p:spTree>
    <p:extLst>
      <p:ext uri="{BB962C8B-B14F-4D97-AF65-F5344CB8AC3E}">
        <p14:creationId xmlns:p14="http://schemas.microsoft.com/office/powerpoint/2010/main" val="6936930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8" name="Nadpis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cs-CZ" smtClean="0"/>
              <a:t>Kliknutím lze upravit styl.</a:t>
            </a:r>
            <a:endParaRPr kumimoji="0" lang="en-US"/>
          </a:p>
        </p:txBody>
      </p:sp>
      <p:sp>
        <p:nvSpPr>
          <p:cNvPr id="28" name="Zástupný symbol pro datum 27"/>
          <p:cNvSpPr>
            <a:spLocks noGrp="1"/>
          </p:cNvSpPr>
          <p:nvPr>
            <p:ph type="dt" sz="half" idx="10"/>
          </p:nvPr>
        </p:nvSpPr>
        <p:spPr/>
        <p:txBody>
          <a:bodyPr/>
          <a:lstStyle/>
          <a:p>
            <a:fld id="{95EC1D4A-A796-47C3-A63E-CE236FB377E2}" type="datetimeFigureOut">
              <a:rPr lang="cs-CZ" smtClean="0"/>
              <a:t>25.5.2012</a:t>
            </a:fld>
            <a:endParaRPr lang="cs-CZ"/>
          </a:p>
        </p:txBody>
      </p:sp>
      <p:sp>
        <p:nvSpPr>
          <p:cNvPr id="17" name="Zástupný symbol pro zápatí 16"/>
          <p:cNvSpPr>
            <a:spLocks noGrp="1"/>
          </p:cNvSpPr>
          <p:nvPr>
            <p:ph type="ftr" sz="quarter" idx="11"/>
          </p:nvPr>
        </p:nvSpPr>
        <p:spPr/>
        <p:txBody>
          <a:bodyPr/>
          <a:lstStyle/>
          <a:p>
            <a:endParaRPr lang="cs-CZ"/>
          </a:p>
        </p:txBody>
      </p:sp>
      <p:sp>
        <p:nvSpPr>
          <p:cNvPr id="29" name="Zástupný symbol pro číslo snímku 28"/>
          <p:cNvSpPr>
            <a:spLocks noGrp="1"/>
          </p:cNvSpPr>
          <p:nvPr>
            <p:ph type="sldNum" sz="quarter" idx="12"/>
          </p:nvPr>
        </p:nvSpPr>
        <p:spPr/>
        <p:txBody>
          <a:bodyPr/>
          <a:lstStyle/>
          <a:p>
            <a:fld id="{AC57A5DF-1266-40EA-9282-1E66B9DE06C0}" type="slidenum">
              <a:rPr lang="cs-CZ" smtClean="0"/>
              <a:t>‹#›</a:t>
            </a:fld>
            <a:endParaRPr lang="cs-CZ"/>
          </a:p>
        </p:txBody>
      </p:sp>
      <p:sp>
        <p:nvSpPr>
          <p:cNvPr id="9" name="Podnadpis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5EC1D4A-A796-47C3-A63E-CE236FB377E2}" type="datetimeFigureOut">
              <a:rPr lang="cs-CZ" smtClean="0"/>
              <a:t>25.5.2012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3">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25.5.2012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a:xfrm>
            <a:off x="7924800" y="6416675"/>
            <a:ext cx="762000" cy="365125"/>
          </a:xfrm>
        </p:spPr>
        <p:txBody>
          <a:bodyPr/>
          <a:lstStyle/>
          <a:p>
            <a:fld id="{AC57A5DF-1266-40EA-9282-1E66B9DE06C0}"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95EC1D4A-A796-47C3-A63E-CE236FB377E2}" type="datetimeFigureOut">
              <a:rPr lang="cs-CZ" smtClean="0"/>
              <a:t>25.5.2012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95EC1D4A-A796-47C3-A63E-CE236FB377E2}" type="datetimeFigureOut">
              <a:rPr lang="cs-CZ" smtClean="0"/>
              <a:t>25.5.2012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fld id="{95EC1D4A-A796-47C3-A63E-CE236FB377E2}" type="datetimeFigureOut">
              <a:rPr lang="cs-CZ" smtClean="0"/>
              <a:t>25.5.2012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25.5.2012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95EC1D4A-A796-47C3-A63E-CE236FB377E2}" type="datetimeFigureOut">
              <a:rPr lang="cs-CZ" smtClean="0"/>
              <a:t>25.5.2012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cs-CZ" smtClean="0">
                <a:solidFill>
                  <a:schemeClr val="lt1"/>
                </a:solidFill>
                <a:latin typeface="+mn-lt"/>
                <a:ea typeface="+mn-ea"/>
                <a:cs typeface="+mn-cs"/>
              </a:rPr>
              <a:t>Kliknutím na ikonu přidáte obrázek.</a:t>
            </a:r>
            <a:endParaRPr kumimoji="0" lang="en-US" dirty="0">
              <a:solidFill>
                <a:schemeClr val="lt1"/>
              </a:solidFill>
              <a:latin typeface="+mn-lt"/>
              <a:ea typeface="+mn-ea"/>
              <a:cs typeface="+mn-cs"/>
            </a:endParaRPr>
          </a:p>
        </p:txBody>
      </p:sp>
      <p:sp>
        <p:nvSpPr>
          <p:cNvPr id="4" name="Zástupný symbol pro text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25.5.2012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5EC1D4A-A796-47C3-A63E-CE236FB377E2}" type="datetimeFigureOut">
              <a:rPr lang="cs-CZ" smtClean="0"/>
              <a:t>25.5.2012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5EC1D4A-A796-47C3-A63E-CE236FB377E2}" type="datetimeFigureOut">
              <a:rPr lang="cs-CZ" smtClean="0"/>
              <a:t>25.5.2012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95EC1D4A-A796-47C3-A63E-CE236FB377E2}" type="datetimeFigureOut">
              <a:rPr lang="cs-CZ" smtClean="0"/>
              <a:t>25.5.2012</a:t>
            </a:fld>
            <a:endParaRPr lang="cs-CZ"/>
          </a:p>
        </p:txBody>
      </p:sp>
      <p:sp>
        <p:nvSpPr>
          <p:cNvPr id="3" name="Zástupný symbol pro zápatí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cs-CZ"/>
          </a:p>
        </p:txBody>
      </p:sp>
      <p:sp>
        <p:nvSpPr>
          <p:cNvPr id="23" name="Zástupný symbol pro číslo snímku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AC57A5DF-1266-40EA-9282-1E66B9DE06C0}" type="slidenum">
              <a:rPr lang="cs-CZ" smtClean="0"/>
              <a:t>‹#›</a:t>
            </a:fld>
            <a:endParaRPr lang="cs-CZ"/>
          </a:p>
        </p:txBody>
      </p:sp>
    </p:spTree>
  </p:cSld>
  <p:clrMap bg1="dk1" tx1="lt1" bg2="dk2" tx2="lt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2" Type="http://schemas.openxmlformats.org/officeDocument/2006/relationships/image" Target="../media/image16.wmf"/><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www.youtube.com/watch?v=o_HB6PQj2Gc&amp;feature=fvwrel" TargetMode="External"/><Relationship Id="rId2" Type="http://schemas.openxmlformats.org/officeDocument/2006/relationships/image" Target="../media/image17.png"/><Relationship Id="rId1" Type="http://schemas.openxmlformats.org/officeDocument/2006/relationships/slideLayout" Target="../slideLayouts/slideLayout7.xml"/><Relationship Id="rId4" Type="http://schemas.openxmlformats.org/officeDocument/2006/relationships/image" Target="../media/image18.wm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555776" y="188640"/>
            <a:ext cx="5688013" cy="85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Obdélník 1"/>
          <p:cNvSpPr/>
          <p:nvPr/>
        </p:nvSpPr>
        <p:spPr>
          <a:xfrm>
            <a:off x="107504" y="1090356"/>
            <a:ext cx="8856984" cy="5016758"/>
          </a:xfrm>
          <a:prstGeom prst="rect">
            <a:avLst/>
          </a:prstGeom>
        </p:spPr>
        <p:style>
          <a:lnRef idx="1">
            <a:schemeClr val="accent6"/>
          </a:lnRef>
          <a:fillRef idx="3">
            <a:schemeClr val="accent6"/>
          </a:fillRef>
          <a:effectRef idx="2">
            <a:schemeClr val="accent6"/>
          </a:effectRef>
          <a:fontRef idx="minor">
            <a:schemeClr val="lt1"/>
          </a:fontRef>
        </p:style>
        <p:txBody>
          <a:bodyPr wrap="square">
            <a:spAutoFit/>
          </a:bodyPr>
          <a:lstStyle/>
          <a:p>
            <a:pPr algn="ctr"/>
            <a:r>
              <a:rPr lang="cs-CZ" b="1" dirty="0">
                <a:solidFill>
                  <a:srgbClr val="00B050"/>
                </a:solidFill>
              </a:rPr>
              <a:t>ZÁKLADNÍ ŠKOLA SLOVAN, KROMĚŘÍŽ, PŘÍSPĚVKOVÁ ORGANIZACE</a:t>
            </a:r>
          </a:p>
          <a:p>
            <a:pPr algn="ctr"/>
            <a:r>
              <a:rPr lang="cs-CZ" b="1" dirty="0">
                <a:solidFill>
                  <a:srgbClr val="00B050"/>
                </a:solidFill>
              </a:rPr>
              <a:t>ZEYEROVA 3354, 767 01 KROMĚŘÍŽ</a:t>
            </a:r>
          </a:p>
          <a:p>
            <a:pPr algn="ctr"/>
            <a:endParaRPr lang="cs-CZ" b="1" dirty="0"/>
          </a:p>
          <a:p>
            <a:pPr algn="ctr"/>
            <a:r>
              <a:rPr lang="cs-CZ" b="1" dirty="0">
                <a:solidFill>
                  <a:schemeClr val="bg2">
                    <a:lumMod val="75000"/>
                  </a:schemeClr>
                </a:solidFill>
              </a:rPr>
              <a:t>projekt v rámci vzdělávacího programu</a:t>
            </a:r>
          </a:p>
          <a:p>
            <a:pPr algn="ctr"/>
            <a:r>
              <a:rPr lang="cs-CZ" b="1" dirty="0">
                <a:solidFill>
                  <a:schemeClr val="bg2">
                    <a:lumMod val="75000"/>
                  </a:schemeClr>
                </a:solidFill>
              </a:rPr>
              <a:t>VZDĚLÁNÍ PRO KONKURENCESCHOPNOST</a:t>
            </a:r>
          </a:p>
          <a:p>
            <a:pPr algn="ctr"/>
            <a:endParaRPr lang="cs-CZ" b="1" dirty="0">
              <a:solidFill>
                <a:schemeClr val="bg2">
                  <a:lumMod val="75000"/>
                </a:schemeClr>
              </a:solidFill>
            </a:endParaRPr>
          </a:p>
          <a:p>
            <a:pPr algn="ctr"/>
            <a:r>
              <a:rPr lang="cs-CZ" b="1" dirty="0">
                <a:solidFill>
                  <a:schemeClr val="bg2">
                    <a:lumMod val="75000"/>
                  </a:schemeClr>
                </a:solidFill>
              </a:rPr>
              <a:t>ŠABLONA ČÍSLO: III/2</a:t>
            </a:r>
          </a:p>
          <a:p>
            <a:pPr algn="ctr"/>
            <a:r>
              <a:rPr lang="cs-CZ" b="1" dirty="0">
                <a:solidFill>
                  <a:schemeClr val="bg2">
                    <a:lumMod val="75000"/>
                  </a:schemeClr>
                </a:solidFill>
              </a:rPr>
              <a:t>NÁZEV:  INOVACE A ZKVALITNĚNÍ VÝUKY PROSTŘEDNICTVÍM ICT</a:t>
            </a:r>
          </a:p>
          <a:p>
            <a:pPr algn="ctr"/>
            <a:endParaRPr lang="cs-CZ" b="1" dirty="0">
              <a:solidFill>
                <a:schemeClr val="bg2">
                  <a:lumMod val="75000"/>
                </a:schemeClr>
              </a:solidFill>
            </a:endParaRPr>
          </a:p>
          <a:p>
            <a:pPr algn="ctr"/>
            <a:endParaRPr lang="cs-CZ" b="1" dirty="0"/>
          </a:p>
          <a:p>
            <a:r>
              <a:rPr lang="cs-CZ" b="1" dirty="0">
                <a:solidFill>
                  <a:schemeClr val="bg2">
                    <a:lumMod val="75000"/>
                  </a:schemeClr>
                </a:solidFill>
              </a:rPr>
              <a:t>PŘEDMĚT: JAZYK ČESKÝ</a:t>
            </a:r>
          </a:p>
          <a:p>
            <a:r>
              <a:rPr lang="cs-CZ" b="1" dirty="0">
                <a:solidFill>
                  <a:schemeClr val="bg2">
                    <a:lumMod val="75000"/>
                  </a:schemeClr>
                </a:solidFill>
              </a:rPr>
              <a:t>ROČNÍK: IX.</a:t>
            </a:r>
          </a:p>
          <a:p>
            <a:r>
              <a:rPr lang="cs-CZ" b="1" dirty="0">
                <a:solidFill>
                  <a:schemeClr val="bg2">
                    <a:lumMod val="75000"/>
                  </a:schemeClr>
                </a:solidFill>
              </a:rPr>
              <a:t>TÉMA: </a:t>
            </a:r>
            <a:r>
              <a:rPr lang="cs-CZ" b="1" dirty="0" smtClean="0">
                <a:solidFill>
                  <a:schemeClr val="bg2">
                    <a:lumMod val="75000"/>
                  </a:schemeClr>
                </a:solidFill>
              </a:rPr>
              <a:t>WILLIAM SHAKESPEARE</a:t>
            </a:r>
            <a:endParaRPr lang="cs-CZ" b="1" dirty="0">
              <a:solidFill>
                <a:schemeClr val="bg2">
                  <a:lumMod val="75000"/>
                </a:schemeClr>
              </a:solidFill>
            </a:endParaRPr>
          </a:p>
          <a:p>
            <a:r>
              <a:rPr lang="cs-CZ" b="1" dirty="0">
                <a:solidFill>
                  <a:schemeClr val="bg2">
                    <a:lumMod val="75000"/>
                  </a:schemeClr>
                </a:solidFill>
              </a:rPr>
              <a:t>AUTOR: MGR. HANA GINTEROVÁ</a:t>
            </a:r>
          </a:p>
          <a:p>
            <a:r>
              <a:rPr lang="cs-CZ" b="1" dirty="0">
                <a:solidFill>
                  <a:schemeClr val="bg2">
                    <a:lumMod val="75000"/>
                  </a:schemeClr>
                </a:solidFill>
              </a:rPr>
              <a:t>DATUM VYTVOŘENÍ: </a:t>
            </a:r>
            <a:r>
              <a:rPr lang="cs-CZ" b="1" dirty="0" smtClean="0">
                <a:solidFill>
                  <a:schemeClr val="bg2">
                    <a:lumMod val="75000"/>
                  </a:schemeClr>
                </a:solidFill>
              </a:rPr>
              <a:t>25. </a:t>
            </a:r>
            <a:r>
              <a:rPr lang="cs-CZ" b="1" dirty="0">
                <a:solidFill>
                  <a:schemeClr val="bg2">
                    <a:lumMod val="75000"/>
                  </a:schemeClr>
                </a:solidFill>
              </a:rPr>
              <a:t>10. 2011</a:t>
            </a:r>
          </a:p>
          <a:p>
            <a:endParaRPr lang="cs-CZ" dirty="0"/>
          </a:p>
          <a:p>
            <a:pPr algn="ctr"/>
            <a:r>
              <a:rPr lang="cs-CZ" dirty="0"/>
              <a:t> </a:t>
            </a:r>
            <a:r>
              <a:rPr lang="cs-CZ" sz="3200" b="1" dirty="0" smtClean="0">
                <a:solidFill>
                  <a:srgbClr val="C00000"/>
                </a:solidFill>
              </a:rPr>
              <a:t>VY_32_INOVACE_26_HG</a:t>
            </a:r>
            <a:endParaRPr lang="cs-CZ" sz="3200" b="1" dirty="0">
              <a:solidFill>
                <a:srgbClr val="C00000"/>
              </a:solidFill>
            </a:endParaRPr>
          </a:p>
        </p:txBody>
      </p:sp>
      <p:pic>
        <p:nvPicPr>
          <p:cNvPr id="3074" name="Picture 2"/>
          <p:cNvPicPr>
            <a:picLocks noChangeAspect="1" noChangeArrowheads="1"/>
          </p:cNvPicPr>
          <p:nvPr/>
        </p:nvPicPr>
        <p:blipFill>
          <a:blip r:embed="rId3">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804248" y="3396127"/>
            <a:ext cx="1706563" cy="2414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56847708"/>
      </p:ext>
    </p:extLst>
  </p:cSld>
  <p:clrMapOvr>
    <a:masterClrMapping/>
  </p:clrMapOvr>
  <p:transition spd="slow">
    <p:wheel spokes="1"/>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67544" y="116632"/>
            <a:ext cx="8229600" cy="562074"/>
          </a:xfrm>
        </p:spPr>
        <p:style>
          <a:lnRef idx="2">
            <a:schemeClr val="accent6">
              <a:shade val="50000"/>
            </a:schemeClr>
          </a:lnRef>
          <a:fillRef idx="1">
            <a:schemeClr val="accent6"/>
          </a:fillRef>
          <a:effectRef idx="0">
            <a:schemeClr val="accent6"/>
          </a:effectRef>
          <a:fontRef idx="minor">
            <a:schemeClr val="lt1"/>
          </a:fontRef>
        </p:style>
        <p:txBody>
          <a:bodyPr>
            <a:normAutofit fontScale="90000"/>
          </a:bodyPr>
          <a:lstStyle/>
          <a:p>
            <a:r>
              <a:rPr lang="cs-CZ" sz="4400" dirty="0" smtClean="0">
                <a:solidFill>
                  <a:schemeClr val="bg2">
                    <a:lumMod val="75000"/>
                  </a:schemeClr>
                </a:solidFill>
              </a:rPr>
              <a:t>ANOTACE</a:t>
            </a:r>
            <a:endParaRPr lang="cs-CZ" sz="4400" dirty="0">
              <a:solidFill>
                <a:schemeClr val="bg2">
                  <a:lumMod val="75000"/>
                </a:schemeClr>
              </a:solidFill>
            </a:endParaRPr>
          </a:p>
        </p:txBody>
      </p:sp>
      <p:sp>
        <p:nvSpPr>
          <p:cNvPr id="2" name="Zástupný symbol pro obsah 1"/>
          <p:cNvSpPr>
            <a:spLocks noGrp="1"/>
          </p:cNvSpPr>
          <p:nvPr>
            <p:ph idx="1"/>
          </p:nvPr>
        </p:nvSpPr>
        <p:spPr>
          <a:xfrm>
            <a:off x="107504" y="764704"/>
            <a:ext cx="8856984" cy="5976664"/>
          </a:xfrm>
        </p:spPr>
        <p:style>
          <a:lnRef idx="1">
            <a:schemeClr val="accent6"/>
          </a:lnRef>
          <a:fillRef idx="3">
            <a:schemeClr val="accent6"/>
          </a:fillRef>
          <a:effectRef idx="2">
            <a:schemeClr val="accent6"/>
          </a:effectRef>
          <a:fontRef idx="minor">
            <a:schemeClr val="lt1"/>
          </a:fontRef>
        </p:style>
        <p:txBody>
          <a:bodyPr>
            <a:normAutofit/>
          </a:bodyPr>
          <a:lstStyle/>
          <a:p>
            <a:pPr>
              <a:buClr>
                <a:schemeClr val="tx2">
                  <a:lumMod val="25000"/>
                </a:schemeClr>
              </a:buClr>
            </a:pPr>
            <a:r>
              <a:rPr lang="cs-CZ" sz="2000" dirty="0" smtClean="0">
                <a:solidFill>
                  <a:schemeClr val="bg1"/>
                </a:solidFill>
              </a:rPr>
              <a:t>PREZENTACE VYTVOŘENA JAKO DOPLNĚNÍ OPAKOVACÍHO UČIVA 9. ROČNÍKU RENESANCE – SPISOVATEL WILLIAM SHAKESPEARE</a:t>
            </a:r>
          </a:p>
          <a:p>
            <a:pPr>
              <a:buClr>
                <a:schemeClr val="tx2">
                  <a:lumMod val="25000"/>
                </a:schemeClr>
              </a:buClr>
            </a:pPr>
            <a:r>
              <a:rPr lang="cs-CZ" sz="2000" dirty="0" smtClean="0">
                <a:solidFill>
                  <a:schemeClr val="bg1"/>
                </a:solidFill>
              </a:rPr>
              <a:t>V RÁMCI REZENTACE MAJÍ ŽÁCI MOŽNOST</a:t>
            </a:r>
          </a:p>
          <a:p>
            <a:pPr marL="651510" indent="-514350">
              <a:buClr>
                <a:schemeClr val="tx2">
                  <a:lumMod val="25000"/>
                </a:schemeClr>
              </a:buClr>
              <a:buFont typeface="+mj-lt"/>
              <a:buAutoNum type="arabicPeriod"/>
            </a:pPr>
            <a:r>
              <a:rPr lang="cs-CZ" sz="2000" dirty="0" smtClean="0">
                <a:solidFill>
                  <a:schemeClr val="bg1"/>
                </a:solidFill>
              </a:rPr>
              <a:t>SEZNÁMIT SE S OSOBNOSTÍ, ŽIVOTEM A DÍLEM SPISOVATELE</a:t>
            </a:r>
          </a:p>
          <a:p>
            <a:pPr marL="651510" indent="-514350">
              <a:buClr>
                <a:schemeClr val="tx2">
                  <a:lumMod val="25000"/>
                </a:schemeClr>
              </a:buClr>
              <a:buFont typeface="+mj-lt"/>
              <a:buAutoNum type="arabicPeriod"/>
            </a:pPr>
            <a:r>
              <a:rPr lang="cs-CZ" sz="2000" dirty="0" smtClean="0">
                <a:solidFill>
                  <a:schemeClr val="bg1"/>
                </a:solidFill>
              </a:rPr>
              <a:t>VYHLEDÁVAT  INFORMACE V TEXTU</a:t>
            </a:r>
          </a:p>
          <a:p>
            <a:pPr marL="651510" indent="-514350">
              <a:buClr>
                <a:schemeClr val="tx2">
                  <a:lumMod val="25000"/>
                </a:schemeClr>
              </a:buClr>
              <a:buFont typeface="+mj-lt"/>
              <a:buAutoNum type="arabicPeriod"/>
            </a:pPr>
            <a:r>
              <a:rPr lang="cs-CZ" sz="2000" dirty="0" smtClean="0">
                <a:solidFill>
                  <a:schemeClr val="bg1"/>
                </a:solidFill>
              </a:rPr>
              <a:t>PRACOVAT S LITERÁRNÍMI TERMÍNY</a:t>
            </a:r>
          </a:p>
          <a:p>
            <a:pPr marL="137160" indent="0" algn="ctr">
              <a:buNone/>
            </a:pPr>
            <a:r>
              <a:rPr lang="cs-CZ" sz="2000" dirty="0" smtClean="0">
                <a:solidFill>
                  <a:schemeClr val="bg1"/>
                </a:solidFill>
              </a:rPr>
              <a:t>DO PREZENTACE JSOU VLOŽENY HYPERTEXTOVÉ ODKAZY</a:t>
            </a:r>
          </a:p>
          <a:p>
            <a:pPr marL="137160" indent="0">
              <a:buNone/>
            </a:pPr>
            <a:r>
              <a:rPr lang="cs-CZ" sz="2000" dirty="0" smtClean="0">
                <a:solidFill>
                  <a:schemeClr val="bg1"/>
                </a:solidFill>
              </a:rPr>
              <a:t>Pilotáž: Prezentace pilotována ve třídách 9. ročníku, ale je možné ji zařadit jako doplnění učiva literární výchovy ve všech ročnících II. stupně ZŠ nebo víceletá gymnázia. Žáky nejvíce oslovují informace týkající se nejasností ohledně původu spisovatele, možno zadat jako samostatný úkol. Doporučuji využít hypertextový odkaz, který vás zavede na stránky </a:t>
            </a:r>
            <a:r>
              <a:rPr lang="cs-CZ" sz="2000" dirty="0" err="1" smtClean="0">
                <a:solidFill>
                  <a:schemeClr val="bg1"/>
                </a:solidFill>
              </a:rPr>
              <a:t>YouTube</a:t>
            </a:r>
            <a:r>
              <a:rPr lang="cs-CZ" sz="2000" dirty="0" smtClean="0">
                <a:solidFill>
                  <a:schemeClr val="bg1"/>
                </a:solidFill>
              </a:rPr>
              <a:t> k upoutávkám na filmová zpracování divadelní hry Romeo a Julie. Upoutávky jsou doprovázeny hudbou a jsou žáky velmi dobře přijímány. Pokud vám to dovolí časové možnosti, zařaďte ukázku z některé divadelní hry.</a:t>
            </a:r>
            <a:endParaRPr lang="cs-CZ" sz="2000" dirty="0">
              <a:solidFill>
                <a:schemeClr val="bg1"/>
              </a:solidFill>
            </a:endParaRPr>
          </a:p>
        </p:txBody>
      </p:sp>
    </p:spTree>
    <p:extLst>
      <p:ext uri="{BB962C8B-B14F-4D97-AF65-F5344CB8AC3E}">
        <p14:creationId xmlns:p14="http://schemas.microsoft.com/office/powerpoint/2010/main" val="3762799329"/>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6"/>
          </a:lnRef>
          <a:fillRef idx="3">
            <a:schemeClr val="accent6"/>
          </a:fillRef>
          <a:effectRef idx="2">
            <a:schemeClr val="accent6"/>
          </a:effectRef>
          <a:fontRef idx="minor">
            <a:schemeClr val="lt1"/>
          </a:fontRef>
        </p:style>
        <p:txBody>
          <a:bodyPr>
            <a:normAutofit/>
          </a:bodyPr>
          <a:lstStyle/>
          <a:p>
            <a:r>
              <a:rPr lang="cs-CZ" sz="4400" dirty="0" smtClean="0">
                <a:solidFill>
                  <a:schemeClr val="bg2">
                    <a:lumMod val="75000"/>
                  </a:schemeClr>
                </a:solidFill>
              </a:rPr>
              <a:t>KLÍČOVÁ SLOVA</a:t>
            </a:r>
            <a:endParaRPr lang="cs-CZ" sz="4400" dirty="0">
              <a:solidFill>
                <a:schemeClr val="bg2">
                  <a:lumMod val="75000"/>
                </a:schemeClr>
              </a:solidFill>
            </a:endParaRPr>
          </a:p>
        </p:txBody>
      </p:sp>
      <p:sp>
        <p:nvSpPr>
          <p:cNvPr id="3" name="Zástupný symbol pro obsah 2"/>
          <p:cNvSpPr>
            <a:spLocks noGrp="1"/>
          </p:cNvSpPr>
          <p:nvPr>
            <p:ph idx="1"/>
          </p:nvPr>
        </p:nvSpPr>
        <p:spPr/>
        <p:style>
          <a:lnRef idx="2">
            <a:schemeClr val="accent3">
              <a:shade val="50000"/>
            </a:schemeClr>
          </a:lnRef>
          <a:fillRef idx="1">
            <a:schemeClr val="accent3"/>
          </a:fillRef>
          <a:effectRef idx="0">
            <a:schemeClr val="accent3"/>
          </a:effectRef>
          <a:fontRef idx="minor">
            <a:schemeClr val="lt1"/>
          </a:fontRef>
        </p:style>
        <p:txBody>
          <a:bodyPr>
            <a:normAutofit/>
          </a:bodyPr>
          <a:lstStyle/>
          <a:p>
            <a:pPr>
              <a:buClr>
                <a:schemeClr val="tx2">
                  <a:lumMod val="25000"/>
                </a:schemeClr>
              </a:buClr>
            </a:pPr>
            <a:r>
              <a:rPr lang="cs-CZ" sz="3200" b="1" dirty="0" smtClean="0">
                <a:solidFill>
                  <a:schemeClr val="bg2">
                    <a:lumMod val="75000"/>
                  </a:schemeClr>
                </a:solidFill>
              </a:rPr>
              <a:t>DOBOVÁ KONVENCE</a:t>
            </a:r>
          </a:p>
          <a:p>
            <a:pPr>
              <a:buClr>
                <a:schemeClr val="tx2">
                  <a:lumMod val="25000"/>
                </a:schemeClr>
              </a:buClr>
            </a:pPr>
            <a:r>
              <a:rPr lang="cs-CZ" sz="3200" b="1" dirty="0" smtClean="0">
                <a:solidFill>
                  <a:schemeClr val="bg2">
                    <a:lumMod val="75000"/>
                  </a:schemeClr>
                </a:solidFill>
              </a:rPr>
              <a:t>VYKONSTRUOVANÝ</a:t>
            </a:r>
          </a:p>
          <a:p>
            <a:pPr>
              <a:buClr>
                <a:schemeClr val="tx2">
                  <a:lumMod val="25000"/>
                </a:schemeClr>
              </a:buClr>
            </a:pPr>
            <a:r>
              <a:rPr lang="cs-CZ" sz="3200" b="1" dirty="0" smtClean="0">
                <a:solidFill>
                  <a:schemeClr val="bg2">
                    <a:lumMod val="75000"/>
                  </a:schemeClr>
                </a:solidFill>
              </a:rPr>
              <a:t>PSEUDONYM</a:t>
            </a:r>
          </a:p>
          <a:p>
            <a:pPr>
              <a:buClr>
                <a:schemeClr val="tx2">
                  <a:lumMod val="25000"/>
                </a:schemeClr>
              </a:buClr>
            </a:pPr>
            <a:r>
              <a:rPr lang="cs-CZ" sz="3200" b="1" dirty="0" smtClean="0">
                <a:solidFill>
                  <a:schemeClr val="bg2">
                    <a:lumMod val="75000"/>
                  </a:schemeClr>
                </a:solidFill>
              </a:rPr>
              <a:t>KNIŽNÍ EDICE</a:t>
            </a:r>
          </a:p>
          <a:p>
            <a:pPr>
              <a:buClr>
                <a:schemeClr val="tx2">
                  <a:lumMod val="25000"/>
                </a:schemeClr>
              </a:buClr>
            </a:pPr>
            <a:r>
              <a:rPr lang="cs-CZ" sz="3200" b="1" dirty="0" smtClean="0">
                <a:solidFill>
                  <a:schemeClr val="bg2">
                    <a:lumMod val="75000"/>
                  </a:schemeClr>
                </a:solidFill>
              </a:rPr>
              <a:t>KOMEDIE</a:t>
            </a:r>
          </a:p>
          <a:p>
            <a:pPr>
              <a:buClr>
                <a:schemeClr val="tx2">
                  <a:lumMod val="25000"/>
                </a:schemeClr>
              </a:buClr>
            </a:pPr>
            <a:r>
              <a:rPr lang="cs-CZ" sz="3200" b="1" dirty="0" smtClean="0">
                <a:solidFill>
                  <a:schemeClr val="bg2">
                    <a:lumMod val="75000"/>
                  </a:schemeClr>
                </a:solidFill>
              </a:rPr>
              <a:t>TRAGEDIE</a:t>
            </a:r>
          </a:p>
          <a:p>
            <a:pPr>
              <a:buClr>
                <a:schemeClr val="tx2">
                  <a:lumMod val="25000"/>
                </a:schemeClr>
              </a:buClr>
            </a:pPr>
            <a:r>
              <a:rPr lang="cs-CZ" sz="3200" b="1" dirty="0" smtClean="0">
                <a:solidFill>
                  <a:schemeClr val="bg2">
                    <a:lumMod val="75000"/>
                  </a:schemeClr>
                </a:solidFill>
              </a:rPr>
              <a:t>HISTORICKÉ DRAMA</a:t>
            </a:r>
          </a:p>
          <a:p>
            <a:pPr>
              <a:buClr>
                <a:schemeClr val="tx2">
                  <a:lumMod val="25000"/>
                </a:schemeClr>
              </a:buClr>
            </a:pPr>
            <a:r>
              <a:rPr lang="cs-CZ" sz="3200" b="1" dirty="0" smtClean="0">
                <a:solidFill>
                  <a:schemeClr val="bg2">
                    <a:lumMod val="75000"/>
                  </a:schemeClr>
                </a:solidFill>
              </a:rPr>
              <a:t>INSCENACE</a:t>
            </a:r>
            <a:endParaRPr lang="cs-CZ" sz="3200" b="1" dirty="0">
              <a:solidFill>
                <a:schemeClr val="bg2">
                  <a:lumMod val="75000"/>
                </a:schemeClr>
              </a:solidFill>
            </a:endParaRPr>
          </a:p>
        </p:txBody>
      </p:sp>
    </p:spTree>
    <p:extLst>
      <p:ext uri="{BB962C8B-B14F-4D97-AF65-F5344CB8AC3E}">
        <p14:creationId xmlns:p14="http://schemas.microsoft.com/office/powerpoint/2010/main" val="5131991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323528" y="260648"/>
            <a:ext cx="8373616" cy="2507704"/>
          </a:xfrm>
        </p:spPr>
        <p:style>
          <a:lnRef idx="1">
            <a:schemeClr val="accent3"/>
          </a:lnRef>
          <a:fillRef idx="3">
            <a:schemeClr val="accent3"/>
          </a:fillRef>
          <a:effectRef idx="2">
            <a:schemeClr val="accent3"/>
          </a:effectRef>
          <a:fontRef idx="minor">
            <a:schemeClr val="lt1"/>
          </a:fontRef>
        </p:style>
        <p:txBody>
          <a:bodyPr>
            <a:normAutofit/>
          </a:bodyPr>
          <a:lstStyle/>
          <a:p>
            <a:r>
              <a:rPr lang="cs-CZ" sz="8000" dirty="0" smtClean="0">
                <a:solidFill>
                  <a:schemeClr val="accent1"/>
                </a:solidFill>
                <a:latin typeface="Informal Roman" pitchFamily="66" charset="0"/>
              </a:rPr>
              <a:t>William Shakespeare</a:t>
            </a:r>
            <a:endParaRPr lang="cs-CZ" sz="8000" dirty="0">
              <a:solidFill>
                <a:schemeClr val="accent1"/>
              </a:solidFill>
              <a:latin typeface="Informal Roman" pitchFamily="66" charset="0"/>
            </a:endParaRPr>
          </a:p>
        </p:txBody>
      </p:sp>
      <p:sp>
        <p:nvSpPr>
          <p:cNvPr id="3" name="Podnadpis 2"/>
          <p:cNvSpPr>
            <a:spLocks noGrp="1"/>
          </p:cNvSpPr>
          <p:nvPr>
            <p:ph type="subTitle" idx="1"/>
          </p:nvPr>
        </p:nvSpPr>
        <p:spPr>
          <a:xfrm>
            <a:off x="323528" y="3356992"/>
            <a:ext cx="3456384" cy="3312369"/>
          </a:xfrm>
        </p:spPr>
        <p:style>
          <a:lnRef idx="0">
            <a:schemeClr val="accent3"/>
          </a:lnRef>
          <a:fillRef idx="3">
            <a:schemeClr val="accent3"/>
          </a:fillRef>
          <a:effectRef idx="3">
            <a:schemeClr val="accent3"/>
          </a:effectRef>
          <a:fontRef idx="minor">
            <a:schemeClr val="lt1"/>
          </a:fontRef>
        </p:style>
        <p:txBody>
          <a:bodyPr>
            <a:normAutofit fontScale="70000" lnSpcReduction="20000"/>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endParaRPr lang="pl-PL" sz="48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Arial Narrow" pitchFamily="34" charset="0"/>
            </a:endParaRPr>
          </a:p>
          <a:p>
            <a:r>
              <a:rPr lang="pl-PL" sz="51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Arial Narrow" pitchFamily="34" charset="0"/>
              </a:rPr>
              <a:t>„Co </a:t>
            </a:r>
            <a:r>
              <a:rPr lang="pl-PL" sz="5100" b="1" cap="all"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Arial Narrow" pitchFamily="34" charset="0"/>
              </a:rPr>
              <a:t>po jméně? </a:t>
            </a:r>
            <a:endParaRPr lang="pl-PL" sz="51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Arial Narrow" pitchFamily="34" charset="0"/>
            </a:endParaRPr>
          </a:p>
          <a:p>
            <a:r>
              <a:rPr lang="pl-PL" sz="51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Arial Narrow" pitchFamily="34" charset="0"/>
              </a:rPr>
              <a:t>Co </a:t>
            </a:r>
            <a:r>
              <a:rPr lang="pl-PL" sz="5100" b="1" cap="all"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Arial Narrow" pitchFamily="34" charset="0"/>
              </a:rPr>
              <a:t>růží zvou a zváno jinak, vonělo by stejně</a:t>
            </a:r>
            <a:r>
              <a:rPr lang="pl-PL" sz="51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Arial Narrow" pitchFamily="34" charset="0"/>
              </a:rPr>
              <a:t>.”</a:t>
            </a:r>
            <a:endParaRPr lang="cs-CZ" sz="51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Arial Narrow" pitchFamily="34"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7904" y="3215566"/>
            <a:ext cx="5190232" cy="3528392"/>
          </a:xfrm>
          <a:prstGeom prst="rect">
            <a:avLst/>
          </a:prstGeom>
          <a:noFill/>
          <a:ln>
            <a:noFill/>
          </a:ln>
          <a:effectLst>
            <a:outerShdw dist="35921" dir="2700000" algn="ctr" rotWithShape="0">
              <a:schemeClr val="bg2"/>
            </a:outerShdw>
            <a:softEdge rad="635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25302478"/>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404664"/>
            <a:ext cx="4377295" cy="2387615"/>
          </a:xfrm>
          <a:prstGeom prst="rect">
            <a:avLst/>
          </a:prstGeom>
          <a:ln/>
          <a:extLst/>
        </p:spPr>
        <p:style>
          <a:lnRef idx="2">
            <a:schemeClr val="accent3"/>
          </a:lnRef>
          <a:fillRef idx="1">
            <a:schemeClr val="lt1"/>
          </a:fillRef>
          <a:effectRef idx="0">
            <a:schemeClr val="accent3"/>
          </a:effectRef>
          <a:fontRef idx="minor">
            <a:schemeClr val="dk1"/>
          </a:fontRef>
        </p:style>
      </p:pic>
      <p:sp>
        <p:nvSpPr>
          <p:cNvPr id="4" name="TextovéPole 3"/>
          <p:cNvSpPr txBox="1"/>
          <p:nvPr/>
        </p:nvSpPr>
        <p:spPr>
          <a:xfrm>
            <a:off x="1659310" y="2283552"/>
            <a:ext cx="3560762" cy="954107"/>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cs-CZ" sz="2800" b="1" dirty="0"/>
              <a:t>Shakespearův rodný dům ve Stratfordu</a:t>
            </a:r>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362986"/>
            <a:ext cx="2592288" cy="4290150"/>
          </a:xfrm>
          <a:prstGeom prst="rect">
            <a:avLst/>
          </a:prstGeom>
          <a:ln/>
          <a:extLst/>
        </p:spPr>
        <p:style>
          <a:lnRef idx="2">
            <a:schemeClr val="accent3"/>
          </a:lnRef>
          <a:fillRef idx="1">
            <a:schemeClr val="lt1"/>
          </a:fillRef>
          <a:effectRef idx="0">
            <a:schemeClr val="accent3"/>
          </a:effectRef>
          <a:fontRef idx="minor">
            <a:schemeClr val="dk1"/>
          </a:fontRef>
        </p:style>
      </p:pic>
      <p:sp>
        <p:nvSpPr>
          <p:cNvPr id="6" name="TextovéPole 5"/>
          <p:cNvSpPr txBox="1"/>
          <p:nvPr/>
        </p:nvSpPr>
        <p:spPr>
          <a:xfrm>
            <a:off x="4211960" y="4653136"/>
            <a:ext cx="4392488" cy="52322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cs-CZ" sz="2800" b="1" dirty="0"/>
              <a:t>Památník ve Stratfordu</a:t>
            </a:r>
          </a:p>
        </p:txBody>
      </p:sp>
      <p:pic>
        <p:nvPicPr>
          <p:cNvPr id="512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60" y="3533461"/>
            <a:ext cx="3485594" cy="2614195"/>
          </a:xfrm>
          <a:prstGeom prst="rect">
            <a:avLst/>
          </a:prstGeom>
          <a:ln/>
          <a:extLst/>
        </p:spPr>
        <p:style>
          <a:lnRef idx="2">
            <a:schemeClr val="accent3"/>
          </a:lnRef>
          <a:fillRef idx="1">
            <a:schemeClr val="lt1"/>
          </a:fillRef>
          <a:effectRef idx="0">
            <a:schemeClr val="accent3"/>
          </a:effectRef>
          <a:fontRef idx="minor">
            <a:schemeClr val="dk1"/>
          </a:fontRef>
        </p:style>
      </p:pic>
      <p:sp>
        <p:nvSpPr>
          <p:cNvPr id="8" name="TextovéPole 7"/>
          <p:cNvSpPr txBox="1"/>
          <p:nvPr/>
        </p:nvSpPr>
        <p:spPr>
          <a:xfrm>
            <a:off x="2915816" y="5714065"/>
            <a:ext cx="4015692" cy="584775"/>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cs-CZ" sz="3200" b="1" dirty="0" smtClean="0"/>
              <a:t>Shakespearův hrob</a:t>
            </a:r>
            <a:endParaRPr lang="cs-CZ" sz="3200" b="1" dirty="0"/>
          </a:p>
        </p:txBody>
      </p:sp>
    </p:spTree>
    <p:extLst>
      <p:ext uri="{BB962C8B-B14F-4D97-AF65-F5344CB8AC3E}">
        <p14:creationId xmlns:p14="http://schemas.microsoft.com/office/powerpoint/2010/main" val="152373005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16632"/>
            <a:ext cx="8229600" cy="1143000"/>
          </a:xfrm>
        </p:spPr>
        <p:style>
          <a:lnRef idx="1">
            <a:schemeClr val="accent3"/>
          </a:lnRef>
          <a:fillRef idx="3">
            <a:schemeClr val="accent3"/>
          </a:fillRef>
          <a:effectRef idx="2">
            <a:schemeClr val="accent3"/>
          </a:effectRef>
          <a:fontRef idx="minor">
            <a:schemeClr val="lt1"/>
          </a:fontRef>
        </p:style>
        <p:txBody>
          <a:bodyPr/>
          <a:lstStyle/>
          <a:p>
            <a:r>
              <a:rPr lang="cs-CZ" dirty="0" smtClean="0"/>
              <a:t>Zajímavosti ze života</a:t>
            </a:r>
            <a:endParaRPr lang="cs-CZ" dirty="0"/>
          </a:p>
        </p:txBody>
      </p:sp>
      <p:sp>
        <p:nvSpPr>
          <p:cNvPr id="3" name="Zástupný symbol pro obsah 2"/>
          <p:cNvSpPr>
            <a:spLocks noGrp="1"/>
          </p:cNvSpPr>
          <p:nvPr>
            <p:ph idx="1"/>
          </p:nvPr>
        </p:nvSpPr>
        <p:spPr>
          <a:xfrm>
            <a:off x="276075" y="1412776"/>
            <a:ext cx="8640960" cy="4450357"/>
          </a:xfrm>
        </p:spPr>
        <p:style>
          <a:lnRef idx="2">
            <a:schemeClr val="accent3">
              <a:shade val="50000"/>
            </a:schemeClr>
          </a:lnRef>
          <a:fillRef idx="1">
            <a:schemeClr val="accent3"/>
          </a:fillRef>
          <a:effectRef idx="0">
            <a:schemeClr val="accent3"/>
          </a:effectRef>
          <a:fontRef idx="minor">
            <a:schemeClr val="lt1"/>
          </a:fontRef>
        </p:style>
        <p:txBody>
          <a:bodyPr>
            <a:normAutofit fontScale="92500" lnSpcReduction="10000"/>
          </a:bodyPr>
          <a:lstStyle/>
          <a:p>
            <a:r>
              <a:rPr lang="cs-CZ" i="1" dirty="0" smtClean="0"/>
              <a:t>William </a:t>
            </a:r>
            <a:r>
              <a:rPr lang="cs-CZ" i="1" dirty="0"/>
              <a:t>Shakespeare  </a:t>
            </a:r>
            <a:r>
              <a:rPr lang="cs-CZ" i="1" dirty="0" smtClean="0"/>
              <a:t>se narodil v </a:t>
            </a:r>
            <a:r>
              <a:rPr lang="cs-CZ" i="1" dirty="0"/>
              <a:t>městečku Stratford nad </a:t>
            </a:r>
            <a:r>
              <a:rPr lang="cs-CZ" i="1" dirty="0" err="1" smtClean="0"/>
              <a:t>Avonou</a:t>
            </a:r>
            <a:r>
              <a:rPr lang="cs-CZ" i="1" dirty="0" smtClean="0"/>
              <a:t>, přesné datum není známo</a:t>
            </a:r>
          </a:p>
          <a:p>
            <a:r>
              <a:rPr lang="cs-CZ" i="1" dirty="0"/>
              <a:t>Otec Williama byl </a:t>
            </a:r>
            <a:r>
              <a:rPr lang="cs-CZ" i="1" dirty="0" smtClean="0"/>
              <a:t>rukavičkář. Matka </a:t>
            </a:r>
            <a:r>
              <a:rPr lang="cs-CZ" i="1" dirty="0"/>
              <a:t>pocházela ze staré zemanské rodiny. </a:t>
            </a:r>
            <a:endParaRPr lang="cs-CZ" i="1" dirty="0" smtClean="0"/>
          </a:p>
          <a:p>
            <a:r>
              <a:rPr lang="cs-CZ" i="1" dirty="0" smtClean="0"/>
              <a:t>William </a:t>
            </a:r>
            <a:r>
              <a:rPr lang="cs-CZ" i="1" dirty="0"/>
              <a:t>byl třetí z osmi dětí, měl čtyři sestry a tři bratry. Jeho dvě starší sestry však zemřely, stal se tedy nejstarším.</a:t>
            </a:r>
          </a:p>
          <a:p>
            <a:r>
              <a:rPr lang="cs-CZ" i="1" dirty="0"/>
              <a:t>Ze všech dětí jen dva založili rodiny. Williamův rod vymřel ještě v 17. stol. , švagrovi potomci však žijí do našich časů</a:t>
            </a:r>
            <a:r>
              <a:rPr lang="cs-CZ" i="1" dirty="0" smtClean="0"/>
              <a:t>.</a:t>
            </a:r>
          </a:p>
          <a:p>
            <a:r>
              <a:rPr lang="cs-CZ" i="1" dirty="0"/>
              <a:t>V osmnácti letech se oženil s o osm let starší Annou Hathawayovou. </a:t>
            </a:r>
          </a:p>
        </p:txBody>
      </p:sp>
      <p:sp>
        <p:nvSpPr>
          <p:cNvPr id="4" name="TextovéPole 3"/>
          <p:cNvSpPr txBox="1"/>
          <p:nvPr/>
        </p:nvSpPr>
        <p:spPr>
          <a:xfrm>
            <a:off x="395536" y="5982945"/>
            <a:ext cx="8458472" cy="83099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pPr algn="ctr"/>
            <a:r>
              <a:rPr lang="cs-CZ" sz="2400" b="1" dirty="0" smtClean="0">
                <a:solidFill>
                  <a:srgbClr val="C00000"/>
                </a:solidFill>
              </a:rPr>
              <a:t>POZORNĚ SI PŘEČTI TEXT A SNAŽ SE ZAPAMATOVAT CO NEJVÍCE INFORMACÍ</a:t>
            </a:r>
            <a:endParaRPr lang="cs-CZ" sz="2400" b="1" dirty="0">
              <a:solidFill>
                <a:srgbClr val="C00000"/>
              </a:solidFill>
            </a:endParaRPr>
          </a:p>
        </p:txBody>
      </p:sp>
    </p:spTree>
    <p:extLst>
      <p:ext uri="{BB962C8B-B14F-4D97-AF65-F5344CB8AC3E}">
        <p14:creationId xmlns:p14="http://schemas.microsoft.com/office/powerpoint/2010/main" val="29451955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11560" y="1150436"/>
            <a:ext cx="1843844" cy="2615382"/>
          </a:xfrm>
          <a:prstGeom prst="ellipse">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ovéPole 2"/>
          <p:cNvSpPr txBox="1"/>
          <p:nvPr/>
        </p:nvSpPr>
        <p:spPr>
          <a:xfrm>
            <a:off x="3951815" y="825481"/>
            <a:ext cx="4958457" cy="707886"/>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cs-CZ" sz="4000" b="1" dirty="0" smtClean="0">
                <a:solidFill>
                  <a:srgbClr val="F4E7ED">
                    <a:lumMod val="25000"/>
                  </a:srgbClr>
                </a:solidFill>
              </a:rPr>
              <a:t>Labuť avonská</a:t>
            </a:r>
            <a:endParaRPr lang="cs-CZ" sz="4000" b="1" dirty="0">
              <a:solidFill>
                <a:srgbClr val="F4E7ED">
                  <a:lumMod val="25000"/>
                </a:srgbClr>
              </a:solidFill>
            </a:endParaRPr>
          </a:p>
        </p:txBody>
      </p:sp>
      <p:sp>
        <p:nvSpPr>
          <p:cNvPr id="2" name="TextovéPole 1"/>
          <p:cNvSpPr txBox="1"/>
          <p:nvPr/>
        </p:nvSpPr>
        <p:spPr>
          <a:xfrm>
            <a:off x="837679" y="188640"/>
            <a:ext cx="6984776" cy="461665"/>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cs-CZ" sz="2400" b="1" i="1" dirty="0">
                <a:solidFill>
                  <a:prstClr val="black"/>
                </a:solidFill>
              </a:rPr>
              <a:t>Když jsou dva na koni, jeden musí sedět vzadu. </a:t>
            </a:r>
            <a:endParaRPr lang="cs-CZ" sz="2400" b="1" dirty="0">
              <a:solidFill>
                <a:prstClr val="black"/>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9832" y="1844824"/>
            <a:ext cx="3633006" cy="465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duotone>
              <a:prstClr val="black"/>
              <a:schemeClr val="accent6">
                <a:tint val="45000"/>
                <a:satMod val="400000"/>
              </a:schemeClr>
            </a:duotone>
            <a:extLst>
              <a:ext uri="{28A0092B-C50C-407E-A947-70E740481C1C}">
                <a14:useLocalDpi xmlns:a14="http://schemas.microsoft.com/office/drawing/2010/main" val="0"/>
              </a:ext>
            </a:extLst>
          </a:blip>
          <a:srcRect/>
          <a:stretch>
            <a:fillRect/>
          </a:stretch>
        </p:blipFill>
        <p:spPr bwMode="auto">
          <a:xfrm>
            <a:off x="524427" y="3952978"/>
            <a:ext cx="1847850" cy="2616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898530" y="2676043"/>
            <a:ext cx="1847850" cy="2616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11307614"/>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116632"/>
            <a:ext cx="8229600" cy="1143000"/>
          </a:xfrm>
        </p:spPr>
        <p:style>
          <a:lnRef idx="1">
            <a:schemeClr val="accent3"/>
          </a:lnRef>
          <a:fillRef idx="3">
            <a:schemeClr val="accent3"/>
          </a:fillRef>
          <a:effectRef idx="2">
            <a:schemeClr val="accent3"/>
          </a:effectRef>
          <a:fontRef idx="minor">
            <a:schemeClr val="lt1"/>
          </a:fontRef>
        </p:style>
        <p:txBody>
          <a:bodyPr/>
          <a:lstStyle/>
          <a:p>
            <a:r>
              <a:rPr lang="cs-CZ" dirty="0" smtClean="0"/>
              <a:t>Zajímavosti ze života</a:t>
            </a:r>
            <a:endParaRPr lang="cs-CZ" dirty="0"/>
          </a:p>
        </p:txBody>
      </p:sp>
      <p:sp>
        <p:nvSpPr>
          <p:cNvPr id="3" name="Zástupný symbol pro obsah 2"/>
          <p:cNvSpPr>
            <a:spLocks noGrp="1"/>
          </p:cNvSpPr>
          <p:nvPr>
            <p:ph idx="1"/>
          </p:nvPr>
        </p:nvSpPr>
        <p:spPr>
          <a:xfrm>
            <a:off x="251520" y="1412776"/>
            <a:ext cx="8640960" cy="4392488"/>
          </a:xfrm>
        </p:spPr>
        <p:style>
          <a:lnRef idx="2">
            <a:schemeClr val="accent3">
              <a:shade val="50000"/>
            </a:schemeClr>
          </a:lnRef>
          <a:fillRef idx="1">
            <a:schemeClr val="accent3"/>
          </a:fillRef>
          <a:effectRef idx="0">
            <a:schemeClr val="accent3"/>
          </a:effectRef>
          <a:fontRef idx="minor">
            <a:schemeClr val="lt1"/>
          </a:fontRef>
        </p:style>
        <p:txBody>
          <a:bodyPr>
            <a:normAutofit fontScale="92500"/>
          </a:bodyPr>
          <a:lstStyle/>
          <a:p>
            <a:r>
              <a:rPr lang="cs-CZ" i="1" dirty="0"/>
              <a:t>Shakespeare působil jako herec a spisovatel v </a:t>
            </a:r>
            <a:r>
              <a:rPr lang="cs-CZ" i="1" dirty="0" smtClean="0"/>
              <a:t>Londýně. Měl přístup ke </a:t>
            </a:r>
            <a:r>
              <a:rPr lang="cs-CZ" i="1" dirty="0"/>
              <a:t>dvoru královny Alžběty I</a:t>
            </a:r>
            <a:r>
              <a:rPr lang="cs-CZ" i="1" dirty="0" smtClean="0"/>
              <a:t>., kde </a:t>
            </a:r>
            <a:r>
              <a:rPr lang="cs-CZ" i="1" dirty="0"/>
              <a:t>se hrály jeho hry. </a:t>
            </a:r>
            <a:endParaRPr lang="cs-CZ" i="1" dirty="0" smtClean="0"/>
          </a:p>
          <a:p>
            <a:r>
              <a:rPr lang="cs-CZ" i="1" dirty="0"/>
              <a:t>Stal se spolumajitelem a dramatikem vynikající londýnské divadelní společnosti 'Služebníků lorda komořího'. </a:t>
            </a:r>
            <a:endParaRPr lang="cs-CZ" i="1" dirty="0" smtClean="0"/>
          </a:p>
          <a:p>
            <a:r>
              <a:rPr lang="cs-CZ" i="1" dirty="0"/>
              <a:t>V roce 1613 aréna '</a:t>
            </a:r>
            <a:r>
              <a:rPr lang="cs-CZ" i="1" dirty="0" err="1"/>
              <a:t>The</a:t>
            </a:r>
            <a:r>
              <a:rPr lang="cs-CZ" i="1" dirty="0"/>
              <a:t> Globe' vyhořela a tím byla Shakespearova </a:t>
            </a:r>
            <a:r>
              <a:rPr lang="cs-CZ" i="1" dirty="0" smtClean="0"/>
              <a:t>kariéra ukončena.</a:t>
            </a:r>
          </a:p>
          <a:p>
            <a:r>
              <a:rPr lang="cs-CZ" i="1" dirty="0" smtClean="0"/>
              <a:t>Shakespeare zemřel v roce 1616 </a:t>
            </a:r>
            <a:r>
              <a:rPr lang="cs-CZ" i="1" dirty="0"/>
              <a:t>v rodném Stratfordu nad </a:t>
            </a:r>
            <a:r>
              <a:rPr lang="cs-CZ" i="1" dirty="0" err="1"/>
              <a:t>Avonou</a:t>
            </a:r>
            <a:r>
              <a:rPr lang="cs-CZ" i="1" dirty="0"/>
              <a:t> po oslavě svých </a:t>
            </a:r>
            <a:r>
              <a:rPr lang="cs-CZ" i="1" dirty="0" smtClean="0"/>
              <a:t>narozenin</a:t>
            </a:r>
          </a:p>
          <a:p>
            <a:r>
              <a:rPr lang="cs-CZ" i="1" dirty="0"/>
              <a:t>Ve stejný den také zemřel slavný španělský spisovatel Miguel Cervantes y </a:t>
            </a:r>
            <a:r>
              <a:rPr lang="cs-CZ" i="1" dirty="0" err="1"/>
              <a:t>Saavedra</a:t>
            </a:r>
            <a:r>
              <a:rPr lang="cs-CZ" i="1" dirty="0"/>
              <a:t> </a:t>
            </a:r>
          </a:p>
          <a:p>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5949280"/>
            <a:ext cx="8480425" cy="1011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283025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323528" y="6165304"/>
            <a:ext cx="8280920" cy="52322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cs-CZ" sz="2800" b="1" i="1" dirty="0">
                <a:solidFill>
                  <a:prstClr val="black"/>
                </a:solidFill>
              </a:rPr>
              <a:t>Směje se jizvám, kdo nikdy rány nepocítil.</a:t>
            </a:r>
            <a:endParaRPr lang="cs-CZ" sz="2800" b="1" dirty="0">
              <a:solidFill>
                <a:prstClr val="black"/>
              </a:solidFill>
            </a:endParaRPr>
          </a:p>
        </p:txBody>
      </p:sp>
      <p:sp>
        <p:nvSpPr>
          <p:cNvPr id="5" name="TextovéPole 4"/>
          <p:cNvSpPr txBox="1"/>
          <p:nvPr/>
        </p:nvSpPr>
        <p:spPr>
          <a:xfrm>
            <a:off x="2843808" y="1556792"/>
            <a:ext cx="3240360" cy="341632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pPr algn="ctr"/>
            <a:r>
              <a:rPr lang="cs-CZ" sz="2400" b="1" dirty="0" smtClean="0">
                <a:solidFill>
                  <a:srgbClr val="C00000"/>
                </a:solidFill>
              </a:rPr>
              <a:t>ZAPIŠTE SI DO SEŠITU CO NEJVÍCE PODROBNOSTÍ, KTERÉ JSTE SI ZAPAMATOVALI</a:t>
            </a:r>
          </a:p>
          <a:p>
            <a:pPr algn="ctr"/>
            <a:endParaRPr lang="cs-CZ" sz="2400" b="1" dirty="0" smtClean="0">
              <a:solidFill>
                <a:srgbClr val="C00000"/>
              </a:solidFill>
            </a:endParaRPr>
          </a:p>
          <a:p>
            <a:pPr algn="ctr"/>
            <a:r>
              <a:rPr lang="cs-CZ" sz="2400" b="1" dirty="0" smtClean="0">
                <a:solidFill>
                  <a:srgbClr val="C00000"/>
                </a:solidFill>
              </a:rPr>
              <a:t>PRACUJTE VE DVOJICÍCH</a:t>
            </a:r>
            <a:endParaRPr lang="cs-CZ" sz="2400" b="1" dirty="0">
              <a:solidFill>
                <a:srgbClr val="C00000"/>
              </a:solidFill>
            </a:endParaRPr>
          </a:p>
        </p:txBody>
      </p:sp>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4056" t="9694" r="12327" b="41523"/>
          <a:stretch/>
        </p:blipFill>
        <p:spPr bwMode="auto">
          <a:xfrm>
            <a:off x="6156176" y="189795"/>
            <a:ext cx="2675082" cy="2272145"/>
          </a:xfrm>
          <a:prstGeom prst="rect">
            <a:avLst/>
          </a:prstGeom>
          <a:ln>
            <a:noFill/>
          </a:ln>
          <a:effectLst>
            <a:outerShdw dist="35921" dir="2700000" algn="ctr" rotWithShape="0">
              <a:schemeClr val="bg2"/>
            </a:outerShdw>
            <a:reflection blurRad="6350" stA="50000" endA="295" endPos="92000" dist="101600" dir="5400000" sy="-100000" algn="bl" rotWithShape="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67" y="188640"/>
            <a:ext cx="2676525" cy="2273300"/>
          </a:xfrm>
          <a:prstGeom prst="rect">
            <a:avLst/>
          </a:prstGeom>
          <a:noFill/>
          <a:ln>
            <a:noFill/>
          </a:ln>
          <a:effectLst>
            <a:outerShdw dist="35921" dir="2700000" algn="ctr" rotWithShape="0">
              <a:schemeClr val="bg2"/>
            </a:outerShdw>
            <a:reflection blurRad="6350" stA="50000" endA="295" endPos="92000" dist="101600" dir="5400000" sy="-100000" algn="bl" rotWithShape="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26377122"/>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3"/>
          </a:lnRef>
          <a:fillRef idx="3">
            <a:schemeClr val="accent3"/>
          </a:fillRef>
          <a:effectRef idx="2">
            <a:schemeClr val="accent3"/>
          </a:effectRef>
          <a:fontRef idx="minor">
            <a:schemeClr val="lt1"/>
          </a:fontRef>
        </p:style>
        <p:txBody>
          <a:bodyPr>
            <a:normAutofit fontScale="90000"/>
          </a:bodyPr>
          <a:lstStyle/>
          <a:p>
            <a:r>
              <a:rPr lang="cs-CZ" dirty="0" smtClean="0">
                <a:solidFill>
                  <a:schemeClr val="tx2">
                    <a:lumMod val="25000"/>
                  </a:schemeClr>
                </a:solidFill>
              </a:rPr>
              <a:t>NEJASNOSTI OHLEDNĚ SHAKESPEAROVA PŮVODU</a:t>
            </a:r>
            <a:endParaRPr lang="cs-CZ" dirty="0">
              <a:solidFill>
                <a:schemeClr val="tx2">
                  <a:lumMod val="25000"/>
                </a:schemeClr>
              </a:solidFill>
            </a:endParaRPr>
          </a:p>
        </p:txBody>
      </p:sp>
      <p:sp>
        <p:nvSpPr>
          <p:cNvPr id="3" name="Zástupný symbol pro obsah 2"/>
          <p:cNvSpPr>
            <a:spLocks noGrp="1"/>
          </p:cNvSpPr>
          <p:nvPr>
            <p:ph idx="1"/>
          </p:nvPr>
        </p:nvSpPr>
        <p:spPr>
          <a:xfrm>
            <a:off x="457200" y="1600200"/>
            <a:ext cx="8229600" cy="5141168"/>
          </a:xfrm>
        </p:spPr>
        <p:style>
          <a:lnRef idx="2">
            <a:schemeClr val="accent3">
              <a:shade val="50000"/>
            </a:schemeClr>
          </a:lnRef>
          <a:fillRef idx="1">
            <a:schemeClr val="accent3"/>
          </a:fillRef>
          <a:effectRef idx="0">
            <a:schemeClr val="accent3"/>
          </a:effectRef>
          <a:fontRef idx="minor">
            <a:schemeClr val="lt1"/>
          </a:fontRef>
        </p:style>
        <p:txBody>
          <a:bodyPr>
            <a:normAutofit/>
          </a:bodyPr>
          <a:lstStyle/>
          <a:p>
            <a:r>
              <a:rPr lang="cs-CZ" dirty="0">
                <a:solidFill>
                  <a:schemeClr val="tx2">
                    <a:lumMod val="25000"/>
                  </a:schemeClr>
                </a:solidFill>
              </a:rPr>
              <a:t>Některé výzkumy tvrdí, že </a:t>
            </a:r>
            <a:r>
              <a:rPr lang="cs-CZ" dirty="0" err="1">
                <a:solidFill>
                  <a:schemeClr val="tx2">
                    <a:lumMod val="25000"/>
                  </a:schemeClr>
                </a:solidFill>
              </a:rPr>
              <a:t>Will</a:t>
            </a:r>
            <a:r>
              <a:rPr lang="cs-CZ">
                <a:solidFill>
                  <a:schemeClr val="tx2">
                    <a:lumMod val="25000"/>
                  </a:schemeClr>
                </a:solidFill>
              </a:rPr>
              <a:t> </a:t>
            </a:r>
            <a:r>
              <a:rPr lang="cs-CZ" smtClean="0">
                <a:solidFill>
                  <a:schemeClr val="tx2">
                    <a:lumMod val="25000"/>
                  </a:schemeClr>
                </a:solidFill>
              </a:rPr>
              <a:t>Shakespeare </a:t>
            </a:r>
            <a:r>
              <a:rPr lang="cs-CZ" dirty="0">
                <a:solidFill>
                  <a:schemeClr val="tx2">
                    <a:lumMod val="25000"/>
                  </a:schemeClr>
                </a:solidFill>
              </a:rPr>
              <a:t>(skutečné jméno tohoto muže) ze Stratfordu, po kterém písemně zůstalo jen šest neumělých podpisů, nemohl být básníkem a dramatikem Williamem Shakespearem. </a:t>
            </a:r>
            <a:endParaRPr lang="cs-CZ" dirty="0" smtClean="0">
              <a:solidFill>
                <a:schemeClr val="tx2">
                  <a:lumMod val="25000"/>
                </a:schemeClr>
              </a:solidFill>
            </a:endParaRPr>
          </a:p>
          <a:p>
            <a:r>
              <a:rPr lang="cs-CZ" dirty="0" smtClean="0">
                <a:solidFill>
                  <a:schemeClr val="tx2">
                    <a:lumMod val="25000"/>
                  </a:schemeClr>
                </a:solidFill>
              </a:rPr>
              <a:t>Podle </a:t>
            </a:r>
            <a:r>
              <a:rPr lang="cs-CZ" dirty="0">
                <a:solidFill>
                  <a:schemeClr val="tx2">
                    <a:lumMod val="25000"/>
                  </a:schemeClr>
                </a:solidFill>
              </a:rPr>
              <a:t>těchto výzkumů byl pravým autorem Shakespearových děl Edward de </a:t>
            </a:r>
            <a:r>
              <a:rPr lang="cs-CZ" dirty="0" err="1">
                <a:solidFill>
                  <a:schemeClr val="tx2">
                    <a:lumMod val="25000"/>
                  </a:schemeClr>
                </a:solidFill>
              </a:rPr>
              <a:t>Vere</a:t>
            </a:r>
            <a:r>
              <a:rPr lang="cs-CZ" dirty="0">
                <a:solidFill>
                  <a:schemeClr val="tx2">
                    <a:lumMod val="25000"/>
                  </a:schemeClr>
                </a:solidFill>
              </a:rPr>
              <a:t>, </a:t>
            </a:r>
            <a:r>
              <a:rPr lang="cs-CZ" dirty="0" smtClean="0">
                <a:solidFill>
                  <a:schemeClr val="tx2">
                    <a:lumMod val="25000"/>
                  </a:schemeClr>
                </a:solidFill>
              </a:rPr>
              <a:t>hrabě </a:t>
            </a:r>
            <a:r>
              <a:rPr lang="cs-CZ" dirty="0">
                <a:solidFill>
                  <a:schemeClr val="tx2">
                    <a:lumMod val="25000"/>
                  </a:schemeClr>
                </a:solidFill>
              </a:rPr>
              <a:t>z Oxfordu,  který byl dobovou konvencí a možná i z vůle královny Alžběty I. donucen se při své literární činnosti skrýt a použít uměle vykonstruovaný pseudonym (W.S.).</a:t>
            </a:r>
          </a:p>
          <a:p>
            <a:endParaRPr lang="cs-CZ" dirty="0"/>
          </a:p>
        </p:txBody>
      </p:sp>
    </p:spTree>
    <p:extLst>
      <p:ext uri="{BB962C8B-B14F-4D97-AF65-F5344CB8AC3E}">
        <p14:creationId xmlns:p14="http://schemas.microsoft.com/office/powerpoint/2010/main" val="131084103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1520" y="260648"/>
            <a:ext cx="8229600" cy="1143000"/>
          </a:xfrm>
        </p:spPr>
        <p:txBody>
          <a:bodyPr/>
          <a:lstStyle/>
          <a:p>
            <a:r>
              <a:rPr lang="cs-CZ" dirty="0" smtClean="0"/>
              <a:t>Díla</a:t>
            </a:r>
            <a:endParaRPr lang="cs-CZ" dirty="0"/>
          </a:p>
        </p:txBody>
      </p:sp>
      <p:sp>
        <p:nvSpPr>
          <p:cNvPr id="3" name="Zástupný symbol pro obsah 2"/>
          <p:cNvSpPr>
            <a:spLocks noGrp="1"/>
          </p:cNvSpPr>
          <p:nvPr>
            <p:ph idx="1"/>
          </p:nvPr>
        </p:nvSpPr>
        <p:spPr>
          <a:xfrm>
            <a:off x="364316" y="1635874"/>
            <a:ext cx="5400600" cy="4063391"/>
          </a:xfrm>
        </p:spPr>
        <p:style>
          <a:lnRef idx="1">
            <a:schemeClr val="accent3"/>
          </a:lnRef>
          <a:fillRef idx="3">
            <a:schemeClr val="accent3"/>
          </a:fillRef>
          <a:effectRef idx="2">
            <a:schemeClr val="accent3"/>
          </a:effectRef>
          <a:fontRef idx="minor">
            <a:schemeClr val="lt1"/>
          </a:fontRef>
        </p:style>
        <p:txBody>
          <a:bodyPr>
            <a:normAutofit lnSpcReduction="10000"/>
          </a:bodyPr>
          <a:lstStyle/>
          <a:p>
            <a:pPr marL="137160" indent="0">
              <a:buNone/>
            </a:pPr>
            <a:r>
              <a:rPr lang="cs-CZ" dirty="0">
                <a:solidFill>
                  <a:schemeClr val="tx2">
                    <a:lumMod val="25000"/>
                  </a:schemeClr>
                </a:solidFill>
              </a:rPr>
              <a:t>Shakespearova díla, o jejichž vydání Shakespeare nestál, se staly </a:t>
            </a:r>
            <a:r>
              <a:rPr lang="cs-CZ" u="sng" dirty="0">
                <a:solidFill>
                  <a:schemeClr val="tx2">
                    <a:lumMod val="25000"/>
                  </a:schemeClr>
                </a:solidFill>
              </a:rPr>
              <a:t>pokladnicemi literárního a dramatického díla </a:t>
            </a:r>
            <a:r>
              <a:rPr lang="cs-CZ" dirty="0">
                <a:solidFill>
                  <a:schemeClr val="tx2">
                    <a:lumMod val="25000"/>
                  </a:schemeClr>
                </a:solidFill>
              </a:rPr>
              <a:t>a dodnes se čtou jako básně a studují jako filozofické úvahy. </a:t>
            </a:r>
            <a:endParaRPr lang="cs-CZ" dirty="0" smtClean="0">
              <a:solidFill>
                <a:schemeClr val="tx2">
                  <a:lumMod val="25000"/>
                </a:schemeClr>
              </a:solidFill>
            </a:endParaRPr>
          </a:p>
          <a:p>
            <a:pPr marL="137160" indent="0">
              <a:buNone/>
            </a:pPr>
            <a:r>
              <a:rPr lang="cs-CZ" dirty="0" smtClean="0">
                <a:solidFill>
                  <a:schemeClr val="tx2">
                    <a:lumMod val="25000"/>
                  </a:schemeClr>
                </a:solidFill>
              </a:rPr>
              <a:t>Ale </a:t>
            </a:r>
            <a:r>
              <a:rPr lang="cs-CZ" dirty="0">
                <a:solidFill>
                  <a:schemeClr val="tx2">
                    <a:lumMod val="25000"/>
                  </a:schemeClr>
                </a:solidFill>
              </a:rPr>
              <a:t>především </a:t>
            </a:r>
            <a:r>
              <a:rPr lang="cs-CZ" u="sng" dirty="0">
                <a:solidFill>
                  <a:schemeClr val="tx2">
                    <a:lumMod val="25000"/>
                  </a:schemeClr>
                </a:solidFill>
              </a:rPr>
              <a:t>se dále hrají </a:t>
            </a:r>
            <a:r>
              <a:rPr lang="cs-CZ" dirty="0">
                <a:solidFill>
                  <a:schemeClr val="tx2">
                    <a:lumMod val="25000"/>
                  </a:schemeClr>
                </a:solidFill>
              </a:rPr>
              <a:t>a v moderních inscenacích se znovu stávají proměnlivými v čase</a:t>
            </a:r>
            <a:r>
              <a:rPr lang="cs-CZ" dirty="0" smtClean="0">
                <a:solidFill>
                  <a:schemeClr val="tx2">
                    <a:lumMod val="25000"/>
                  </a:schemeClr>
                </a:solidFill>
              </a:rPr>
              <a:t>.</a:t>
            </a:r>
            <a:endParaRPr lang="cs-CZ" dirty="0">
              <a:solidFill>
                <a:schemeClr val="tx2">
                  <a:lumMod val="25000"/>
                </a:schemeClr>
              </a:solidFill>
            </a:endParaRPr>
          </a:p>
        </p:txBody>
      </p:sp>
      <p:sp>
        <p:nvSpPr>
          <p:cNvPr id="4" name="TextovéPole 3"/>
          <p:cNvSpPr txBox="1"/>
          <p:nvPr/>
        </p:nvSpPr>
        <p:spPr>
          <a:xfrm>
            <a:off x="364316" y="6260745"/>
            <a:ext cx="6209278" cy="461665"/>
          </a:xfrm>
          <a:prstGeom prst="rect">
            <a:avLst/>
          </a:prstGeom>
        </p:spPr>
        <p:style>
          <a:lnRef idx="1">
            <a:schemeClr val="accent3"/>
          </a:lnRef>
          <a:fillRef idx="3">
            <a:schemeClr val="accent3"/>
          </a:fillRef>
          <a:effectRef idx="2">
            <a:schemeClr val="accent3"/>
          </a:effectRef>
          <a:fontRef idx="minor">
            <a:schemeClr val="lt1"/>
          </a:fontRef>
        </p:style>
        <p:txBody>
          <a:bodyPr wrap="square" rtlCol="0">
            <a:spAutoFit/>
          </a:bodyPr>
          <a:lstStyle/>
          <a:p>
            <a:pPr algn="ctr"/>
            <a:r>
              <a:rPr lang="cs-CZ" sz="2400" b="1" i="1" dirty="0">
                <a:solidFill>
                  <a:schemeClr val="tx2">
                    <a:lumMod val="25000"/>
                  </a:schemeClr>
                </a:solidFill>
              </a:rPr>
              <a:t>Lépe být dobře oběšen než špatně ženat.</a:t>
            </a:r>
            <a:endParaRPr lang="cs-CZ" sz="2400" b="1" dirty="0">
              <a:solidFill>
                <a:schemeClr val="tx2">
                  <a:lumMod val="25000"/>
                </a:schemeClr>
              </a:solidFill>
            </a:endParaRPr>
          </a:p>
        </p:txBody>
      </p:sp>
      <p:pic>
        <p:nvPicPr>
          <p:cNvPr id="3075" name="Picture 3" descr="C:\Users\EU12\AppData\Local\Microsoft\Windows\Temporary Internet Files\Content.IE5\HT4TS4KI\MC900441734[1].png"/>
          <p:cNvPicPr>
            <a:picLocks noChangeAspect="1" noChangeArrowheads="1"/>
          </p:cNvPicPr>
          <p:nvPr/>
        </p:nvPicPr>
        <p:blipFill>
          <a:blip r:embed="rId3">
            <a:duotone>
              <a:prstClr val="black"/>
              <a:schemeClr val="accent6">
                <a:tint val="45000"/>
                <a:satMod val="400000"/>
              </a:schemeClr>
            </a:duotone>
            <a:extLst>
              <a:ext uri="{28A0092B-C50C-407E-A947-70E740481C1C}">
                <a14:useLocalDpi xmlns:a14="http://schemas.microsoft.com/office/drawing/2010/main" val="0"/>
              </a:ext>
            </a:extLst>
          </a:blip>
          <a:srcRect/>
          <a:stretch>
            <a:fillRect/>
          </a:stretch>
        </p:blipFill>
        <p:spPr bwMode="auto">
          <a:xfrm>
            <a:off x="5977136" y="3068960"/>
            <a:ext cx="2743200" cy="27432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p:cNvPicPr>
            <a:picLocks noChangeAspect="1" noChangeArrowheads="1"/>
          </p:cNvPicPr>
          <p:nvPr/>
        </p:nvPicPr>
        <p:blipFill>
          <a:blip r:embed="rId4">
            <a:duotone>
              <a:prstClr val="black"/>
              <a:schemeClr val="accent3">
                <a:tint val="45000"/>
                <a:satMod val="400000"/>
              </a:schemeClr>
            </a:duotone>
            <a:extLst>
              <a:ext uri="{28A0092B-C50C-407E-A947-70E740481C1C}">
                <a14:useLocalDpi xmlns:a14="http://schemas.microsoft.com/office/drawing/2010/main" val="0"/>
              </a:ext>
            </a:extLst>
          </a:blip>
          <a:srcRect/>
          <a:stretch>
            <a:fillRect/>
          </a:stretch>
        </p:blipFill>
        <p:spPr bwMode="auto">
          <a:xfrm>
            <a:off x="6111279" y="836712"/>
            <a:ext cx="2474913" cy="167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47177977"/>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3"/>
          </a:lnRef>
          <a:fillRef idx="3">
            <a:schemeClr val="accent3"/>
          </a:fillRef>
          <a:effectRef idx="2">
            <a:schemeClr val="accent3"/>
          </a:effectRef>
          <a:fontRef idx="minor">
            <a:schemeClr val="lt1"/>
          </a:fontRef>
        </p:style>
        <p:txBody>
          <a:bodyPr>
            <a:normAutofit/>
          </a:bodyPr>
          <a:lstStyle/>
          <a:p>
            <a:r>
              <a:rPr lang="cs-CZ" sz="5400" dirty="0" smtClean="0">
                <a:solidFill>
                  <a:schemeClr val="tx2">
                    <a:lumMod val="25000"/>
                  </a:schemeClr>
                </a:solidFill>
              </a:rPr>
              <a:t>DÍLA </a:t>
            </a:r>
            <a:endParaRPr lang="cs-CZ" sz="5400" dirty="0">
              <a:solidFill>
                <a:schemeClr val="tx2">
                  <a:lumMod val="25000"/>
                </a:schemeClr>
              </a:solidFill>
            </a:endParaRPr>
          </a:p>
        </p:txBody>
      </p:sp>
      <p:sp>
        <p:nvSpPr>
          <p:cNvPr id="3" name="Zástupný symbol pro obsah 2"/>
          <p:cNvSpPr>
            <a:spLocks noGrp="1"/>
          </p:cNvSpPr>
          <p:nvPr>
            <p:ph sz="half" idx="1"/>
          </p:nvPr>
        </p:nvSpPr>
        <p:spPr>
          <a:xfrm>
            <a:off x="467544" y="1583955"/>
            <a:ext cx="4038600" cy="2277094"/>
          </a:xfrm>
        </p:spPr>
        <p:style>
          <a:lnRef idx="1">
            <a:schemeClr val="accent1"/>
          </a:lnRef>
          <a:fillRef idx="3">
            <a:schemeClr val="accent1"/>
          </a:fillRef>
          <a:effectRef idx="2">
            <a:schemeClr val="accent1"/>
          </a:effectRef>
          <a:fontRef idx="minor">
            <a:schemeClr val="lt1"/>
          </a:fontRef>
        </p:style>
        <p:txBody>
          <a:bodyPr/>
          <a:lstStyle/>
          <a:p>
            <a:pPr marL="137160" indent="0">
              <a:buNone/>
            </a:pPr>
            <a:r>
              <a:rPr lang="cs-CZ"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KOMEDIE:</a:t>
            </a:r>
          </a:p>
          <a:p>
            <a:pPr marL="137160" indent="0">
              <a:buNone/>
            </a:pPr>
            <a:r>
              <a:rPr lang="cs-CZ"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Sen noci svatojánské</a:t>
            </a:r>
          </a:p>
          <a:p>
            <a:pPr marL="137160" indent="0">
              <a:buNone/>
            </a:pPr>
            <a:r>
              <a:rPr lang="cs-CZ"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Zkrocení zlé ženy</a:t>
            </a:r>
          </a:p>
          <a:p>
            <a:pPr marL="137160" indent="0">
              <a:buNone/>
            </a:pPr>
            <a:r>
              <a:rPr lang="cs-CZ"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Večer tříkrálový</a:t>
            </a:r>
          </a:p>
          <a:p>
            <a:endParaRPr lang="cs-CZ" dirty="0"/>
          </a:p>
        </p:txBody>
      </p:sp>
      <p:sp>
        <p:nvSpPr>
          <p:cNvPr id="4" name="Zástupný symbol pro obsah 3"/>
          <p:cNvSpPr>
            <a:spLocks noGrp="1"/>
          </p:cNvSpPr>
          <p:nvPr>
            <p:ph sz="half" idx="2"/>
          </p:nvPr>
        </p:nvSpPr>
        <p:spPr>
          <a:xfrm>
            <a:off x="4648200" y="1600201"/>
            <a:ext cx="4038600" cy="2260848"/>
          </a:xfrm>
        </p:spPr>
        <p:style>
          <a:lnRef idx="1">
            <a:schemeClr val="accent5"/>
          </a:lnRef>
          <a:fillRef idx="3">
            <a:schemeClr val="accent5"/>
          </a:fillRef>
          <a:effectRef idx="2">
            <a:schemeClr val="accent5"/>
          </a:effectRef>
          <a:fontRef idx="minor">
            <a:schemeClr val="lt1"/>
          </a:fontRef>
        </p:style>
        <p:txBody>
          <a:bodyPr>
            <a:normAutofit/>
          </a:bodyPr>
          <a:lstStyle/>
          <a:p>
            <a:pPr marL="137160" indent="0">
              <a:buNone/>
            </a:pPr>
            <a:r>
              <a:rPr lang="cs-CZ"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TRAGÉDIE:</a:t>
            </a:r>
          </a:p>
          <a:p>
            <a:pPr marL="137160" indent="0">
              <a:buNone/>
            </a:pPr>
            <a:r>
              <a:rPr lang="cs-CZ"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Othello</a:t>
            </a:r>
          </a:p>
          <a:p>
            <a:pPr marL="137160" indent="0">
              <a:buNone/>
            </a:pPr>
            <a:r>
              <a:rPr lang="cs-CZ"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Hamlet</a:t>
            </a:r>
          </a:p>
          <a:p>
            <a:pPr marL="137160" indent="0">
              <a:buNone/>
            </a:pPr>
            <a:r>
              <a:rPr lang="cs-CZ"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Romeo a Julie</a:t>
            </a:r>
          </a:p>
          <a:p>
            <a:pPr marL="137160" indent="0">
              <a:buNone/>
            </a:pPr>
            <a:endParaRPr lang="cs-CZ" sz="2800" dirty="0"/>
          </a:p>
        </p:txBody>
      </p:sp>
      <p:sp>
        <p:nvSpPr>
          <p:cNvPr id="6" name="TextovéPole 5"/>
          <p:cNvSpPr txBox="1"/>
          <p:nvPr/>
        </p:nvSpPr>
        <p:spPr>
          <a:xfrm>
            <a:off x="3203848" y="4437112"/>
            <a:ext cx="4752528" cy="523220"/>
          </a:xfrm>
          <a:prstGeom prst="rect">
            <a:avLst/>
          </a:prstGeom>
        </p:spPr>
        <p:style>
          <a:lnRef idx="1">
            <a:schemeClr val="accent2"/>
          </a:lnRef>
          <a:fillRef idx="3">
            <a:schemeClr val="accent2"/>
          </a:fillRef>
          <a:effectRef idx="2">
            <a:schemeClr val="accent2"/>
          </a:effectRef>
          <a:fontRef idx="minor">
            <a:schemeClr val="lt1"/>
          </a:fontRef>
        </p:style>
        <p:txBody>
          <a:bodyPr wrap="square" rtlCol="0">
            <a:spAutoFit/>
          </a:bodyPr>
          <a:lstStyle/>
          <a:p>
            <a:r>
              <a:rPr lang="cs-CZ" sz="2800" b="1" dirty="0" smtClean="0">
                <a:solidFill>
                  <a:schemeClr val="accent6">
                    <a:lumMod val="75000"/>
                  </a:schemeClr>
                </a:solidFill>
                <a:effectLst>
                  <a:outerShdw blurRad="38100" dist="38100" dir="2700000" algn="tl">
                    <a:srgbClr val="000000">
                      <a:alpha val="43137"/>
                    </a:srgbClr>
                  </a:outerShdw>
                </a:effectLst>
              </a:rPr>
              <a:t>HISTORICKÁ DRAMATA</a:t>
            </a:r>
            <a:endParaRPr lang="cs-CZ" sz="2800" b="1" dirty="0">
              <a:solidFill>
                <a:schemeClr val="accent6">
                  <a:lumMod val="75000"/>
                </a:schemeClr>
              </a:solidFill>
              <a:effectLst>
                <a:outerShdw blurRad="38100" dist="38100" dir="2700000" algn="tl">
                  <a:srgbClr val="000000">
                    <a:alpha val="43137"/>
                  </a:srgbClr>
                </a:outerShdw>
              </a:effectLst>
            </a:endParaRPr>
          </a:p>
        </p:txBody>
      </p:sp>
      <p:sp>
        <p:nvSpPr>
          <p:cNvPr id="7" name="TextovéPole 6"/>
          <p:cNvSpPr txBox="1"/>
          <p:nvPr/>
        </p:nvSpPr>
        <p:spPr>
          <a:xfrm>
            <a:off x="2988893" y="5633748"/>
            <a:ext cx="4968552" cy="584775"/>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cs-CZ" sz="3200" b="1" dirty="0" smtClean="0">
                <a:solidFill>
                  <a:srgbClr val="C00000"/>
                </a:solidFill>
              </a:rPr>
              <a:t>ZAPIŠTE SI DO SEŠITU</a:t>
            </a:r>
            <a:endParaRPr lang="cs-CZ" sz="3200" b="1" dirty="0">
              <a:solidFill>
                <a:srgbClr val="C00000"/>
              </a:solidFill>
            </a:endParaRPr>
          </a:p>
        </p:txBody>
      </p:sp>
      <p:pic>
        <p:nvPicPr>
          <p:cNvPr id="5" name="Picture 2" descr="C:\Users\EU12\AppData\Local\Microsoft\Windows\Temporary Internet Files\Content.IE5\M1TMZU76\MC90001930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5576" y="4560558"/>
            <a:ext cx="1987236" cy="17344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3394639"/>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653" y="514252"/>
            <a:ext cx="4192877" cy="6155589"/>
          </a:xfrm>
          <a:prstGeom prst="rect">
            <a:avLst/>
          </a:prstGeom>
          <a:ln/>
          <a:extLst/>
        </p:spPr>
        <p:style>
          <a:lnRef idx="2">
            <a:schemeClr val="accent3"/>
          </a:lnRef>
          <a:fillRef idx="1">
            <a:schemeClr val="lt1"/>
          </a:fillRef>
          <a:effectRef idx="0">
            <a:schemeClr val="accent3"/>
          </a:effectRef>
          <a:fontRef idx="minor">
            <a:schemeClr val="dk1"/>
          </a:fontRef>
        </p:style>
      </p:pic>
      <p:sp>
        <p:nvSpPr>
          <p:cNvPr id="2" name="TextovéPole 1"/>
          <p:cNvSpPr txBox="1"/>
          <p:nvPr/>
        </p:nvSpPr>
        <p:spPr>
          <a:xfrm>
            <a:off x="5940152" y="908720"/>
            <a:ext cx="2258678" cy="1323439"/>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cs-CZ" sz="4000" b="1" dirty="0" smtClean="0">
                <a:hlinkClick r:id="rId3"/>
              </a:rPr>
              <a:t>ROMEO</a:t>
            </a:r>
            <a:r>
              <a:rPr lang="cs-CZ" sz="4000" b="1" dirty="0" smtClean="0"/>
              <a:t>  A JULIE</a:t>
            </a:r>
            <a:endParaRPr lang="cs-CZ" sz="4000" b="1" dirty="0"/>
          </a:p>
        </p:txBody>
      </p:sp>
      <p:pic>
        <p:nvPicPr>
          <p:cNvPr id="5123" name="Picture 3" descr="C:\Users\EU12\AppData\Local\Microsoft\Windows\Temporary Internet Files\Content.IE5\2Q3A7NWE\MC900230749[1].wmf"/>
          <p:cNvPicPr>
            <a:picLocks noChangeAspect="1" noChangeArrowheads="1"/>
          </p:cNvPicPr>
          <p:nvPr/>
        </p:nvPicPr>
        <p:blipFill>
          <a:blip r:embed="rId4"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983829" y="3343783"/>
            <a:ext cx="2171323" cy="26134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0437047"/>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6"/>
          </a:lnRef>
          <a:fillRef idx="3">
            <a:schemeClr val="accent6"/>
          </a:fillRef>
          <a:effectRef idx="2">
            <a:schemeClr val="accent6"/>
          </a:effectRef>
          <a:fontRef idx="minor">
            <a:schemeClr val="lt1"/>
          </a:fontRef>
        </p:style>
        <p:txBody>
          <a:bodyPr>
            <a:normAutofit/>
          </a:bodyPr>
          <a:lstStyle/>
          <a:p>
            <a:r>
              <a:rPr lang="cs-CZ" sz="4400" dirty="0" smtClean="0">
                <a:solidFill>
                  <a:schemeClr val="bg2">
                    <a:lumMod val="75000"/>
                  </a:schemeClr>
                </a:solidFill>
              </a:rPr>
              <a:t>LITERÁRNÍ TERMÍNY</a:t>
            </a:r>
            <a:endParaRPr lang="cs-CZ" sz="4400" dirty="0">
              <a:solidFill>
                <a:schemeClr val="bg2">
                  <a:lumMod val="75000"/>
                </a:schemeClr>
              </a:solidFill>
            </a:endParaRPr>
          </a:p>
        </p:txBody>
      </p:sp>
      <p:sp>
        <p:nvSpPr>
          <p:cNvPr id="3" name="Zástupný symbol pro obsah 2"/>
          <p:cNvSpPr>
            <a:spLocks noGrp="1"/>
          </p:cNvSpPr>
          <p:nvPr>
            <p:ph idx="1"/>
          </p:nvPr>
        </p:nvSpPr>
        <p:spPr>
          <a:xfrm>
            <a:off x="457200" y="1600200"/>
            <a:ext cx="8229600" cy="4997152"/>
          </a:xfrm>
        </p:spPr>
        <p:style>
          <a:lnRef idx="2">
            <a:schemeClr val="accent3">
              <a:shade val="50000"/>
            </a:schemeClr>
          </a:lnRef>
          <a:fillRef idx="1">
            <a:schemeClr val="accent3"/>
          </a:fillRef>
          <a:effectRef idx="0">
            <a:schemeClr val="accent3"/>
          </a:effectRef>
          <a:fontRef idx="minor">
            <a:schemeClr val="lt1"/>
          </a:fontRef>
        </p:style>
        <p:txBody>
          <a:bodyPr>
            <a:normAutofit/>
          </a:bodyPr>
          <a:lstStyle/>
          <a:p>
            <a:pPr>
              <a:buClr>
                <a:schemeClr val="tx2">
                  <a:lumMod val="25000"/>
                </a:schemeClr>
              </a:buClr>
            </a:pPr>
            <a:r>
              <a:rPr lang="cs-CZ" sz="3200" b="1" dirty="0" smtClean="0">
                <a:solidFill>
                  <a:schemeClr val="bg2">
                    <a:lumMod val="75000"/>
                  </a:schemeClr>
                </a:solidFill>
              </a:rPr>
              <a:t>DOBOVÁ KONVENCE</a:t>
            </a:r>
          </a:p>
          <a:p>
            <a:pPr>
              <a:buClr>
                <a:schemeClr val="tx2">
                  <a:lumMod val="25000"/>
                </a:schemeClr>
              </a:buClr>
            </a:pPr>
            <a:r>
              <a:rPr lang="cs-CZ" sz="3200" b="1" dirty="0" smtClean="0">
                <a:solidFill>
                  <a:schemeClr val="bg2">
                    <a:lumMod val="75000"/>
                  </a:schemeClr>
                </a:solidFill>
              </a:rPr>
              <a:t>VYKONSTRUOVANÝ</a:t>
            </a:r>
          </a:p>
          <a:p>
            <a:pPr>
              <a:buClr>
                <a:schemeClr val="tx2">
                  <a:lumMod val="25000"/>
                </a:schemeClr>
              </a:buClr>
            </a:pPr>
            <a:r>
              <a:rPr lang="cs-CZ" sz="3200" b="1" dirty="0" smtClean="0">
                <a:solidFill>
                  <a:schemeClr val="bg2">
                    <a:lumMod val="75000"/>
                  </a:schemeClr>
                </a:solidFill>
              </a:rPr>
              <a:t>PSEUDONYM</a:t>
            </a:r>
          </a:p>
          <a:p>
            <a:pPr>
              <a:buClr>
                <a:schemeClr val="tx2">
                  <a:lumMod val="25000"/>
                </a:schemeClr>
              </a:buClr>
            </a:pPr>
            <a:r>
              <a:rPr lang="cs-CZ" sz="3200" b="1" dirty="0" smtClean="0">
                <a:solidFill>
                  <a:schemeClr val="bg2">
                    <a:lumMod val="75000"/>
                  </a:schemeClr>
                </a:solidFill>
              </a:rPr>
              <a:t>KNIŽNÍ EDICE</a:t>
            </a:r>
          </a:p>
          <a:p>
            <a:pPr>
              <a:buClr>
                <a:schemeClr val="tx2">
                  <a:lumMod val="25000"/>
                </a:schemeClr>
              </a:buClr>
            </a:pPr>
            <a:r>
              <a:rPr lang="cs-CZ" sz="3200" b="1" dirty="0" smtClean="0">
                <a:solidFill>
                  <a:schemeClr val="bg2">
                    <a:lumMod val="75000"/>
                  </a:schemeClr>
                </a:solidFill>
              </a:rPr>
              <a:t>KOMEDIE</a:t>
            </a:r>
          </a:p>
          <a:p>
            <a:pPr>
              <a:buClr>
                <a:schemeClr val="tx2">
                  <a:lumMod val="25000"/>
                </a:schemeClr>
              </a:buClr>
            </a:pPr>
            <a:r>
              <a:rPr lang="cs-CZ" sz="3200" b="1" dirty="0" smtClean="0">
                <a:solidFill>
                  <a:schemeClr val="bg2">
                    <a:lumMod val="75000"/>
                  </a:schemeClr>
                </a:solidFill>
              </a:rPr>
              <a:t>TRAGEDIE</a:t>
            </a:r>
          </a:p>
          <a:p>
            <a:pPr>
              <a:buClr>
                <a:schemeClr val="tx2">
                  <a:lumMod val="25000"/>
                </a:schemeClr>
              </a:buClr>
            </a:pPr>
            <a:r>
              <a:rPr lang="cs-CZ" sz="3200" b="1" dirty="0" smtClean="0">
                <a:solidFill>
                  <a:schemeClr val="bg2">
                    <a:lumMod val="75000"/>
                  </a:schemeClr>
                </a:solidFill>
              </a:rPr>
              <a:t>HISTORICKÉ DRAMA</a:t>
            </a:r>
          </a:p>
          <a:p>
            <a:pPr>
              <a:buClr>
                <a:schemeClr val="tx2">
                  <a:lumMod val="25000"/>
                </a:schemeClr>
              </a:buClr>
            </a:pPr>
            <a:r>
              <a:rPr lang="cs-CZ" sz="3200" b="1" dirty="0" smtClean="0">
                <a:solidFill>
                  <a:schemeClr val="bg2">
                    <a:lumMod val="75000"/>
                  </a:schemeClr>
                </a:solidFill>
              </a:rPr>
              <a:t>INSCENACE</a:t>
            </a:r>
            <a:endParaRPr lang="cs-CZ" sz="3200" b="1" dirty="0">
              <a:solidFill>
                <a:schemeClr val="bg2">
                  <a:lumMod val="75000"/>
                </a:schemeClr>
              </a:solidFill>
            </a:endParaRPr>
          </a:p>
        </p:txBody>
      </p:sp>
    </p:spTree>
    <p:extLst>
      <p:ext uri="{BB962C8B-B14F-4D97-AF65-F5344CB8AC3E}">
        <p14:creationId xmlns:p14="http://schemas.microsoft.com/office/powerpoint/2010/main" val="327965325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16632"/>
            <a:ext cx="8229600" cy="576064"/>
          </a:xfrm>
        </p:spPr>
        <p:style>
          <a:lnRef idx="1">
            <a:schemeClr val="accent6"/>
          </a:lnRef>
          <a:fillRef idx="3">
            <a:schemeClr val="accent6"/>
          </a:fillRef>
          <a:effectRef idx="2">
            <a:schemeClr val="accent6"/>
          </a:effectRef>
          <a:fontRef idx="minor">
            <a:schemeClr val="lt1"/>
          </a:fontRef>
        </p:style>
        <p:txBody>
          <a:bodyPr>
            <a:noAutofit/>
          </a:bodyPr>
          <a:lstStyle/>
          <a:p>
            <a:r>
              <a:rPr lang="cs-CZ" sz="2800" dirty="0">
                <a:solidFill>
                  <a:schemeClr val="bg2">
                    <a:lumMod val="75000"/>
                  </a:schemeClr>
                </a:solidFill>
              </a:rPr>
              <a:t>CITACE: OBRÁZKY, FOTOGRAFIE, KRESBY</a:t>
            </a:r>
          </a:p>
        </p:txBody>
      </p:sp>
      <p:sp>
        <p:nvSpPr>
          <p:cNvPr id="3" name="Zástupný symbol pro obsah 2"/>
          <p:cNvSpPr>
            <a:spLocks noGrp="1"/>
          </p:cNvSpPr>
          <p:nvPr>
            <p:ph idx="1"/>
          </p:nvPr>
        </p:nvSpPr>
        <p:spPr>
          <a:xfrm>
            <a:off x="107504" y="836712"/>
            <a:ext cx="8856984" cy="5904656"/>
          </a:xfrm>
        </p:spPr>
        <p:style>
          <a:lnRef idx="2">
            <a:schemeClr val="accent3">
              <a:shade val="50000"/>
            </a:schemeClr>
          </a:lnRef>
          <a:fillRef idx="1">
            <a:schemeClr val="accent3"/>
          </a:fillRef>
          <a:effectRef idx="0">
            <a:schemeClr val="accent3"/>
          </a:effectRef>
          <a:fontRef idx="minor">
            <a:schemeClr val="lt1"/>
          </a:fontRef>
        </p:style>
        <p:txBody>
          <a:bodyPr>
            <a:normAutofit fontScale="25000" lnSpcReduction="20000"/>
          </a:bodyPr>
          <a:lstStyle/>
          <a:p>
            <a:pPr marL="137160" indent="0">
              <a:buNone/>
            </a:pPr>
            <a:endParaRPr lang="cs-CZ" dirty="0" smtClean="0">
              <a:solidFill>
                <a:schemeClr val="bg2">
                  <a:lumMod val="75000"/>
                </a:schemeClr>
              </a:solidFill>
            </a:endParaRPr>
          </a:p>
          <a:p>
            <a:endParaRPr lang="cs-CZ" dirty="0" smtClean="0">
              <a:solidFill>
                <a:schemeClr val="bg2">
                  <a:lumMod val="75000"/>
                </a:schemeClr>
              </a:solidFill>
            </a:endParaRPr>
          </a:p>
          <a:p>
            <a:endParaRPr lang="cs-CZ" dirty="0" smtClean="0">
              <a:solidFill>
                <a:schemeClr val="bg2">
                  <a:lumMod val="75000"/>
                </a:schemeClr>
              </a:solidFill>
            </a:endParaRPr>
          </a:p>
          <a:p>
            <a:pPr>
              <a:buClrTx/>
              <a:buFont typeface="Wingdings" pitchFamily="2" charset="2"/>
              <a:buChar char="q"/>
            </a:pPr>
            <a:r>
              <a:rPr lang="cs-CZ" sz="6400" dirty="0" smtClean="0">
                <a:solidFill>
                  <a:schemeClr val="bg1"/>
                </a:solidFill>
              </a:rPr>
              <a:t>Autor neznámý, </a:t>
            </a:r>
            <a:r>
              <a:rPr lang="cs-CZ" sz="6400" dirty="0">
                <a:solidFill>
                  <a:schemeClr val="bg1"/>
                </a:solidFill>
              </a:rPr>
              <a:t>vložil </a:t>
            </a:r>
            <a:r>
              <a:rPr lang="cs-CZ" sz="6400" dirty="0" smtClean="0">
                <a:solidFill>
                  <a:schemeClr val="bg1"/>
                </a:solidFill>
              </a:rPr>
              <a:t>uživatel </a:t>
            </a:r>
            <a:r>
              <a:rPr lang="cs-CZ" sz="6400" dirty="0" err="1" smtClean="0">
                <a:solidFill>
                  <a:schemeClr val="bg1"/>
                </a:solidFill>
              </a:rPr>
              <a:t>Larry</a:t>
            </a:r>
            <a:r>
              <a:rPr lang="cs-CZ" sz="6400" dirty="0" smtClean="0">
                <a:solidFill>
                  <a:schemeClr val="bg1"/>
                </a:solidFill>
              </a:rPr>
              <a:t> </a:t>
            </a:r>
            <a:r>
              <a:rPr lang="cs-CZ" sz="6400" dirty="0" err="1">
                <a:solidFill>
                  <a:schemeClr val="bg1"/>
                </a:solidFill>
              </a:rPr>
              <a:t>Yuma</a:t>
            </a:r>
            <a:r>
              <a:rPr lang="cs-CZ" sz="6400" dirty="0">
                <a:solidFill>
                  <a:schemeClr val="bg1"/>
                </a:solidFill>
              </a:rPr>
              <a:t>. </a:t>
            </a:r>
            <a:r>
              <a:rPr lang="cs-CZ" sz="6400" dirty="0" smtClean="0">
                <a:solidFill>
                  <a:schemeClr val="bg1"/>
                </a:solidFill>
              </a:rPr>
              <a:t>Http://cz.wikipedia.org [online]. 18. 6. 2008, 16:29. [2011-10-25] </a:t>
            </a:r>
            <a:r>
              <a:rPr lang="cs-CZ" sz="6400" dirty="0" err="1" smtClean="0">
                <a:solidFill>
                  <a:schemeClr val="bg1"/>
                </a:solidFill>
              </a:rPr>
              <a:t>Soubor:Hw-shakespeare.png</a:t>
            </a:r>
            <a:r>
              <a:rPr lang="cs-CZ" sz="6400" dirty="0" smtClean="0">
                <a:solidFill>
                  <a:schemeClr val="bg1"/>
                </a:solidFill>
              </a:rPr>
              <a:t>. </a:t>
            </a:r>
            <a:r>
              <a:rPr lang="cs-CZ" sz="6400" dirty="0" err="1" smtClean="0">
                <a:solidFill>
                  <a:schemeClr val="bg1"/>
                </a:solidFill>
              </a:rPr>
              <a:t>From</a:t>
            </a:r>
            <a:r>
              <a:rPr lang="cs-CZ" sz="6400" dirty="0" smtClean="0">
                <a:solidFill>
                  <a:schemeClr val="bg1"/>
                </a:solidFill>
              </a:rPr>
              <a:t> </a:t>
            </a:r>
            <a:r>
              <a:rPr lang="cs-CZ" sz="6400" dirty="0" err="1" smtClean="0">
                <a:solidFill>
                  <a:schemeClr val="bg1"/>
                </a:solidFill>
              </a:rPr>
              <a:t>Wikipedia</a:t>
            </a:r>
            <a:r>
              <a:rPr lang="cs-CZ" sz="6400" dirty="0" smtClean="0">
                <a:solidFill>
                  <a:schemeClr val="bg1"/>
                </a:solidFill>
              </a:rPr>
              <a:t>, </a:t>
            </a:r>
            <a:r>
              <a:rPr lang="cs-CZ" sz="6400" dirty="0" err="1" smtClean="0">
                <a:solidFill>
                  <a:schemeClr val="bg1"/>
                </a:solidFill>
              </a:rPr>
              <a:t>the</a:t>
            </a:r>
            <a:r>
              <a:rPr lang="cs-CZ" sz="6400" dirty="0" smtClean="0">
                <a:solidFill>
                  <a:schemeClr val="bg1"/>
                </a:solidFill>
              </a:rPr>
              <a:t> free </a:t>
            </a:r>
            <a:r>
              <a:rPr lang="cs-CZ" sz="6400" dirty="0" err="1" smtClean="0">
                <a:solidFill>
                  <a:schemeClr val="bg1"/>
                </a:solidFill>
              </a:rPr>
              <a:t>encyclopedia</a:t>
            </a:r>
            <a:r>
              <a:rPr lang="cs-CZ" sz="6400" dirty="0" smtClean="0">
                <a:solidFill>
                  <a:schemeClr val="bg1"/>
                </a:solidFill>
              </a:rPr>
              <a:t>. Dostupné z WWW: &lt;http</a:t>
            </a:r>
            <a:r>
              <a:rPr lang="cs-CZ" sz="6400" dirty="0">
                <a:solidFill>
                  <a:schemeClr val="bg1"/>
                </a:solidFill>
              </a:rPr>
              <a:t>://</a:t>
            </a:r>
            <a:r>
              <a:rPr lang="cs-CZ" sz="6400" dirty="0" smtClean="0">
                <a:solidFill>
                  <a:schemeClr val="bg1"/>
                </a:solidFill>
              </a:rPr>
              <a:t>cs.wikipedia.org/wiki/</a:t>
            </a:r>
            <a:r>
              <a:rPr lang="cs-CZ" sz="6400" dirty="0" err="1" smtClean="0">
                <a:solidFill>
                  <a:schemeClr val="bg1"/>
                </a:solidFill>
              </a:rPr>
              <a:t>Soubor:Hw-shakespeare.png</a:t>
            </a:r>
            <a:r>
              <a:rPr lang="cs-CZ" sz="6400" dirty="0" smtClean="0">
                <a:solidFill>
                  <a:schemeClr val="bg1"/>
                </a:solidFill>
              </a:rPr>
              <a:t>&gt; </a:t>
            </a:r>
          </a:p>
          <a:p>
            <a:pPr>
              <a:buClrTx/>
              <a:buFont typeface="Wingdings" pitchFamily="2" charset="2"/>
              <a:buChar char="q"/>
            </a:pPr>
            <a:r>
              <a:rPr lang="cs-CZ" sz="6400" dirty="0">
                <a:solidFill>
                  <a:schemeClr val="bg1"/>
                </a:solidFill>
              </a:rPr>
              <a:t>Vložil </a:t>
            </a:r>
            <a:r>
              <a:rPr lang="cs-CZ" sz="6400" dirty="0" smtClean="0">
                <a:solidFill>
                  <a:schemeClr val="bg1"/>
                </a:solidFill>
              </a:rPr>
              <a:t>uživatel </a:t>
            </a:r>
            <a:r>
              <a:rPr lang="cs-CZ" sz="6400" dirty="0" err="1" smtClean="0">
                <a:solidFill>
                  <a:schemeClr val="bg1"/>
                </a:solidFill>
              </a:rPr>
              <a:t>Vigilius</a:t>
            </a:r>
            <a:r>
              <a:rPr lang="cs-CZ" sz="6400" dirty="0">
                <a:solidFill>
                  <a:schemeClr val="bg1"/>
                </a:solidFill>
              </a:rPr>
              <a:t>. Http://cz.wikipedia.org [online]. 3. 8. 2010, 08:56. [2011-10-25</a:t>
            </a:r>
            <a:r>
              <a:rPr lang="cs-CZ" sz="6400" dirty="0" smtClean="0">
                <a:solidFill>
                  <a:schemeClr val="bg1"/>
                </a:solidFill>
              </a:rPr>
              <a:t>]</a:t>
            </a:r>
            <a:r>
              <a:rPr lang="en-US" sz="6400" dirty="0">
                <a:solidFill>
                  <a:schemeClr val="bg1"/>
                </a:solidFill>
              </a:rPr>
              <a:t> </a:t>
            </a:r>
            <a:r>
              <a:rPr lang="en-US" sz="6400" dirty="0" err="1">
                <a:solidFill>
                  <a:schemeClr val="bg1"/>
                </a:solidFill>
              </a:rPr>
              <a:t>Soubor:William</a:t>
            </a:r>
            <a:r>
              <a:rPr lang="en-US" sz="6400" dirty="0">
                <a:solidFill>
                  <a:schemeClr val="bg1"/>
                </a:solidFill>
              </a:rPr>
              <a:t> </a:t>
            </a:r>
            <a:r>
              <a:rPr lang="en-US" sz="6400" dirty="0" err="1">
                <a:solidFill>
                  <a:schemeClr val="bg1"/>
                </a:solidFill>
              </a:rPr>
              <a:t>Shakespeares</a:t>
            </a:r>
            <a:r>
              <a:rPr lang="en-US" sz="6400" dirty="0">
                <a:solidFill>
                  <a:schemeClr val="bg1"/>
                </a:solidFill>
              </a:rPr>
              <a:t> birthplace, Stratford-upon-Avon 26l2007.jpg</a:t>
            </a:r>
            <a:r>
              <a:rPr lang="cs-CZ" sz="6400" dirty="0" smtClean="0">
                <a:solidFill>
                  <a:schemeClr val="bg1"/>
                </a:solidFill>
              </a:rPr>
              <a:t>. </a:t>
            </a:r>
            <a:r>
              <a:rPr lang="cs-CZ" sz="6400" dirty="0" err="1">
                <a:solidFill>
                  <a:schemeClr val="bg1"/>
                </a:solidFill>
              </a:rPr>
              <a:t>From</a:t>
            </a:r>
            <a:r>
              <a:rPr lang="cs-CZ" sz="6400" dirty="0">
                <a:solidFill>
                  <a:schemeClr val="bg1"/>
                </a:solidFill>
              </a:rPr>
              <a:t> </a:t>
            </a:r>
            <a:r>
              <a:rPr lang="cs-CZ" sz="6400" dirty="0" err="1">
                <a:solidFill>
                  <a:schemeClr val="bg1"/>
                </a:solidFill>
              </a:rPr>
              <a:t>Wikipedia</a:t>
            </a:r>
            <a:r>
              <a:rPr lang="cs-CZ" sz="6400" dirty="0">
                <a:solidFill>
                  <a:schemeClr val="bg1"/>
                </a:solidFill>
              </a:rPr>
              <a:t>, </a:t>
            </a:r>
            <a:r>
              <a:rPr lang="cs-CZ" sz="6400" dirty="0" err="1">
                <a:solidFill>
                  <a:schemeClr val="bg1"/>
                </a:solidFill>
              </a:rPr>
              <a:t>the</a:t>
            </a:r>
            <a:r>
              <a:rPr lang="cs-CZ" sz="6400" dirty="0">
                <a:solidFill>
                  <a:schemeClr val="bg1"/>
                </a:solidFill>
              </a:rPr>
              <a:t> free </a:t>
            </a:r>
            <a:r>
              <a:rPr lang="cs-CZ" sz="6400" dirty="0" err="1">
                <a:solidFill>
                  <a:schemeClr val="bg1"/>
                </a:solidFill>
              </a:rPr>
              <a:t>encyclopedia</a:t>
            </a:r>
            <a:r>
              <a:rPr lang="cs-CZ" sz="6400" dirty="0">
                <a:solidFill>
                  <a:schemeClr val="bg1"/>
                </a:solidFill>
              </a:rPr>
              <a:t>. Dostupné z WWW: &lt;http://cs.wikipedia.org/wiki/Soubor:William_Shakespeares_birthplace,_Stratford-upon-Avon_26l2007.jpg&gt; </a:t>
            </a:r>
          </a:p>
          <a:p>
            <a:pPr>
              <a:buClrTx/>
              <a:buFont typeface="Wingdings" pitchFamily="2" charset="2"/>
              <a:buChar char="q"/>
            </a:pPr>
            <a:r>
              <a:rPr lang="cs-CZ" sz="6400" dirty="0" smtClean="0">
                <a:solidFill>
                  <a:schemeClr val="bg1"/>
                </a:solidFill>
              </a:rPr>
              <a:t>Volné dílo, </a:t>
            </a:r>
            <a:r>
              <a:rPr lang="cs-CZ" sz="6400" dirty="0">
                <a:solidFill>
                  <a:schemeClr val="bg1"/>
                </a:solidFill>
              </a:rPr>
              <a:t>vložil uživatel </a:t>
            </a:r>
            <a:r>
              <a:rPr lang="cs-CZ" sz="6400" dirty="0" err="1">
                <a:solidFill>
                  <a:schemeClr val="bg1"/>
                </a:solidFill>
              </a:rPr>
              <a:t>Old</a:t>
            </a:r>
            <a:r>
              <a:rPr lang="cs-CZ" sz="6400" dirty="0">
                <a:solidFill>
                  <a:schemeClr val="bg1"/>
                </a:solidFill>
              </a:rPr>
              <a:t> MoonrakerHttp://cz.wikipedia.org [online]. 7. 8. 2007, 08:30. [2011-10-25] </a:t>
            </a:r>
            <a:r>
              <a:rPr lang="cs-CZ" sz="6400" dirty="0" err="1">
                <a:solidFill>
                  <a:schemeClr val="bg1"/>
                </a:solidFill>
              </a:rPr>
              <a:t>Soubor:ShakespeareMonument</a:t>
            </a:r>
            <a:r>
              <a:rPr lang="cs-CZ" sz="6400" dirty="0">
                <a:solidFill>
                  <a:schemeClr val="bg1"/>
                </a:solidFill>
              </a:rPr>
              <a:t> </a:t>
            </a:r>
            <a:r>
              <a:rPr lang="cs-CZ" sz="6400" dirty="0" err="1">
                <a:solidFill>
                  <a:schemeClr val="bg1"/>
                </a:solidFill>
              </a:rPr>
              <a:t>cropped.jpgFrom</a:t>
            </a:r>
            <a:r>
              <a:rPr lang="cs-CZ" sz="6400" dirty="0">
                <a:solidFill>
                  <a:schemeClr val="bg1"/>
                </a:solidFill>
              </a:rPr>
              <a:t> </a:t>
            </a:r>
            <a:r>
              <a:rPr lang="cs-CZ" sz="6400" dirty="0" err="1">
                <a:solidFill>
                  <a:schemeClr val="bg1"/>
                </a:solidFill>
              </a:rPr>
              <a:t>Wikipedia</a:t>
            </a:r>
            <a:r>
              <a:rPr lang="cs-CZ" sz="6400" dirty="0">
                <a:solidFill>
                  <a:schemeClr val="bg1"/>
                </a:solidFill>
              </a:rPr>
              <a:t>, </a:t>
            </a:r>
            <a:r>
              <a:rPr lang="cs-CZ" sz="6400" dirty="0" err="1">
                <a:solidFill>
                  <a:schemeClr val="bg1"/>
                </a:solidFill>
              </a:rPr>
              <a:t>the</a:t>
            </a:r>
            <a:r>
              <a:rPr lang="cs-CZ" sz="6400" dirty="0">
                <a:solidFill>
                  <a:schemeClr val="bg1"/>
                </a:solidFill>
              </a:rPr>
              <a:t> free </a:t>
            </a:r>
            <a:r>
              <a:rPr lang="cs-CZ" sz="6400" dirty="0" err="1">
                <a:solidFill>
                  <a:schemeClr val="bg1"/>
                </a:solidFill>
              </a:rPr>
              <a:t>encyclopedia</a:t>
            </a:r>
            <a:r>
              <a:rPr lang="cs-CZ" sz="6400" dirty="0">
                <a:solidFill>
                  <a:schemeClr val="bg1"/>
                </a:solidFill>
              </a:rPr>
              <a:t>. Dostupné z WWW: &lt;http://cs.wikipedia.org/wiki/</a:t>
            </a:r>
            <a:r>
              <a:rPr lang="cs-CZ" sz="6400" dirty="0" err="1">
                <a:solidFill>
                  <a:schemeClr val="bg1"/>
                </a:solidFill>
              </a:rPr>
              <a:t>Soubor:ShakespeareMonument_cropped.jpg</a:t>
            </a:r>
            <a:r>
              <a:rPr lang="cs-CZ" sz="6400" dirty="0">
                <a:solidFill>
                  <a:schemeClr val="bg1"/>
                </a:solidFill>
              </a:rPr>
              <a:t>&gt; </a:t>
            </a:r>
          </a:p>
          <a:p>
            <a:pPr>
              <a:buClrTx/>
              <a:buFont typeface="Wingdings" pitchFamily="2" charset="2"/>
              <a:buChar char="q"/>
            </a:pPr>
            <a:r>
              <a:rPr lang="cs-CZ" sz="6400" dirty="0" smtClean="0">
                <a:solidFill>
                  <a:schemeClr val="bg1"/>
                </a:solidFill>
              </a:rPr>
              <a:t>JONES, David.. </a:t>
            </a:r>
            <a:r>
              <a:rPr lang="cs-CZ" sz="6400" dirty="0">
                <a:solidFill>
                  <a:schemeClr val="bg1"/>
                </a:solidFill>
              </a:rPr>
              <a:t>Http://cz.wikipedia.org [online]. 21. 11. 2008, 23:46. [2011-10-25] </a:t>
            </a:r>
            <a:r>
              <a:rPr lang="cs-CZ" sz="6400" dirty="0" err="1">
                <a:solidFill>
                  <a:schemeClr val="bg1"/>
                </a:solidFill>
              </a:rPr>
              <a:t>Soubor:Shakespeare</a:t>
            </a:r>
            <a:r>
              <a:rPr lang="cs-CZ" sz="6400" dirty="0">
                <a:solidFill>
                  <a:schemeClr val="bg1"/>
                </a:solidFill>
              </a:rPr>
              <a:t> </a:t>
            </a:r>
            <a:r>
              <a:rPr lang="cs-CZ" sz="6400" dirty="0" err="1">
                <a:solidFill>
                  <a:schemeClr val="bg1"/>
                </a:solidFill>
              </a:rPr>
              <a:t>grave</a:t>
            </a:r>
            <a:r>
              <a:rPr lang="cs-CZ" sz="6400" dirty="0">
                <a:solidFill>
                  <a:schemeClr val="bg1"/>
                </a:solidFill>
              </a:rPr>
              <a:t> -Stratford-</a:t>
            </a:r>
            <a:r>
              <a:rPr lang="cs-CZ" sz="6400" dirty="0" err="1">
                <a:solidFill>
                  <a:schemeClr val="bg1"/>
                </a:solidFill>
              </a:rPr>
              <a:t>upon</a:t>
            </a:r>
            <a:r>
              <a:rPr lang="cs-CZ" sz="6400" dirty="0">
                <a:solidFill>
                  <a:schemeClr val="bg1"/>
                </a:solidFill>
              </a:rPr>
              <a:t>-Avon -3June2007.jpg. </a:t>
            </a:r>
            <a:r>
              <a:rPr lang="cs-CZ" sz="6400" dirty="0" err="1">
                <a:solidFill>
                  <a:schemeClr val="bg1"/>
                </a:solidFill>
              </a:rPr>
              <a:t>From</a:t>
            </a:r>
            <a:r>
              <a:rPr lang="cs-CZ" sz="6400" dirty="0">
                <a:solidFill>
                  <a:schemeClr val="bg1"/>
                </a:solidFill>
              </a:rPr>
              <a:t> </a:t>
            </a:r>
            <a:r>
              <a:rPr lang="cs-CZ" sz="6400" dirty="0" err="1">
                <a:solidFill>
                  <a:schemeClr val="bg1"/>
                </a:solidFill>
              </a:rPr>
              <a:t>Wikipedia</a:t>
            </a:r>
            <a:r>
              <a:rPr lang="cs-CZ" sz="6400" dirty="0">
                <a:solidFill>
                  <a:schemeClr val="bg1"/>
                </a:solidFill>
              </a:rPr>
              <a:t>, </a:t>
            </a:r>
            <a:r>
              <a:rPr lang="cs-CZ" sz="6400" dirty="0" err="1">
                <a:solidFill>
                  <a:schemeClr val="bg1"/>
                </a:solidFill>
              </a:rPr>
              <a:t>the</a:t>
            </a:r>
            <a:r>
              <a:rPr lang="cs-CZ" sz="6400" dirty="0">
                <a:solidFill>
                  <a:schemeClr val="bg1"/>
                </a:solidFill>
              </a:rPr>
              <a:t> free </a:t>
            </a:r>
            <a:r>
              <a:rPr lang="cs-CZ" sz="6400" dirty="0" err="1">
                <a:solidFill>
                  <a:schemeClr val="bg1"/>
                </a:solidFill>
              </a:rPr>
              <a:t>encyclopedia</a:t>
            </a:r>
            <a:r>
              <a:rPr lang="cs-CZ" sz="6400" dirty="0">
                <a:solidFill>
                  <a:schemeClr val="bg1"/>
                </a:solidFill>
              </a:rPr>
              <a:t>. Dostupné z WWW: &lt;http://cs.wikipedia.org/wiki/Soubor:Shakespeare_grave_-Stratford-upon-Avon_-3June2007.jpg&gt; </a:t>
            </a:r>
          </a:p>
          <a:p>
            <a:pPr>
              <a:buClrTx/>
              <a:buFont typeface="Wingdings" pitchFamily="2" charset="2"/>
              <a:buChar char="q"/>
            </a:pPr>
            <a:r>
              <a:rPr lang="cs-CZ" sz="6400" dirty="0" smtClean="0">
                <a:solidFill>
                  <a:schemeClr val="bg1"/>
                </a:solidFill>
              </a:rPr>
              <a:t>TAYLOR, John, vložil </a:t>
            </a:r>
            <a:r>
              <a:rPr lang="cs-CZ" sz="6400" dirty="0">
                <a:solidFill>
                  <a:schemeClr val="bg1"/>
                </a:solidFill>
              </a:rPr>
              <a:t>uživatel </a:t>
            </a:r>
            <a:r>
              <a:rPr lang="cs-CZ" sz="6400" dirty="0" err="1">
                <a:solidFill>
                  <a:schemeClr val="bg1"/>
                </a:solidFill>
              </a:rPr>
              <a:t>Beao</a:t>
            </a:r>
            <a:r>
              <a:rPr lang="cs-CZ" sz="6400" dirty="0">
                <a:solidFill>
                  <a:schemeClr val="bg1"/>
                </a:solidFill>
              </a:rPr>
              <a:t>. Http</a:t>
            </a:r>
            <a:r>
              <a:rPr lang="cs-CZ" sz="6400" dirty="0" smtClean="0">
                <a:solidFill>
                  <a:schemeClr val="bg1"/>
                </a:solidFill>
              </a:rPr>
              <a:t>://en.wikipedia.org</a:t>
            </a:r>
            <a:r>
              <a:rPr lang="cs-CZ" sz="6400" dirty="0">
                <a:solidFill>
                  <a:schemeClr val="bg1"/>
                </a:solidFill>
              </a:rPr>
              <a:t> [online]. 17:31, 11 June 2010[2011-10-25] File:Shakespeare.jpg. </a:t>
            </a:r>
            <a:r>
              <a:rPr lang="cs-CZ" sz="6400" dirty="0" err="1">
                <a:solidFill>
                  <a:schemeClr val="bg1"/>
                </a:solidFill>
              </a:rPr>
              <a:t>From</a:t>
            </a:r>
            <a:r>
              <a:rPr lang="cs-CZ" sz="6400" dirty="0">
                <a:solidFill>
                  <a:schemeClr val="bg1"/>
                </a:solidFill>
              </a:rPr>
              <a:t> </a:t>
            </a:r>
            <a:r>
              <a:rPr lang="cs-CZ" sz="6400" dirty="0" err="1">
                <a:solidFill>
                  <a:schemeClr val="bg1"/>
                </a:solidFill>
              </a:rPr>
              <a:t>Wikipedia</a:t>
            </a:r>
            <a:r>
              <a:rPr lang="cs-CZ" sz="6400" dirty="0">
                <a:solidFill>
                  <a:schemeClr val="bg1"/>
                </a:solidFill>
              </a:rPr>
              <a:t>, </a:t>
            </a:r>
            <a:r>
              <a:rPr lang="cs-CZ" sz="6400" dirty="0" err="1">
                <a:solidFill>
                  <a:schemeClr val="bg1"/>
                </a:solidFill>
              </a:rPr>
              <a:t>the</a:t>
            </a:r>
            <a:r>
              <a:rPr lang="cs-CZ" sz="6400" dirty="0">
                <a:solidFill>
                  <a:schemeClr val="bg1"/>
                </a:solidFill>
              </a:rPr>
              <a:t> free </a:t>
            </a:r>
            <a:r>
              <a:rPr lang="cs-CZ" sz="6400" dirty="0" err="1">
                <a:solidFill>
                  <a:schemeClr val="bg1"/>
                </a:solidFill>
              </a:rPr>
              <a:t>encyclopedia</a:t>
            </a:r>
            <a:r>
              <a:rPr lang="cs-CZ" sz="6400" dirty="0">
                <a:solidFill>
                  <a:schemeClr val="bg1"/>
                </a:solidFill>
              </a:rPr>
              <a:t>. Dostupné z WWW: </a:t>
            </a:r>
            <a:r>
              <a:rPr lang="cs-CZ" sz="6400" dirty="0" smtClean="0">
                <a:solidFill>
                  <a:schemeClr val="bg1"/>
                </a:solidFill>
              </a:rPr>
              <a:t>&lt;http</a:t>
            </a:r>
            <a:r>
              <a:rPr lang="cs-CZ" sz="6400" dirty="0">
                <a:solidFill>
                  <a:schemeClr val="bg1"/>
                </a:solidFill>
              </a:rPr>
              <a:t>://</a:t>
            </a:r>
            <a:r>
              <a:rPr lang="cs-CZ" sz="6400" dirty="0" smtClean="0">
                <a:solidFill>
                  <a:schemeClr val="bg1"/>
                </a:solidFill>
              </a:rPr>
              <a:t>en.wikipedia.org/wiki/</a:t>
            </a:r>
            <a:r>
              <a:rPr lang="cs-CZ" sz="6400" dirty="0" err="1" smtClean="0">
                <a:solidFill>
                  <a:schemeClr val="bg1"/>
                </a:solidFill>
              </a:rPr>
              <a:t>File:Shakespeare.jpg</a:t>
            </a:r>
            <a:r>
              <a:rPr lang="cs-CZ" sz="6400" dirty="0" smtClean="0">
                <a:solidFill>
                  <a:schemeClr val="bg1"/>
                </a:solidFill>
              </a:rPr>
              <a:t>&gt; </a:t>
            </a:r>
          </a:p>
          <a:p>
            <a:pPr>
              <a:buClrTx/>
              <a:buFont typeface="Wingdings" pitchFamily="2" charset="2"/>
              <a:buChar char="q"/>
            </a:pPr>
            <a:r>
              <a:rPr lang="cs-CZ" sz="6400" dirty="0">
                <a:solidFill>
                  <a:schemeClr val="bg1"/>
                </a:solidFill>
              </a:rPr>
              <a:t>HAYEZ </a:t>
            </a:r>
            <a:r>
              <a:rPr lang="cs-CZ" sz="6400" dirty="0" smtClean="0">
                <a:solidFill>
                  <a:schemeClr val="bg1"/>
                </a:solidFill>
              </a:rPr>
              <a:t>, Francesco, </a:t>
            </a:r>
            <a:r>
              <a:rPr lang="cs-CZ" sz="6400" dirty="0">
                <a:solidFill>
                  <a:schemeClr val="bg1"/>
                </a:solidFill>
              </a:rPr>
              <a:t>vložil </a:t>
            </a:r>
            <a:r>
              <a:rPr lang="cs-CZ" sz="6400" dirty="0" smtClean="0">
                <a:solidFill>
                  <a:schemeClr val="bg1"/>
                </a:solidFill>
              </a:rPr>
              <a:t>uživatel </a:t>
            </a:r>
            <a:r>
              <a:rPr lang="cs-CZ" sz="6400" dirty="0" err="1" smtClean="0">
                <a:solidFill>
                  <a:schemeClr val="bg1"/>
                </a:solidFill>
              </a:rPr>
              <a:t>Pimbrils</a:t>
            </a:r>
            <a:r>
              <a:rPr lang="cs-CZ" sz="6400" dirty="0">
                <a:solidFill>
                  <a:schemeClr val="bg1"/>
                </a:solidFill>
              </a:rPr>
              <a:t>. Http://en.wikipedia.org [online]. 3. 12. 2011, 12:55[2011-10-25] </a:t>
            </a:r>
            <a:r>
              <a:rPr lang="cs-CZ" sz="6400" dirty="0" err="1">
                <a:solidFill>
                  <a:schemeClr val="bg1"/>
                </a:solidFill>
              </a:rPr>
              <a:t>Soubor:Francesco</a:t>
            </a:r>
            <a:r>
              <a:rPr lang="cs-CZ" sz="6400" dirty="0">
                <a:solidFill>
                  <a:schemeClr val="bg1"/>
                </a:solidFill>
              </a:rPr>
              <a:t> </a:t>
            </a:r>
            <a:r>
              <a:rPr lang="cs-CZ" sz="6400" dirty="0" err="1">
                <a:solidFill>
                  <a:schemeClr val="bg1"/>
                </a:solidFill>
              </a:rPr>
              <a:t>Hayez</a:t>
            </a:r>
            <a:r>
              <a:rPr lang="cs-CZ" sz="6400" dirty="0">
                <a:solidFill>
                  <a:schemeClr val="bg1"/>
                </a:solidFill>
              </a:rPr>
              <a:t> 053.jpg. </a:t>
            </a:r>
            <a:r>
              <a:rPr lang="cs-CZ" sz="6400" dirty="0" err="1">
                <a:solidFill>
                  <a:schemeClr val="bg1"/>
                </a:solidFill>
              </a:rPr>
              <a:t>From</a:t>
            </a:r>
            <a:r>
              <a:rPr lang="cs-CZ" sz="6400" dirty="0">
                <a:solidFill>
                  <a:schemeClr val="bg1"/>
                </a:solidFill>
              </a:rPr>
              <a:t> </a:t>
            </a:r>
            <a:r>
              <a:rPr lang="cs-CZ" sz="6400" dirty="0" err="1">
                <a:solidFill>
                  <a:schemeClr val="bg1"/>
                </a:solidFill>
              </a:rPr>
              <a:t>Wikipedia</a:t>
            </a:r>
            <a:r>
              <a:rPr lang="cs-CZ" sz="6400" dirty="0">
                <a:solidFill>
                  <a:schemeClr val="bg1"/>
                </a:solidFill>
              </a:rPr>
              <a:t>, </a:t>
            </a:r>
            <a:r>
              <a:rPr lang="cs-CZ" sz="6400" dirty="0" err="1">
                <a:solidFill>
                  <a:schemeClr val="bg1"/>
                </a:solidFill>
              </a:rPr>
              <a:t>the</a:t>
            </a:r>
            <a:r>
              <a:rPr lang="cs-CZ" sz="6400" dirty="0">
                <a:solidFill>
                  <a:schemeClr val="bg1"/>
                </a:solidFill>
              </a:rPr>
              <a:t> free </a:t>
            </a:r>
            <a:r>
              <a:rPr lang="cs-CZ" sz="6400" dirty="0" err="1">
                <a:solidFill>
                  <a:schemeClr val="bg1"/>
                </a:solidFill>
              </a:rPr>
              <a:t>encyclopedia</a:t>
            </a:r>
            <a:r>
              <a:rPr lang="cs-CZ" sz="6400" dirty="0">
                <a:solidFill>
                  <a:schemeClr val="bg1"/>
                </a:solidFill>
              </a:rPr>
              <a:t>. Dostupné z WWW: &lt;http://cs.wikipedia.org/wiki/Soubor:Francesco_Hayez_053.jpg&gt;</a:t>
            </a:r>
            <a:endParaRPr lang="cs-CZ" sz="6400" dirty="0" smtClean="0">
              <a:solidFill>
                <a:schemeClr val="bg1"/>
              </a:solidFill>
            </a:endParaRPr>
          </a:p>
          <a:p>
            <a:pPr>
              <a:buClrTx/>
              <a:buFont typeface="Wingdings" pitchFamily="2" charset="2"/>
              <a:buChar char="q"/>
            </a:pPr>
            <a:r>
              <a:rPr lang="cs-CZ" sz="6400" dirty="0" smtClean="0">
                <a:solidFill>
                  <a:schemeClr val="bg1"/>
                </a:solidFill>
              </a:rPr>
              <a:t>Ostatní </a:t>
            </a:r>
            <a:r>
              <a:rPr lang="cs-CZ" sz="6400" dirty="0">
                <a:solidFill>
                  <a:schemeClr val="bg1"/>
                </a:solidFill>
              </a:rPr>
              <a:t>obrázky a fotografie – kliparty </a:t>
            </a:r>
            <a:r>
              <a:rPr lang="cs-CZ" sz="6400" dirty="0" err="1">
                <a:solidFill>
                  <a:schemeClr val="bg1"/>
                </a:solidFill>
              </a:rPr>
              <a:t>office</a:t>
            </a:r>
            <a:r>
              <a:rPr lang="cs-CZ" sz="6400" dirty="0">
                <a:solidFill>
                  <a:schemeClr val="bg1"/>
                </a:solidFill>
              </a:rPr>
              <a:t>- www.office.com</a:t>
            </a:r>
          </a:p>
          <a:p>
            <a:pPr>
              <a:buClrTx/>
              <a:buFont typeface="Wingdings" pitchFamily="2" charset="2"/>
              <a:buChar char="q"/>
            </a:pPr>
            <a:r>
              <a:rPr lang="cs-CZ" sz="6400" dirty="0">
                <a:solidFill>
                  <a:schemeClr val="bg1"/>
                </a:solidFill>
              </a:rPr>
              <a:t>FOTOGRAFIE JSOU VKLÁDÁNY OPAKOVANĚ</a:t>
            </a:r>
          </a:p>
          <a:p>
            <a:endParaRPr lang="cs-CZ" sz="3600" dirty="0" smtClean="0">
              <a:solidFill>
                <a:schemeClr val="bg2">
                  <a:lumMod val="75000"/>
                </a:schemeClr>
              </a:solidFill>
            </a:endParaRPr>
          </a:p>
          <a:p>
            <a:endParaRPr lang="cs-CZ" sz="3600" dirty="0" smtClean="0">
              <a:solidFill>
                <a:schemeClr val="bg2">
                  <a:lumMod val="75000"/>
                </a:schemeClr>
              </a:solidFill>
            </a:endParaRPr>
          </a:p>
          <a:p>
            <a:endParaRPr lang="cs-CZ" dirty="0" smtClean="0">
              <a:solidFill>
                <a:schemeClr val="bg2">
                  <a:lumMod val="75000"/>
                </a:schemeClr>
              </a:solidFill>
            </a:endParaRPr>
          </a:p>
          <a:p>
            <a:endParaRPr lang="cs-CZ" dirty="0" smtClean="0">
              <a:solidFill>
                <a:schemeClr val="bg2">
                  <a:lumMod val="75000"/>
                </a:schemeClr>
              </a:solidFill>
            </a:endParaRPr>
          </a:p>
          <a:p>
            <a:endParaRPr lang="cs-CZ" dirty="0">
              <a:solidFill>
                <a:schemeClr val="bg2">
                  <a:lumMod val="75000"/>
                </a:schemeClr>
              </a:solidFill>
            </a:endParaRPr>
          </a:p>
        </p:txBody>
      </p:sp>
    </p:spTree>
    <p:extLst>
      <p:ext uri="{BB962C8B-B14F-4D97-AF65-F5344CB8AC3E}">
        <p14:creationId xmlns:p14="http://schemas.microsoft.com/office/powerpoint/2010/main" val="3775106298"/>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rchol">
  <a:themeElements>
    <a:clrScheme name="Bohatý">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Vrchol">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Vrchol">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391</TotalTime>
  <Words>657</Words>
  <Application>Microsoft Office PowerPoint</Application>
  <PresentationFormat>Předvádění na obrazovce (4:3)</PresentationFormat>
  <Paragraphs>104</Paragraphs>
  <Slides>15</Slides>
  <Notes>1</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Vrchol</vt:lpstr>
      <vt:lpstr>Prezentace aplikace PowerPoint</vt:lpstr>
      <vt:lpstr>ANOTACE</vt:lpstr>
      <vt:lpstr>KLÍČOVÁ SLOVA</vt:lpstr>
      <vt:lpstr>William Shakespeare</vt:lpstr>
      <vt:lpstr>Prezentace aplikace PowerPoint</vt:lpstr>
      <vt:lpstr>Zajímavosti ze života</vt:lpstr>
      <vt:lpstr>Prezentace aplikace PowerPoint</vt:lpstr>
      <vt:lpstr>Zajímavosti ze života</vt:lpstr>
      <vt:lpstr>Prezentace aplikace PowerPoint</vt:lpstr>
      <vt:lpstr>NEJASNOSTI OHLEDNĚ SHAKESPEAROVA PŮVODU</vt:lpstr>
      <vt:lpstr>Díla</vt:lpstr>
      <vt:lpstr>DÍLA </vt:lpstr>
      <vt:lpstr>Prezentace aplikace PowerPoint</vt:lpstr>
      <vt:lpstr>LITERÁRNÍ TERMÍNY</vt:lpstr>
      <vt:lpstr>CITACE: OBRÁZKY, FOTOGRAFIE, KRESBY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William Shakespeare</dc:title>
  <dc:creator>EU12</dc:creator>
  <cp:lastModifiedBy>H Koláčková</cp:lastModifiedBy>
  <cp:revision>39</cp:revision>
  <dcterms:created xsi:type="dcterms:W3CDTF">2011-04-01T08:02:38Z</dcterms:created>
  <dcterms:modified xsi:type="dcterms:W3CDTF">2012-05-25T07:44:49Z</dcterms:modified>
</cp:coreProperties>
</file>