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9" r:id="rId1"/>
  </p:sldMasterIdLst>
  <p:sldIdLst>
    <p:sldId id="262" r:id="rId2"/>
    <p:sldId id="263" r:id="rId3"/>
    <p:sldId id="280" r:id="rId4"/>
    <p:sldId id="261" r:id="rId5"/>
    <p:sldId id="274" r:id="rId6"/>
    <p:sldId id="257" r:id="rId7"/>
    <p:sldId id="276" r:id="rId8"/>
    <p:sldId id="279" r:id="rId9"/>
    <p:sldId id="278" r:id="rId10"/>
    <p:sldId id="258" r:id="rId11"/>
    <p:sldId id="260" r:id="rId12"/>
    <p:sldId id="264" r:id="rId13"/>
    <p:sldId id="265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4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6642F-63CA-4CAA-B312-07AC5843ECCE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25.5.2012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1BE39-B141-4F3C-9F58-CF0BDB34E29E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49010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6642F-63CA-4CAA-B312-07AC5843ECCE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25.5.2012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1BE39-B141-4F3C-9F58-CF0BDB34E29E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90979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6642F-63CA-4CAA-B312-07AC5843ECCE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25.5.2012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1BE39-B141-4F3C-9F58-CF0BDB34E29E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66294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6642F-63CA-4CAA-B312-07AC5843ECCE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25.5.2012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1BE39-B141-4F3C-9F58-CF0BDB34E29E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87935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6642F-63CA-4CAA-B312-07AC5843ECCE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25.5.2012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1BE39-B141-4F3C-9F58-CF0BDB34E29E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26791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6642F-63CA-4CAA-B312-07AC5843ECCE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25.5.2012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1BE39-B141-4F3C-9F58-CF0BDB34E29E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36151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6642F-63CA-4CAA-B312-07AC5843ECCE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25.5.2012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1BE39-B141-4F3C-9F58-CF0BDB34E29E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93180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6642F-63CA-4CAA-B312-07AC5843ECCE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25.5.2012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1BE39-B141-4F3C-9F58-CF0BDB34E29E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73225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6642F-63CA-4CAA-B312-07AC5843ECCE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25.5.2012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1BE39-B141-4F3C-9F58-CF0BDB34E29E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13175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6642F-63CA-4CAA-B312-07AC5843ECCE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25.5.2012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1BE39-B141-4F3C-9F58-CF0BDB34E29E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0099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6642F-63CA-4CAA-B312-07AC5843ECCE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25.5.2012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1BE39-B141-4F3C-9F58-CF0BDB34E29E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00049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16642F-63CA-4CAA-B312-07AC5843ECCE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25.5.2012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81BE39-B141-4F3C-9F58-CF0BDB34E29E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98051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hyperlink" Target="http://www.karaoketexty.cz/texty-pisni/muzikal-hrabe-monte-christo-13433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4533" y="297692"/>
            <a:ext cx="5688013" cy="854075"/>
          </a:xfrm>
          <a:prstGeom prst="rect">
            <a:avLst/>
          </a:prstGeom>
          <a:ln/>
          <a:ex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pic>
      <p:sp>
        <p:nvSpPr>
          <p:cNvPr id="4" name="Obdélník 3"/>
          <p:cNvSpPr/>
          <p:nvPr/>
        </p:nvSpPr>
        <p:spPr>
          <a:xfrm>
            <a:off x="251520" y="1340768"/>
            <a:ext cx="8784976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>
                <a:solidFill>
                  <a:srgbClr val="00B050"/>
                </a:solidFill>
              </a:rPr>
              <a:t>ZÁKLADNÍ ŠKOLA SLOVAN, KROMĚŘÍŽ, </a:t>
            </a:r>
          </a:p>
          <a:p>
            <a:pPr algn="ctr"/>
            <a:r>
              <a:rPr lang="cs-CZ" b="1" dirty="0">
                <a:solidFill>
                  <a:srgbClr val="00B050"/>
                </a:solidFill>
              </a:rPr>
              <a:t>PŘÍSPĚVKOVÁ ORGANIZACE</a:t>
            </a:r>
          </a:p>
          <a:p>
            <a:pPr algn="ctr"/>
            <a:r>
              <a:rPr lang="cs-CZ" b="1" dirty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>
              <a:solidFill>
                <a:srgbClr val="FA8D3D">
                  <a:lumMod val="75000"/>
                </a:srgbClr>
              </a:solidFill>
            </a:endParaRPr>
          </a:p>
          <a:p>
            <a:pPr algn="ctr"/>
            <a:r>
              <a:rPr lang="cs-CZ" b="1" dirty="0">
                <a:solidFill>
                  <a:schemeClr val="bg1"/>
                </a:solidFill>
              </a:rPr>
              <a:t>projekt v rámci vzdělávacího programu</a:t>
            </a:r>
          </a:p>
          <a:p>
            <a:pPr algn="ctr"/>
            <a:r>
              <a:rPr lang="cs-CZ" b="1" dirty="0">
                <a:solidFill>
                  <a:schemeClr val="bg1"/>
                </a:solidFill>
              </a:rPr>
              <a:t>VZDĚLÁNÍ PRO KONKURENCESCHOPNOST</a:t>
            </a:r>
          </a:p>
          <a:p>
            <a:pPr algn="ctr"/>
            <a:endParaRPr lang="cs-CZ" b="1" dirty="0">
              <a:solidFill>
                <a:schemeClr val="bg1"/>
              </a:solidFill>
            </a:endParaRPr>
          </a:p>
          <a:p>
            <a:pPr algn="ctr"/>
            <a:r>
              <a:rPr lang="cs-CZ" b="1" dirty="0">
                <a:solidFill>
                  <a:schemeClr val="bg1"/>
                </a:solidFill>
              </a:rPr>
              <a:t>ŠABLONA ČÍSLO: III/2</a:t>
            </a:r>
          </a:p>
          <a:p>
            <a:pPr algn="ctr"/>
            <a:r>
              <a:rPr lang="cs-CZ" b="1" dirty="0">
                <a:solidFill>
                  <a:schemeClr val="bg1"/>
                </a:solidFill>
              </a:rPr>
              <a:t>NÁZEV:  INOVACE A ZKVALITNĚNÍ VÝUKY PROSTŘEDNICTVÍM ICT</a:t>
            </a:r>
          </a:p>
          <a:p>
            <a:endParaRPr lang="cs-CZ" dirty="0">
              <a:solidFill>
                <a:schemeClr val="bg1"/>
              </a:solidFill>
            </a:endParaRPr>
          </a:p>
          <a:p>
            <a:endParaRPr lang="cs-CZ" dirty="0">
              <a:solidFill>
                <a:schemeClr val="bg1"/>
              </a:solidFill>
            </a:endParaRPr>
          </a:p>
          <a:p>
            <a:r>
              <a:rPr lang="cs-CZ" b="1" dirty="0">
                <a:solidFill>
                  <a:schemeClr val="bg1"/>
                </a:solidFill>
              </a:rPr>
              <a:t>PŘEDMĚT: JAZYK ČESKÝ</a:t>
            </a:r>
          </a:p>
          <a:p>
            <a:r>
              <a:rPr lang="cs-CZ" b="1" dirty="0">
                <a:solidFill>
                  <a:schemeClr val="bg1"/>
                </a:solidFill>
              </a:rPr>
              <a:t>ROČNÍK: IX.</a:t>
            </a:r>
          </a:p>
          <a:p>
            <a:r>
              <a:rPr lang="cs-CZ" b="1" dirty="0">
                <a:solidFill>
                  <a:schemeClr val="bg1"/>
                </a:solidFill>
              </a:rPr>
              <a:t>TÉMA: </a:t>
            </a:r>
            <a:r>
              <a:rPr lang="cs-CZ" b="1" dirty="0" smtClean="0">
                <a:solidFill>
                  <a:schemeClr val="bg1"/>
                </a:solidFill>
              </a:rPr>
              <a:t>ALEXANDRE DUMAS</a:t>
            </a:r>
            <a:endParaRPr lang="cs-CZ" b="1" dirty="0">
              <a:solidFill>
                <a:schemeClr val="bg1"/>
              </a:solidFill>
            </a:endParaRPr>
          </a:p>
          <a:p>
            <a:r>
              <a:rPr lang="cs-CZ" b="1" dirty="0">
                <a:solidFill>
                  <a:schemeClr val="bg1"/>
                </a:solidFill>
              </a:rPr>
              <a:t>AUTOR: MGR. HANA GINTEROVÁ</a:t>
            </a:r>
          </a:p>
          <a:p>
            <a:r>
              <a:rPr lang="cs-CZ" b="1" dirty="0">
                <a:solidFill>
                  <a:schemeClr val="bg1"/>
                </a:solidFill>
              </a:rPr>
              <a:t>DATUM VYTVOŘENÍ: </a:t>
            </a:r>
            <a:r>
              <a:rPr lang="cs-CZ" b="1" dirty="0" smtClean="0">
                <a:solidFill>
                  <a:schemeClr val="bg1"/>
                </a:solidFill>
              </a:rPr>
              <a:t>8. </a:t>
            </a:r>
            <a:r>
              <a:rPr lang="cs-CZ" b="1" dirty="0">
                <a:solidFill>
                  <a:schemeClr val="bg1"/>
                </a:solidFill>
              </a:rPr>
              <a:t>11. 2011</a:t>
            </a:r>
          </a:p>
          <a:p>
            <a:endParaRPr lang="cs-CZ" dirty="0">
              <a:solidFill>
                <a:prstClr val="white"/>
              </a:solidFill>
            </a:endParaRPr>
          </a:p>
          <a:p>
            <a:pPr algn="ctr"/>
            <a:r>
              <a:rPr lang="cs-CZ" dirty="0">
                <a:solidFill>
                  <a:prstClr val="white"/>
                </a:solidFill>
              </a:rPr>
              <a:t> </a:t>
            </a:r>
            <a:r>
              <a:rPr lang="cs-CZ" sz="2800" b="1" dirty="0" smtClean="0">
                <a:solidFill>
                  <a:srgbClr val="C00000"/>
                </a:solidFill>
              </a:rPr>
              <a:t>VY_32_INOVACE_39_HG</a:t>
            </a:r>
            <a:endParaRPr lang="cs-CZ" sz="2800" b="1" dirty="0">
              <a:solidFill>
                <a:srgbClr val="C00000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149080"/>
            <a:ext cx="1336200" cy="1974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910417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88641"/>
            <a:ext cx="8352928" cy="648072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rgbClr val="33CC33"/>
                </a:solidFill>
              </a:rPr>
              <a:t>ANOTACE</a:t>
            </a:r>
            <a:endParaRPr lang="cs-CZ" sz="4400" b="1" dirty="0">
              <a:solidFill>
                <a:srgbClr val="33CC33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980728"/>
            <a:ext cx="8856984" cy="5760639"/>
          </a:xfr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>
              <a:buClr>
                <a:srgbClr val="33CC33"/>
              </a:buClr>
              <a:buFont typeface="Wingdings" pitchFamily="2" charset="2"/>
              <a:buChar char="q"/>
            </a:pPr>
            <a:r>
              <a:rPr lang="cs-CZ" b="1" dirty="0" smtClean="0">
                <a:solidFill>
                  <a:srgbClr val="33CC33"/>
                </a:solidFill>
              </a:rPr>
              <a:t>PREZENTACE VYTVOŘENA JAKO DOPROVOD K OPAKOVACÍMU UČIVU 9. ROČNÍKU SVĚTOVÍ SPISOVATELÉ OBDOBÍ ROMANTISMU – SPISOVATEL ALAXANDRE DUMAS</a:t>
            </a:r>
          </a:p>
          <a:p>
            <a:pPr>
              <a:buClr>
                <a:srgbClr val="33CC33"/>
              </a:buClr>
              <a:buFont typeface="Wingdings" pitchFamily="2" charset="2"/>
              <a:buChar char="q"/>
            </a:pPr>
            <a:r>
              <a:rPr lang="cs-CZ" b="1" dirty="0" smtClean="0">
                <a:solidFill>
                  <a:srgbClr val="33CC33"/>
                </a:solidFill>
              </a:rPr>
              <a:t>V RÁMCI PREZENTACE MAJÍ ŽÁCI MOŽNOST SEZNÁMIT SE </a:t>
            </a:r>
          </a:p>
          <a:p>
            <a:pPr marL="457200" indent="-457200">
              <a:buClr>
                <a:srgbClr val="33CC33"/>
              </a:buClr>
              <a:buFont typeface="+mj-lt"/>
              <a:buAutoNum type="arabicPeriod"/>
            </a:pPr>
            <a:r>
              <a:rPr lang="cs-CZ" b="1" dirty="0" smtClean="0">
                <a:solidFill>
                  <a:srgbClr val="33CC33"/>
                </a:solidFill>
              </a:rPr>
              <a:t>S OSOBNOSTÍ, ŽIVOTEM A DÍLEM SPISOVATELE</a:t>
            </a:r>
          </a:p>
          <a:p>
            <a:pPr marL="457200" indent="-457200">
              <a:buClr>
                <a:srgbClr val="33CC33"/>
              </a:buClr>
              <a:buFont typeface="+mj-lt"/>
              <a:buAutoNum type="arabicPeriod"/>
            </a:pPr>
            <a:r>
              <a:rPr lang="cs-CZ" b="1" dirty="0" smtClean="0">
                <a:solidFill>
                  <a:srgbClr val="33CC33"/>
                </a:solidFill>
              </a:rPr>
              <a:t>S RŮZNÝMI VYDÁNÍMI JEHO DĚL</a:t>
            </a:r>
          </a:p>
          <a:p>
            <a:pPr marL="457200" indent="-457200">
              <a:buClr>
                <a:srgbClr val="33CC33"/>
              </a:buClr>
              <a:buFont typeface="+mj-lt"/>
              <a:buAutoNum type="arabicPeriod"/>
            </a:pPr>
            <a:r>
              <a:rPr lang="cs-CZ" b="1" dirty="0" smtClean="0">
                <a:solidFill>
                  <a:srgbClr val="33CC33"/>
                </a:solidFill>
              </a:rPr>
              <a:t>S FILMOVÝMI ADAPTACEMI HISTORICKÝCH ROMÁNŮ</a:t>
            </a:r>
          </a:p>
          <a:p>
            <a:pPr marL="0" indent="0" algn="ctr">
              <a:buClr>
                <a:srgbClr val="33CC33"/>
              </a:buClr>
              <a:buNone/>
            </a:pPr>
            <a:r>
              <a:rPr lang="cs-CZ" b="1" dirty="0" smtClean="0">
                <a:solidFill>
                  <a:srgbClr val="33CC33"/>
                </a:solidFill>
              </a:rPr>
              <a:t>DO PREZENTACE JSOU VLOŽENY HYPERTEXTOVÉ ODKAZY</a:t>
            </a:r>
          </a:p>
          <a:p>
            <a:pPr marL="0" indent="0">
              <a:buClr>
                <a:srgbClr val="33CC33"/>
              </a:buClr>
              <a:buNone/>
            </a:pPr>
            <a:r>
              <a:rPr lang="cs-CZ" b="1" dirty="0" smtClean="0">
                <a:solidFill>
                  <a:srgbClr val="33CC33"/>
                </a:solidFill>
              </a:rPr>
              <a:t>Pilotáž: Prezentace pilotována ve třídách 9. ročníku, ale je možné ji využít jako doplnění učiva literární výchovy ve všech ročnících II. stupně ZŠ a odpovídající ročníky víceletých gymnázií. Román Tři mušketýři je žákům všeobecně znám z řady filmových a televizních zpracování, proto doporučuji věnovat více pozornosti románu Hrabě Monte Christo. Příběh žáky velmi zajímá. Podle časových možností využijte některé </a:t>
            </a:r>
            <a:r>
              <a:rPr lang="cs-CZ" b="1" smtClean="0">
                <a:solidFill>
                  <a:srgbClr val="33CC33"/>
                </a:solidFill>
              </a:rPr>
              <a:t>z adaptací </a:t>
            </a:r>
            <a:r>
              <a:rPr lang="cs-CZ" b="1" dirty="0" smtClean="0">
                <a:solidFill>
                  <a:srgbClr val="33CC33"/>
                </a:solidFill>
              </a:rPr>
              <a:t>tohoto románu, úspěch je zaručen. </a:t>
            </a:r>
          </a:p>
        </p:txBody>
      </p:sp>
    </p:spTree>
    <p:extLst>
      <p:ext uri="{BB962C8B-B14F-4D97-AF65-F5344CB8AC3E}">
        <p14:creationId xmlns:p14="http://schemas.microsoft.com/office/powerpoint/2010/main" val="1502030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424936" cy="924475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rgbClr val="33CC33"/>
                </a:solidFill>
              </a:rPr>
              <a:t>KLÍČOVÁ SLOVA</a:t>
            </a:r>
            <a:endParaRPr lang="cs-CZ" sz="4400" b="1" dirty="0">
              <a:solidFill>
                <a:srgbClr val="33CC33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484784"/>
            <a:ext cx="8568952" cy="5112568"/>
          </a:xfr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ClrTx/>
            </a:pPr>
            <a:endParaRPr lang="cs-CZ" sz="2400" b="1" dirty="0" smtClean="0">
              <a:solidFill>
                <a:srgbClr val="33CC33"/>
              </a:solidFill>
            </a:endParaRPr>
          </a:p>
          <a:p>
            <a:pPr>
              <a:buClrTx/>
            </a:pPr>
            <a:r>
              <a:rPr lang="cs-CZ" sz="2400" b="1" dirty="0" smtClean="0">
                <a:solidFill>
                  <a:srgbClr val="33CC33"/>
                </a:solidFill>
              </a:rPr>
              <a:t>PROZAIK</a:t>
            </a:r>
          </a:p>
          <a:p>
            <a:pPr>
              <a:buClrTx/>
            </a:pPr>
            <a:r>
              <a:rPr lang="cs-CZ" sz="2400" b="1" dirty="0" smtClean="0">
                <a:solidFill>
                  <a:srgbClr val="33CC33"/>
                </a:solidFill>
              </a:rPr>
              <a:t>DRAMATIK</a:t>
            </a:r>
          </a:p>
          <a:p>
            <a:pPr>
              <a:buClrTx/>
            </a:pPr>
            <a:r>
              <a:rPr lang="cs-CZ" sz="2400" b="1" dirty="0" smtClean="0">
                <a:solidFill>
                  <a:srgbClr val="33CC33"/>
                </a:solidFill>
              </a:rPr>
              <a:t>ROMANTISMUS</a:t>
            </a:r>
          </a:p>
          <a:p>
            <a:pPr>
              <a:buClrTx/>
            </a:pPr>
            <a:r>
              <a:rPr lang="cs-CZ" sz="2400" b="1" dirty="0" smtClean="0">
                <a:solidFill>
                  <a:srgbClr val="33CC33"/>
                </a:solidFill>
              </a:rPr>
              <a:t>HISTORICKÝ ROMÁN</a:t>
            </a:r>
          </a:p>
          <a:p>
            <a:pPr>
              <a:buClrTx/>
            </a:pPr>
            <a:r>
              <a:rPr lang="cs-CZ" sz="2400" b="1" dirty="0" smtClean="0">
                <a:solidFill>
                  <a:srgbClr val="33CC33"/>
                </a:solidFill>
              </a:rPr>
              <a:t>PANFLET</a:t>
            </a:r>
          </a:p>
          <a:p>
            <a:pPr>
              <a:buClrTx/>
            </a:pPr>
            <a:r>
              <a:rPr lang="cs-CZ" sz="2400" b="1" dirty="0" smtClean="0">
                <a:solidFill>
                  <a:srgbClr val="33CC33"/>
                </a:solidFill>
              </a:rPr>
              <a:t>NOVELA</a:t>
            </a:r>
          </a:p>
          <a:p>
            <a:pPr>
              <a:buClrTx/>
            </a:pPr>
            <a:r>
              <a:rPr lang="cs-CZ" sz="2400" b="1" dirty="0" smtClean="0">
                <a:solidFill>
                  <a:srgbClr val="33CC33"/>
                </a:solidFill>
              </a:rPr>
              <a:t>KOMEDIE</a:t>
            </a:r>
          </a:p>
          <a:p>
            <a:pPr>
              <a:buClrTx/>
            </a:pPr>
            <a:r>
              <a:rPr lang="cs-CZ" sz="2400" b="1" dirty="0" smtClean="0">
                <a:solidFill>
                  <a:srgbClr val="33CC33"/>
                </a:solidFill>
              </a:rPr>
              <a:t>PAMĚTI</a:t>
            </a:r>
          </a:p>
          <a:p>
            <a:pPr>
              <a:buClrTx/>
            </a:pPr>
            <a:endParaRPr lang="cs-CZ" sz="2400" b="1" dirty="0" smtClean="0">
              <a:solidFill>
                <a:schemeClr val="bg1"/>
              </a:solidFill>
            </a:endParaRPr>
          </a:p>
          <a:p>
            <a:pPr>
              <a:buClrTx/>
            </a:pPr>
            <a:endParaRPr lang="cs-CZ" sz="24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3387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187624" y="6165304"/>
            <a:ext cx="4464496" cy="476672"/>
          </a:xfr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cs-CZ" sz="2800" dirty="0" smtClean="0"/>
              <a:t>[</a:t>
            </a:r>
            <a:r>
              <a:rPr lang="cs-CZ" sz="2800" dirty="0" err="1" smtClean="0"/>
              <a:t>aleksandr</a:t>
            </a:r>
            <a:r>
              <a:rPr lang="cs-CZ" sz="2800" dirty="0" smtClean="0"/>
              <a:t> </a:t>
            </a:r>
            <a:r>
              <a:rPr lang="cs-CZ" sz="2800" dirty="0" err="1" smtClean="0"/>
              <a:t>dyma</a:t>
            </a:r>
            <a:r>
              <a:rPr lang="cs-CZ" sz="2800" dirty="0" smtClean="0"/>
              <a:t>]</a:t>
            </a:r>
            <a:endParaRPr lang="cs-CZ" sz="28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949894" y="4797152"/>
            <a:ext cx="7726562" cy="1296144"/>
          </a:xfr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normAutofit fontScale="62500" lnSpcReduction="20000"/>
          </a:bodyPr>
          <a:lstStyle/>
          <a:p>
            <a:pPr algn="ctr"/>
            <a:r>
              <a:rPr lang="cs-CZ" sz="6600" dirty="0" smtClean="0"/>
              <a:t>Alexandre Dumas </a:t>
            </a:r>
          </a:p>
          <a:p>
            <a:pPr algn="ctr"/>
            <a:r>
              <a:rPr lang="cs-CZ" sz="6600" dirty="0" smtClean="0"/>
              <a:t>starší</a:t>
            </a:r>
            <a:endParaRPr lang="cs-CZ" sz="6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60032" y="2732778"/>
            <a:ext cx="3769033" cy="181588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i="1" dirty="0" smtClean="0"/>
              <a:t>„Hovoř </a:t>
            </a:r>
            <a:r>
              <a:rPr lang="cs-CZ" sz="2800" i="1" dirty="0"/>
              <a:t>jen to, </a:t>
            </a:r>
            <a:endParaRPr lang="cs-CZ" sz="2800" i="1" dirty="0" smtClean="0"/>
          </a:p>
          <a:p>
            <a:pPr algn="ctr"/>
            <a:r>
              <a:rPr lang="cs-CZ" sz="2800" i="1" dirty="0" smtClean="0"/>
              <a:t>co </a:t>
            </a:r>
            <a:r>
              <a:rPr lang="cs-CZ" sz="2800" i="1" dirty="0"/>
              <a:t>je potřebné, </a:t>
            </a:r>
            <a:endParaRPr lang="cs-CZ" sz="2800" i="1" dirty="0" smtClean="0"/>
          </a:p>
          <a:p>
            <a:pPr algn="ctr"/>
            <a:r>
              <a:rPr lang="cs-CZ" sz="2800" i="1" dirty="0" smtClean="0"/>
              <a:t>a </a:t>
            </a:r>
            <a:r>
              <a:rPr lang="cs-CZ" sz="2800" i="1" dirty="0"/>
              <a:t>řekni jen polovinu svých </a:t>
            </a:r>
            <a:r>
              <a:rPr lang="cs-CZ" sz="2800" i="1" dirty="0" smtClean="0"/>
              <a:t>myšlenek“</a:t>
            </a:r>
            <a:endParaRPr lang="cs-CZ" sz="2800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692696"/>
            <a:ext cx="3028950" cy="36576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761" y="476672"/>
            <a:ext cx="2146525" cy="1741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2604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3000" y="5732185"/>
            <a:ext cx="9001000" cy="92333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/>
              <a:t>Alexandre Dumas byl </a:t>
            </a:r>
            <a:r>
              <a:rPr lang="cs-CZ" b="1" dirty="0">
                <a:solidFill>
                  <a:srgbClr val="33CC33"/>
                </a:solidFill>
              </a:rPr>
              <a:t>kreolského původu </a:t>
            </a:r>
            <a:r>
              <a:rPr lang="cs-CZ" dirty="0"/>
              <a:t>a měl mírné černošské rysy. Jeho otec se narodil na ostrově </a:t>
            </a:r>
            <a:r>
              <a:rPr lang="cs-CZ" dirty="0" err="1"/>
              <a:t>Santo</a:t>
            </a:r>
            <a:r>
              <a:rPr lang="cs-CZ" dirty="0"/>
              <a:t> </a:t>
            </a:r>
            <a:r>
              <a:rPr lang="cs-CZ" dirty="0" err="1"/>
              <a:t>Domingo</a:t>
            </a:r>
            <a:r>
              <a:rPr lang="cs-CZ" dirty="0"/>
              <a:t> ze smíšeného manželství markýze de La </a:t>
            </a:r>
            <a:r>
              <a:rPr lang="cs-CZ" dirty="0" err="1"/>
              <a:t>Pailleterie</a:t>
            </a:r>
            <a:r>
              <a:rPr lang="cs-CZ" dirty="0"/>
              <a:t> a černošky </a:t>
            </a:r>
            <a:r>
              <a:rPr lang="cs-CZ" b="1" dirty="0" err="1">
                <a:solidFill>
                  <a:srgbClr val="33CC33"/>
                </a:solidFill>
              </a:rPr>
              <a:t>Cossette</a:t>
            </a:r>
            <a:r>
              <a:rPr lang="cs-CZ" b="1" dirty="0">
                <a:solidFill>
                  <a:srgbClr val="33CC33"/>
                </a:solidFill>
              </a:rPr>
              <a:t> Dumasové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60648"/>
            <a:ext cx="4067175" cy="5267325"/>
          </a:xfrm>
          <a:prstGeom prst="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4" r="3209"/>
          <a:stretch/>
        </p:blipFill>
        <p:spPr bwMode="auto">
          <a:xfrm>
            <a:off x="443345" y="260648"/>
            <a:ext cx="4200155" cy="5267325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3179885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404664"/>
            <a:ext cx="7955043" cy="924475"/>
          </a:xfr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3600" b="1" dirty="0" smtClean="0"/>
              <a:t>KDO BYL </a:t>
            </a:r>
            <a:r>
              <a:rPr lang="cs-CZ" sz="3600" b="1" u="sng" dirty="0" smtClean="0"/>
              <a:t>ALEXANDRE DUMAS</a:t>
            </a:r>
            <a:endParaRPr lang="cs-CZ" sz="36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484785"/>
            <a:ext cx="8568951" cy="3672407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400" dirty="0" smtClean="0">
                <a:solidFill>
                  <a:schemeClr val="tx1"/>
                </a:solidFill>
              </a:rPr>
              <a:t>Známý </a:t>
            </a:r>
            <a:r>
              <a:rPr lang="cs-CZ" sz="2400" b="1" u="sng" dirty="0" smtClean="0">
                <a:solidFill>
                  <a:schemeClr val="tx1"/>
                </a:solidFill>
              </a:rPr>
              <a:t>francouzský </a:t>
            </a:r>
            <a:r>
              <a:rPr lang="cs-CZ" sz="2400" b="1" u="sng" dirty="0">
                <a:solidFill>
                  <a:schemeClr val="tx1"/>
                </a:solidFill>
              </a:rPr>
              <a:t>prozaik a </a:t>
            </a:r>
            <a:r>
              <a:rPr lang="cs-CZ" sz="2400" b="1" u="sng" dirty="0" smtClean="0">
                <a:solidFill>
                  <a:schemeClr val="tx1"/>
                </a:solidFill>
              </a:rPr>
              <a:t>dramatik</a:t>
            </a:r>
            <a:r>
              <a:rPr lang="cs-CZ" sz="2400" b="1" u="sng" dirty="0">
                <a:solidFill>
                  <a:schemeClr val="tx1"/>
                </a:solidFill>
              </a:rPr>
              <a:t> </a:t>
            </a:r>
            <a:r>
              <a:rPr lang="cs-CZ" sz="2400" b="1" u="sng" dirty="0" smtClean="0">
                <a:solidFill>
                  <a:schemeClr val="tx1"/>
                </a:solidFill>
              </a:rPr>
              <a:t> </a:t>
            </a:r>
          </a:p>
          <a:p>
            <a:pPr marL="45720" indent="0">
              <a:buNone/>
            </a:pPr>
            <a:r>
              <a:rPr lang="cs-CZ" sz="2400" b="1" u="sng" dirty="0" smtClean="0">
                <a:solidFill>
                  <a:schemeClr val="tx1"/>
                </a:solidFill>
              </a:rPr>
              <a:t>období  romantismu.</a:t>
            </a:r>
          </a:p>
          <a:p>
            <a:pPr marL="388620">
              <a:buFont typeface="Wingdings" pitchFamily="2" charset="2"/>
              <a:buChar char="q"/>
            </a:pPr>
            <a:r>
              <a:rPr lang="cs-CZ" sz="2400" dirty="0">
                <a:solidFill>
                  <a:schemeClr val="tx1"/>
                </a:solidFill>
              </a:rPr>
              <a:t>V mládí Dumas významně </a:t>
            </a:r>
            <a:r>
              <a:rPr lang="cs-CZ" sz="2400" u="sng" dirty="0">
                <a:solidFill>
                  <a:schemeClr val="tx1"/>
                </a:solidFill>
              </a:rPr>
              <a:t>ovlivnil vývoj francouzského </a:t>
            </a:r>
            <a:r>
              <a:rPr lang="cs-CZ" sz="2400" b="1" u="sng" dirty="0">
                <a:solidFill>
                  <a:schemeClr val="tx1"/>
                </a:solidFill>
              </a:rPr>
              <a:t>dramatu</a:t>
            </a:r>
            <a:r>
              <a:rPr lang="cs-CZ" sz="2400" u="sng" dirty="0">
                <a:solidFill>
                  <a:schemeClr val="tx1"/>
                </a:solidFill>
              </a:rPr>
              <a:t>. </a:t>
            </a:r>
            <a:endParaRPr lang="cs-CZ" sz="2400" u="sng" dirty="0" smtClean="0">
              <a:solidFill>
                <a:schemeClr val="tx1"/>
              </a:solidFill>
            </a:endParaRPr>
          </a:p>
          <a:p>
            <a:pPr marL="388620">
              <a:buFont typeface="Wingdings" pitchFamily="2" charset="2"/>
              <a:buChar char="q"/>
            </a:pPr>
            <a:r>
              <a:rPr lang="cs-CZ" sz="2400" u="sng" dirty="0" smtClean="0">
                <a:solidFill>
                  <a:schemeClr val="tx1"/>
                </a:solidFill>
              </a:rPr>
              <a:t>Proslavil </a:t>
            </a:r>
            <a:r>
              <a:rPr lang="cs-CZ" sz="2400" u="sng" dirty="0">
                <a:solidFill>
                  <a:schemeClr val="tx1"/>
                </a:solidFill>
              </a:rPr>
              <a:t>se především </a:t>
            </a:r>
            <a:r>
              <a:rPr lang="cs-CZ" sz="2400" b="1" u="sng" dirty="0">
                <a:solidFill>
                  <a:schemeClr val="tx1"/>
                </a:solidFill>
              </a:rPr>
              <a:t>historickými dobrodružnými </a:t>
            </a:r>
            <a:r>
              <a:rPr lang="cs-CZ" sz="2400" b="1" u="sng" dirty="0" smtClean="0">
                <a:solidFill>
                  <a:schemeClr val="tx1"/>
                </a:solidFill>
              </a:rPr>
              <a:t>romány.</a:t>
            </a:r>
          </a:p>
          <a:p>
            <a:pPr marL="45720" indent="0">
              <a:buNone/>
            </a:pPr>
            <a:r>
              <a:rPr lang="cs-CZ" sz="24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300538"/>
            <a:ext cx="3413051" cy="2269854"/>
          </a:xfrm>
          <a:prstGeom prst="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</p:pic>
      <p:sp>
        <p:nvSpPr>
          <p:cNvPr id="4" name="TextovéPole 3"/>
          <p:cNvSpPr txBox="1"/>
          <p:nvPr/>
        </p:nvSpPr>
        <p:spPr>
          <a:xfrm>
            <a:off x="735297" y="5589240"/>
            <a:ext cx="3960440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ZAPIŠTE SI PODTRŽENÉ INFORMACE DO SEŠITU</a:t>
            </a:r>
            <a:endParaRPr lang="cs-CZ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57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993591"/>
            <a:ext cx="8136904" cy="5632311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>
                <a:solidFill>
                  <a:prstClr val="white"/>
                </a:solidFill>
              </a:rPr>
              <a:t>Zásadní význam </a:t>
            </a:r>
            <a:r>
              <a:rPr lang="cs-CZ" sz="2400" dirty="0">
                <a:solidFill>
                  <a:prstClr val="white"/>
                </a:solidFill>
              </a:rPr>
              <a:t>v Dumasově literární tvorbě bylo setkání s profesorem historie Augustem </a:t>
            </a:r>
            <a:r>
              <a:rPr lang="cs-CZ" sz="2400" dirty="0" err="1" smtClean="0">
                <a:solidFill>
                  <a:prstClr val="white"/>
                </a:solidFill>
              </a:rPr>
              <a:t>Maquetem</a:t>
            </a:r>
            <a:r>
              <a:rPr lang="cs-CZ" sz="2400" dirty="0">
                <a:solidFill>
                  <a:prstClr val="white"/>
                </a:solidFill>
              </a:rPr>
              <a:t>.</a:t>
            </a:r>
            <a:r>
              <a:rPr lang="cs-CZ" sz="2400" dirty="0" smtClean="0">
                <a:solidFill>
                  <a:prstClr val="white"/>
                </a:solidFill>
              </a:rPr>
              <a:t> 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>
                <a:solidFill>
                  <a:prstClr val="white"/>
                </a:solidFill>
              </a:rPr>
              <a:t>Ten vyhledával </a:t>
            </a:r>
            <a:r>
              <a:rPr lang="cs-CZ" sz="2400" dirty="0">
                <a:solidFill>
                  <a:prstClr val="white"/>
                </a:solidFill>
              </a:rPr>
              <a:t>materiál a vypracovával </a:t>
            </a:r>
            <a:r>
              <a:rPr lang="cs-CZ" sz="2400" b="1" dirty="0">
                <a:solidFill>
                  <a:srgbClr val="33CC33"/>
                </a:solidFill>
              </a:rPr>
              <a:t>první nástin děje. </a:t>
            </a:r>
            <a:endParaRPr lang="cs-CZ" sz="2400" b="1" dirty="0" smtClean="0">
              <a:solidFill>
                <a:srgbClr val="33CC33"/>
              </a:solidFill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>
                <a:solidFill>
                  <a:prstClr val="white"/>
                </a:solidFill>
              </a:rPr>
              <a:t>Na </a:t>
            </a:r>
            <a:r>
              <a:rPr lang="cs-CZ" sz="2400" dirty="0">
                <a:solidFill>
                  <a:prstClr val="white"/>
                </a:solidFill>
              </a:rPr>
              <a:t>Dumasovi pak bylo literární zpracování, při kterém mu však mnohdy pomáhali i další spolupracovníci. </a:t>
            </a:r>
            <a:endParaRPr lang="cs-CZ" sz="2400" dirty="0" smtClean="0">
              <a:solidFill>
                <a:prstClr val="white"/>
              </a:solidFill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>
                <a:solidFill>
                  <a:prstClr val="white"/>
                </a:solidFill>
              </a:rPr>
              <a:t>Tato </a:t>
            </a:r>
            <a:r>
              <a:rPr lang="cs-CZ" sz="2400" b="1" dirty="0" smtClean="0">
                <a:solidFill>
                  <a:srgbClr val="33CC33"/>
                </a:solidFill>
              </a:rPr>
              <a:t>„Továrna </a:t>
            </a:r>
            <a:r>
              <a:rPr lang="cs-CZ" sz="2400" b="1" dirty="0">
                <a:solidFill>
                  <a:srgbClr val="33CC33"/>
                </a:solidFill>
              </a:rPr>
              <a:t>na </a:t>
            </a:r>
            <a:r>
              <a:rPr lang="cs-CZ" sz="2400" b="1" dirty="0" smtClean="0">
                <a:solidFill>
                  <a:srgbClr val="33CC33"/>
                </a:solidFill>
              </a:rPr>
              <a:t>romány“, </a:t>
            </a:r>
            <a:r>
              <a:rPr lang="cs-CZ" sz="2400" dirty="0">
                <a:solidFill>
                  <a:prstClr val="white"/>
                </a:solidFill>
              </a:rPr>
              <a:t>jak zněl titul jednoho </a:t>
            </a:r>
            <a:r>
              <a:rPr lang="cs-CZ" sz="2400" b="1" dirty="0">
                <a:solidFill>
                  <a:srgbClr val="33CC33"/>
                </a:solidFill>
              </a:rPr>
              <a:t>pamfletu</a:t>
            </a:r>
            <a:r>
              <a:rPr lang="cs-CZ" sz="2400" dirty="0">
                <a:solidFill>
                  <a:prstClr val="white"/>
                </a:solidFill>
              </a:rPr>
              <a:t> Dumasových </a:t>
            </a:r>
            <a:r>
              <a:rPr lang="cs-CZ" sz="2400" dirty="0" smtClean="0">
                <a:solidFill>
                  <a:prstClr val="white"/>
                </a:solidFill>
              </a:rPr>
              <a:t>odpůrců, </a:t>
            </a:r>
            <a:r>
              <a:rPr lang="cs-CZ" sz="2400" dirty="0">
                <a:solidFill>
                  <a:prstClr val="white"/>
                </a:solidFill>
              </a:rPr>
              <a:t>měla za následek obrovskou autorovu plodnost. </a:t>
            </a:r>
            <a:endParaRPr lang="cs-CZ" sz="2400" dirty="0" smtClean="0">
              <a:solidFill>
                <a:prstClr val="white"/>
              </a:solidFill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>
                <a:solidFill>
                  <a:prstClr val="white"/>
                </a:solidFill>
              </a:rPr>
              <a:t>Dumasovo </a:t>
            </a:r>
            <a:r>
              <a:rPr lang="cs-CZ" sz="2400" dirty="0">
                <a:solidFill>
                  <a:prstClr val="white"/>
                </a:solidFill>
              </a:rPr>
              <a:t>dílo čítá na </a:t>
            </a:r>
            <a:r>
              <a:rPr lang="cs-CZ" sz="2400" b="1" dirty="0">
                <a:solidFill>
                  <a:srgbClr val="33CC33"/>
                </a:solidFill>
              </a:rPr>
              <a:t>tři sta svazků </a:t>
            </a:r>
            <a:r>
              <a:rPr lang="cs-CZ" sz="2400" dirty="0">
                <a:solidFill>
                  <a:prstClr val="white"/>
                </a:solidFill>
              </a:rPr>
              <a:t>a zahrnuje dramata, komedie, romány, novely, paměti, knihy cestovních dojmů, obrazy mravů, ale i historická pojednání.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115616" y="188640"/>
            <a:ext cx="6480720" cy="646331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600" b="1" dirty="0" smtClean="0"/>
              <a:t>TOVÁRNA NA ROMÁNY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394942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4000" b="1" dirty="0" smtClean="0"/>
              <a:t>HISTORICKÉ ROMÁNY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07361"/>
            <a:ext cx="7992888" cy="4717983"/>
          </a:xfr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200" b="1" dirty="0" smtClean="0"/>
              <a:t>Hrabě Monte Christo</a:t>
            </a:r>
          </a:p>
          <a:p>
            <a:r>
              <a:rPr lang="cs-CZ" sz="3200" b="1" dirty="0" smtClean="0"/>
              <a:t>Dáma s kaméliemi</a:t>
            </a:r>
          </a:p>
          <a:p>
            <a:r>
              <a:rPr lang="cs-CZ" sz="3200" b="1" dirty="0" smtClean="0"/>
              <a:t>Královna </a:t>
            </a:r>
            <a:r>
              <a:rPr lang="cs-CZ" sz="3200" b="1" dirty="0" err="1" smtClean="0"/>
              <a:t>Margot</a:t>
            </a:r>
            <a:endParaRPr lang="cs-CZ" sz="3200" b="1" dirty="0" smtClean="0"/>
          </a:p>
          <a:p>
            <a:r>
              <a:rPr lang="cs-CZ" sz="3200" b="1" dirty="0" smtClean="0"/>
              <a:t>Tři mušketýři</a:t>
            </a:r>
            <a:endParaRPr lang="cs-CZ" sz="32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848735" y="5373216"/>
            <a:ext cx="3168352" cy="83099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C00000"/>
                </a:solidFill>
              </a:rPr>
              <a:t>ZAPIŠTE SI DO SEŠITU</a:t>
            </a:r>
            <a:endParaRPr lang="cs-CZ" sz="2400" b="1" dirty="0">
              <a:solidFill>
                <a:srgbClr val="C00000"/>
              </a:solidFill>
            </a:endParaRPr>
          </a:p>
        </p:txBody>
      </p:sp>
      <p:pic>
        <p:nvPicPr>
          <p:cNvPr id="3074" name="Picture 2" descr="C:\Users\EU12\AppData\Local\Microsoft\Windows\Temporary Internet Files\Content.IE5\2Q3A7NWE\MC90041165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364351"/>
            <a:ext cx="1612900" cy="2098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5781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27481" y="1619664"/>
            <a:ext cx="5364391" cy="470898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000" dirty="0">
                <a:solidFill>
                  <a:prstClr val="black"/>
                </a:solidFill>
              </a:rPr>
              <a:t>Legendární příběh zmařené lásky a dokonalé pomsty. </a:t>
            </a:r>
            <a:endParaRPr lang="cs-CZ" sz="2000" dirty="0" smtClean="0">
              <a:solidFill>
                <a:prstClr val="black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>
                <a:solidFill>
                  <a:prstClr val="black"/>
                </a:solidFill>
              </a:rPr>
              <a:t>Mladého </a:t>
            </a:r>
            <a:r>
              <a:rPr lang="cs-CZ" sz="2000" dirty="0">
                <a:solidFill>
                  <a:prstClr val="black"/>
                </a:solidFill>
              </a:rPr>
              <a:t>námořníka </a:t>
            </a:r>
            <a:r>
              <a:rPr lang="cs-CZ" sz="2000" b="1" dirty="0" err="1">
                <a:solidFill>
                  <a:srgbClr val="33CC33"/>
                </a:solidFill>
              </a:rPr>
              <a:t>Edmonta</a:t>
            </a:r>
            <a:r>
              <a:rPr lang="cs-CZ" sz="2000" b="1" dirty="0">
                <a:solidFill>
                  <a:srgbClr val="33CC33"/>
                </a:solidFill>
              </a:rPr>
              <a:t> </a:t>
            </a:r>
            <a:r>
              <a:rPr lang="cs-CZ" sz="2000" b="1" dirty="0" err="1">
                <a:solidFill>
                  <a:srgbClr val="33CC33"/>
                </a:solidFill>
              </a:rPr>
              <a:t>Dantése</a:t>
            </a:r>
            <a:r>
              <a:rPr lang="cs-CZ" sz="2000" b="1" dirty="0">
                <a:solidFill>
                  <a:srgbClr val="33CC33"/>
                </a:solidFill>
              </a:rPr>
              <a:t> </a:t>
            </a:r>
            <a:r>
              <a:rPr lang="cs-CZ" sz="2000" dirty="0">
                <a:solidFill>
                  <a:prstClr val="black"/>
                </a:solidFill>
              </a:rPr>
              <a:t>čeká u rejdařské společnosti skvělá kariéra a jako snoubence krásné </a:t>
            </a:r>
            <a:r>
              <a:rPr lang="cs-CZ" sz="2000" b="1" dirty="0" err="1">
                <a:solidFill>
                  <a:srgbClr val="33CC33"/>
                </a:solidFill>
              </a:rPr>
              <a:t>Mercedés</a:t>
            </a:r>
            <a:r>
              <a:rPr lang="cs-CZ" sz="2000" dirty="0">
                <a:solidFill>
                  <a:prstClr val="black"/>
                </a:solidFill>
              </a:rPr>
              <a:t> nepochybně i šťastná budoucnost. </a:t>
            </a:r>
            <a:endParaRPr lang="cs-CZ" sz="2000" dirty="0" smtClean="0">
              <a:solidFill>
                <a:prstClr val="black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>
                <a:solidFill>
                  <a:prstClr val="black"/>
                </a:solidFill>
              </a:rPr>
              <a:t>Vinou </a:t>
            </a:r>
            <a:r>
              <a:rPr lang="cs-CZ" sz="2000" dirty="0">
                <a:solidFill>
                  <a:prstClr val="black"/>
                </a:solidFill>
              </a:rPr>
              <a:t>intrik je však uvězněn za </a:t>
            </a:r>
            <a:r>
              <a:rPr lang="cs-CZ" sz="2000" dirty="0" smtClean="0">
                <a:solidFill>
                  <a:prstClr val="black"/>
                </a:solidFill>
              </a:rPr>
              <a:t>velezradu v </a:t>
            </a:r>
            <a:r>
              <a:rPr lang="cs-CZ" sz="2000" dirty="0">
                <a:solidFill>
                  <a:prstClr val="black"/>
                </a:solidFill>
              </a:rPr>
              <a:t>pevnosti </a:t>
            </a:r>
            <a:r>
              <a:rPr lang="cs-CZ" sz="2000" dirty="0" err="1">
                <a:solidFill>
                  <a:prstClr val="black"/>
                </a:solidFill>
              </a:rPr>
              <a:t>If</a:t>
            </a:r>
            <a:r>
              <a:rPr lang="cs-CZ" sz="2000" dirty="0">
                <a:solidFill>
                  <a:prstClr val="black"/>
                </a:solidFill>
              </a:rPr>
              <a:t>. </a:t>
            </a:r>
            <a:endParaRPr lang="cs-CZ" sz="2000" dirty="0" smtClean="0">
              <a:solidFill>
                <a:prstClr val="black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>
                <a:solidFill>
                  <a:prstClr val="black"/>
                </a:solidFill>
              </a:rPr>
              <a:t>Tady </a:t>
            </a:r>
            <a:r>
              <a:rPr lang="cs-CZ" sz="2000" dirty="0">
                <a:solidFill>
                  <a:prstClr val="black"/>
                </a:solidFill>
              </a:rPr>
              <a:t>se seznámí se stařičkým abbé </a:t>
            </a:r>
            <a:r>
              <a:rPr lang="cs-CZ" sz="2000" dirty="0" err="1">
                <a:solidFill>
                  <a:prstClr val="black"/>
                </a:solidFill>
              </a:rPr>
              <a:t>Fariou</a:t>
            </a:r>
            <a:r>
              <a:rPr lang="cs-CZ" sz="2000" dirty="0">
                <a:solidFill>
                  <a:prstClr val="black"/>
                </a:solidFill>
              </a:rPr>
              <a:t>, který mu prozradí místo ukrytého pokladu. </a:t>
            </a:r>
            <a:endParaRPr lang="cs-CZ" sz="2000" dirty="0" smtClean="0">
              <a:solidFill>
                <a:prstClr val="black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>
                <a:solidFill>
                  <a:prstClr val="black"/>
                </a:solidFill>
              </a:rPr>
              <a:t>Po </a:t>
            </a:r>
            <a:r>
              <a:rPr lang="cs-CZ" sz="2000" dirty="0" err="1">
                <a:solidFill>
                  <a:prstClr val="black"/>
                </a:solidFill>
              </a:rPr>
              <a:t>Fariově</a:t>
            </a:r>
            <a:r>
              <a:rPr lang="cs-CZ" sz="2000" dirty="0">
                <a:solidFill>
                  <a:prstClr val="black"/>
                </a:solidFill>
              </a:rPr>
              <a:t> smrti </a:t>
            </a:r>
            <a:r>
              <a:rPr lang="cs-CZ" sz="2000" dirty="0" err="1">
                <a:solidFill>
                  <a:prstClr val="black"/>
                </a:solidFill>
              </a:rPr>
              <a:t>Edmont</a:t>
            </a:r>
            <a:r>
              <a:rPr lang="cs-CZ" sz="2000" dirty="0">
                <a:solidFill>
                  <a:prstClr val="black"/>
                </a:solidFill>
              </a:rPr>
              <a:t> uprchne, objeví poklad a vrací se jako boháč s plánem na </a:t>
            </a:r>
            <a:r>
              <a:rPr lang="cs-CZ" sz="2000" b="1" dirty="0">
                <a:solidFill>
                  <a:srgbClr val="33CC33"/>
                </a:solidFill>
              </a:rPr>
              <a:t>dokonalou pomstu</a:t>
            </a:r>
            <a:r>
              <a:rPr lang="cs-CZ" sz="2000" b="1" dirty="0" smtClean="0">
                <a:solidFill>
                  <a:srgbClr val="33CC33"/>
                </a:solidFill>
              </a:rPr>
              <a:t>.</a:t>
            </a:r>
            <a:endParaRPr lang="cs-CZ" sz="2000" b="1" dirty="0">
              <a:solidFill>
                <a:srgbClr val="33CC33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5011317" y="6093296"/>
            <a:ext cx="3809155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prstClr val="black"/>
                </a:solidFill>
              </a:rPr>
              <a:t>Muzikálový </a:t>
            </a:r>
            <a:r>
              <a:rPr lang="cs-CZ" dirty="0" smtClean="0">
                <a:solidFill>
                  <a:prstClr val="black"/>
                </a:solidFill>
                <a:hlinkClick r:id="rId2"/>
              </a:rPr>
              <a:t>text</a:t>
            </a:r>
            <a:r>
              <a:rPr lang="cs-CZ" dirty="0" smtClean="0">
                <a:solidFill>
                  <a:prstClr val="black"/>
                </a:solidFill>
              </a:rPr>
              <a:t> písně – DANIEL HŮLKA</a:t>
            </a:r>
            <a:endParaRPr lang="cs-CZ" dirty="0">
              <a:solidFill>
                <a:prstClr val="black"/>
              </a:solidFill>
            </a:endParaRPr>
          </a:p>
        </p:txBody>
      </p:sp>
      <p:pic>
        <p:nvPicPr>
          <p:cNvPr id="4098" name="Picture 2" descr="C:\Users\EU12\AppData\Local\Microsoft\Windows\Temporary Internet Files\Content.IE5\M1TMZU76\MC900398579[1].wmf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9782" y="476672"/>
            <a:ext cx="2296669" cy="3137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EU12\AppData\Local\Microsoft\Windows\Temporary Internet Files\Content.IE5\HT4TS4KI\MC900229169[1].wmf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46593"/>
            <a:ext cx="1826057" cy="980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EU12\AppData\Local\Microsoft\Windows\Temporary Internet Files\Content.IE5\M1TMZU76\MC90033218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9722" y="4365104"/>
            <a:ext cx="1816729" cy="1169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9017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sz="2800" b="1" dirty="0" smtClean="0"/>
              <a:t>TŘI MUŠKETÝŘI</a:t>
            </a:r>
            <a:endParaRPr lang="cs-CZ" sz="28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395536" y="1669184"/>
            <a:ext cx="8568952" cy="3213532"/>
          </a:xfrm>
        </p:spPr>
        <p:txBody>
          <a:bodyPr>
            <a:normAutofit/>
          </a:bodyPr>
          <a:lstStyle/>
          <a:p>
            <a:r>
              <a:rPr lang="cs-CZ" sz="2000" b="1" dirty="0" smtClean="0"/>
              <a:t>líčící životní osudy gaskoňského hraběte </a:t>
            </a:r>
            <a:r>
              <a:rPr lang="cs-CZ" sz="2000" b="1" dirty="0" err="1" smtClean="0"/>
              <a:t>d'Artagnana</a:t>
            </a:r>
            <a:r>
              <a:rPr lang="cs-CZ" sz="2000" b="1" dirty="0" smtClean="0"/>
              <a:t> [</a:t>
            </a:r>
            <a:r>
              <a:rPr lang="cs-CZ" sz="2000" b="1" dirty="0" err="1" smtClean="0"/>
              <a:t>dartaňana</a:t>
            </a:r>
            <a:r>
              <a:rPr lang="cs-CZ" sz="2000" b="1" dirty="0" smtClean="0"/>
              <a:t>] a jeho přátel (tří mušketýrů Athose, </a:t>
            </a:r>
            <a:r>
              <a:rPr lang="cs-CZ" sz="2000" b="1" dirty="0" err="1" smtClean="0"/>
              <a:t>Porthose</a:t>
            </a:r>
            <a:r>
              <a:rPr lang="cs-CZ" sz="2000" b="1" dirty="0" smtClean="0"/>
              <a:t> a </a:t>
            </a:r>
            <a:r>
              <a:rPr lang="cs-CZ" sz="2000" b="1" dirty="0" err="1" smtClean="0"/>
              <a:t>Aramise</a:t>
            </a:r>
            <a:r>
              <a:rPr lang="cs-CZ" sz="2000" b="1" dirty="0" smtClean="0"/>
              <a:t>)</a:t>
            </a:r>
          </a:p>
          <a:p>
            <a:r>
              <a:rPr lang="cs-CZ" sz="2000" b="1" dirty="0" smtClean="0"/>
              <a:t>Příběh </a:t>
            </a:r>
            <a:r>
              <a:rPr lang="cs-CZ" sz="2000" b="1" dirty="0"/>
              <a:t>začíná příjezdem mladého </a:t>
            </a:r>
            <a:r>
              <a:rPr lang="cs-CZ" sz="2000" b="1" dirty="0" err="1"/>
              <a:t>d'Artagnana</a:t>
            </a:r>
            <a:r>
              <a:rPr lang="cs-CZ" sz="2000" b="1" dirty="0"/>
              <a:t> do Paříže, kde se uchází o členství ve sboru královských </a:t>
            </a:r>
            <a:r>
              <a:rPr lang="cs-CZ" sz="2000" b="1" dirty="0" smtClean="0"/>
              <a:t>mušketýrů</a:t>
            </a:r>
            <a:r>
              <a:rPr lang="cs-CZ" sz="2000" b="1" dirty="0"/>
              <a:t>.</a:t>
            </a:r>
          </a:p>
          <a:p>
            <a:endParaRPr lang="cs-CZ" sz="2000" b="1" dirty="0"/>
          </a:p>
        </p:txBody>
      </p:sp>
      <p:pic>
        <p:nvPicPr>
          <p:cNvPr id="5122" name="Picture 2" descr="C:\Users\EU12\AppData\Local\Microsoft\Windows\Temporary Internet Files\Content.IE5\M1TMZU76\MC900153548[1].wmf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944" y="3861048"/>
            <a:ext cx="1151951" cy="2777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EU12\AppData\Local\Microsoft\Windows\Temporary Internet Files\Content.IE5\2Q3A7NWE\MC900230929[1].wmf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444076"/>
            <a:ext cx="3550986" cy="1995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2163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899" y="5507061"/>
            <a:ext cx="8982572" cy="1323439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i="1" dirty="0"/>
              <a:t>Byl-li Dumas nejčtenějším spisovatelem své doby, stali se zase „Tři mušketýři" jako oblíbená lidová četba jeho knihou nejpopulárnější. Byli překládáni do nejrůznějších jazyků, zdramatizováni, </a:t>
            </a:r>
            <a:endParaRPr lang="cs-CZ" sz="2000" i="1" dirty="0" smtClean="0"/>
          </a:p>
          <a:p>
            <a:pPr algn="ctr"/>
            <a:r>
              <a:rPr lang="cs-CZ" sz="2000" i="1" dirty="0" smtClean="0"/>
              <a:t>několikrát </a:t>
            </a:r>
            <a:r>
              <a:rPr lang="cs-CZ" sz="2000" i="1" dirty="0"/>
              <a:t>zfilmováni</a:t>
            </a:r>
            <a:r>
              <a:rPr lang="cs-CZ" i="1" dirty="0"/>
              <a:t>. 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60648"/>
            <a:ext cx="6188941" cy="5016037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995486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424936" cy="924475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4400" b="1" dirty="0" smtClean="0">
                <a:solidFill>
                  <a:srgbClr val="33CC33"/>
                </a:solidFill>
              </a:rPr>
              <a:t>LITERÁRNÍ TERMÍNY</a:t>
            </a:r>
            <a:endParaRPr lang="cs-CZ" sz="4400" b="1" dirty="0">
              <a:solidFill>
                <a:srgbClr val="33CC33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484784"/>
            <a:ext cx="8568952" cy="5112568"/>
          </a:xfr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ClrTx/>
            </a:pPr>
            <a:endParaRPr lang="cs-CZ" sz="2400" b="1" dirty="0" smtClean="0">
              <a:solidFill>
                <a:srgbClr val="33CC33"/>
              </a:solidFill>
            </a:endParaRPr>
          </a:p>
          <a:p>
            <a:pPr>
              <a:buClrTx/>
            </a:pPr>
            <a:r>
              <a:rPr lang="cs-CZ" sz="2400" b="1" dirty="0" smtClean="0">
                <a:solidFill>
                  <a:srgbClr val="33CC33"/>
                </a:solidFill>
              </a:rPr>
              <a:t>PROZAIK</a:t>
            </a:r>
          </a:p>
          <a:p>
            <a:pPr>
              <a:buClrTx/>
            </a:pPr>
            <a:r>
              <a:rPr lang="cs-CZ" sz="2400" b="1" dirty="0" smtClean="0">
                <a:solidFill>
                  <a:srgbClr val="33CC33"/>
                </a:solidFill>
              </a:rPr>
              <a:t>DRAMATIK</a:t>
            </a:r>
          </a:p>
          <a:p>
            <a:pPr>
              <a:buClrTx/>
            </a:pPr>
            <a:r>
              <a:rPr lang="cs-CZ" sz="2400" b="1" dirty="0" smtClean="0">
                <a:solidFill>
                  <a:srgbClr val="33CC33"/>
                </a:solidFill>
              </a:rPr>
              <a:t>ROMANTISMUS</a:t>
            </a:r>
          </a:p>
          <a:p>
            <a:pPr>
              <a:buClrTx/>
            </a:pPr>
            <a:r>
              <a:rPr lang="cs-CZ" sz="2400" b="1" dirty="0" smtClean="0">
                <a:solidFill>
                  <a:srgbClr val="33CC33"/>
                </a:solidFill>
              </a:rPr>
              <a:t>HISTORICKÝ ROMÁN</a:t>
            </a:r>
          </a:p>
          <a:p>
            <a:pPr>
              <a:buClrTx/>
            </a:pPr>
            <a:r>
              <a:rPr lang="cs-CZ" sz="2400" b="1" dirty="0" smtClean="0">
                <a:solidFill>
                  <a:srgbClr val="33CC33"/>
                </a:solidFill>
              </a:rPr>
              <a:t>PANFLET</a:t>
            </a:r>
          </a:p>
          <a:p>
            <a:pPr>
              <a:buClrTx/>
            </a:pPr>
            <a:r>
              <a:rPr lang="cs-CZ" sz="2400" b="1" dirty="0" smtClean="0">
                <a:solidFill>
                  <a:srgbClr val="33CC33"/>
                </a:solidFill>
              </a:rPr>
              <a:t>NOVELA</a:t>
            </a:r>
          </a:p>
          <a:p>
            <a:pPr>
              <a:buClrTx/>
            </a:pPr>
            <a:r>
              <a:rPr lang="cs-CZ" sz="2400" b="1" dirty="0" smtClean="0">
                <a:solidFill>
                  <a:srgbClr val="33CC33"/>
                </a:solidFill>
              </a:rPr>
              <a:t>KOMEDIE</a:t>
            </a:r>
          </a:p>
          <a:p>
            <a:pPr>
              <a:buClrTx/>
            </a:pPr>
            <a:r>
              <a:rPr lang="cs-CZ" sz="2400" b="1" dirty="0" smtClean="0">
                <a:solidFill>
                  <a:srgbClr val="33CC33"/>
                </a:solidFill>
              </a:rPr>
              <a:t>PAMĚTI</a:t>
            </a:r>
          </a:p>
          <a:p>
            <a:pPr>
              <a:buClrTx/>
            </a:pPr>
            <a:endParaRPr lang="cs-CZ" sz="2400" b="1" dirty="0" smtClean="0">
              <a:solidFill>
                <a:schemeClr val="bg1"/>
              </a:solidFill>
            </a:endParaRPr>
          </a:p>
          <a:p>
            <a:pPr>
              <a:buClrTx/>
            </a:pPr>
            <a:endParaRPr lang="cs-CZ" sz="24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5509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46"/>
            <a:ext cx="8352928" cy="476525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2400" dirty="0"/>
              <a:t>CITACE: OBRÁZKY, FOTOGRAFIE, KRESBY</a:t>
            </a:r>
            <a:endParaRPr lang="cs-CZ" sz="2400" b="1" dirty="0">
              <a:solidFill>
                <a:srgbClr val="33CC33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620688"/>
            <a:ext cx="8784976" cy="6120680"/>
          </a:xfr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 fontScale="77500" lnSpcReduction="20000"/>
          </a:bodyPr>
          <a:lstStyle/>
          <a:p>
            <a:r>
              <a:rPr lang="cs-CZ" sz="2400" dirty="0" smtClean="0"/>
              <a:t>CARJAT, </a:t>
            </a:r>
            <a:r>
              <a:rPr lang="cs-CZ" sz="2400" dirty="0" err="1" smtClean="0"/>
              <a:t>Étienne</a:t>
            </a:r>
            <a:r>
              <a:rPr lang="cs-CZ" sz="2400" dirty="0" smtClean="0"/>
              <a:t>, </a:t>
            </a:r>
            <a:r>
              <a:rPr lang="cs-CZ" sz="2400" dirty="0"/>
              <a:t>vložil uživatel </a:t>
            </a:r>
            <a:r>
              <a:rPr lang="cs-CZ" sz="2400" dirty="0" err="1" smtClean="0"/>
              <a:t>Kelson</a:t>
            </a:r>
            <a:r>
              <a:rPr lang="cs-CZ" sz="2400" dirty="0" smtClean="0"/>
              <a:t>. </a:t>
            </a:r>
            <a:r>
              <a:rPr lang="cs-CZ" sz="2400" dirty="0"/>
              <a:t>Http</a:t>
            </a:r>
            <a:r>
              <a:rPr lang="cs-CZ" sz="2400" dirty="0" smtClean="0"/>
              <a:t>://cs.wikipedia.org</a:t>
            </a:r>
            <a:r>
              <a:rPr lang="cs-CZ" sz="2400" dirty="0"/>
              <a:t> [online]. 22. 3. 2005, 17:40. [2011-11-08] </a:t>
            </a:r>
            <a:r>
              <a:rPr lang="cs-CZ" sz="2400" dirty="0" err="1"/>
              <a:t>Soubor:Alexandre</a:t>
            </a:r>
            <a:r>
              <a:rPr lang="cs-CZ" sz="2400" dirty="0"/>
              <a:t> Dumas.jpg. </a:t>
            </a:r>
            <a:r>
              <a:rPr lang="cs-CZ" sz="2400" dirty="0" err="1"/>
              <a:t>From</a:t>
            </a:r>
            <a:r>
              <a:rPr lang="cs-CZ" sz="2400" dirty="0"/>
              <a:t> </a:t>
            </a:r>
            <a:r>
              <a:rPr lang="cs-CZ" sz="2400" dirty="0" err="1"/>
              <a:t>Wikipedia</a:t>
            </a:r>
            <a:r>
              <a:rPr lang="cs-CZ" sz="2400" dirty="0"/>
              <a:t>, </a:t>
            </a:r>
            <a:r>
              <a:rPr lang="cs-CZ" sz="2400" dirty="0" err="1"/>
              <a:t>the</a:t>
            </a:r>
            <a:r>
              <a:rPr lang="cs-CZ" sz="2400" dirty="0"/>
              <a:t> free </a:t>
            </a:r>
            <a:r>
              <a:rPr lang="cs-CZ" sz="2400" dirty="0" err="1"/>
              <a:t>encyclopedia</a:t>
            </a:r>
            <a:r>
              <a:rPr lang="cs-CZ" sz="2400" dirty="0"/>
              <a:t>. Dostupné z WWW: &lt;http://cs.wikipedia.org/wiki/</a:t>
            </a:r>
            <a:r>
              <a:rPr lang="cs-CZ" sz="2400" dirty="0" err="1"/>
              <a:t>Soubor:Alexandre_Dumas.jpg</a:t>
            </a:r>
            <a:r>
              <a:rPr lang="cs-CZ" sz="2400" dirty="0"/>
              <a:t>&gt;</a:t>
            </a:r>
            <a:endParaRPr lang="cs-CZ" sz="2400" dirty="0" smtClean="0"/>
          </a:p>
          <a:p>
            <a:r>
              <a:rPr lang="cs-CZ" sz="2400" dirty="0" smtClean="0"/>
              <a:t>TOURNACHON, </a:t>
            </a:r>
            <a:r>
              <a:rPr lang="cs-CZ" sz="2400" dirty="0" err="1" smtClean="0"/>
              <a:t>Gaspard-Félix</a:t>
            </a:r>
            <a:r>
              <a:rPr lang="cs-CZ" sz="2400" dirty="0" smtClean="0"/>
              <a:t>, </a:t>
            </a:r>
            <a:r>
              <a:rPr lang="cs-CZ" sz="2400" dirty="0"/>
              <a:t>vložil uživatel </a:t>
            </a:r>
            <a:r>
              <a:rPr lang="cs-CZ" sz="2400" dirty="0" err="1" smtClean="0"/>
              <a:t>Scewink</a:t>
            </a:r>
            <a:r>
              <a:rPr lang="cs-CZ" sz="2400" dirty="0" smtClean="0"/>
              <a:t>. </a:t>
            </a:r>
            <a:r>
              <a:rPr lang="cs-CZ" sz="2400" dirty="0"/>
              <a:t>Http://en.wikipedia.org [online]. 03:27, 23 June 2010. [2011-11-08File:Dumas by </a:t>
            </a:r>
            <a:r>
              <a:rPr lang="cs-CZ" sz="2400" dirty="0" err="1"/>
              <a:t>Nadar</a:t>
            </a:r>
            <a:r>
              <a:rPr lang="cs-CZ" sz="2400" dirty="0"/>
              <a:t>, 1855.jpg . </a:t>
            </a:r>
            <a:r>
              <a:rPr lang="cs-CZ" sz="2400" dirty="0" err="1"/>
              <a:t>From</a:t>
            </a:r>
            <a:r>
              <a:rPr lang="cs-CZ" sz="2400" dirty="0"/>
              <a:t> </a:t>
            </a:r>
            <a:r>
              <a:rPr lang="cs-CZ" sz="2400" dirty="0" err="1"/>
              <a:t>Wikipedia</a:t>
            </a:r>
            <a:r>
              <a:rPr lang="cs-CZ" sz="2400" dirty="0"/>
              <a:t>, </a:t>
            </a:r>
            <a:r>
              <a:rPr lang="cs-CZ" sz="2400" dirty="0" err="1"/>
              <a:t>the</a:t>
            </a:r>
            <a:r>
              <a:rPr lang="cs-CZ" sz="2400" dirty="0"/>
              <a:t> free </a:t>
            </a:r>
            <a:r>
              <a:rPr lang="cs-CZ" sz="2400" dirty="0" err="1"/>
              <a:t>encyclopedia</a:t>
            </a:r>
            <a:r>
              <a:rPr lang="cs-CZ" sz="2400" dirty="0"/>
              <a:t>. Dostupné z WWW: &lt; http://en.wikipedia.org/wiki/File:Dumas_by_Nadar,_1855.jpg &gt;</a:t>
            </a:r>
          </a:p>
          <a:p>
            <a:r>
              <a:rPr lang="cs-CZ" sz="2400" dirty="0"/>
              <a:t>Volné dílo, vložil uživatel </a:t>
            </a:r>
            <a:r>
              <a:rPr lang="cs-CZ" sz="2400" dirty="0" err="1" smtClean="0"/>
              <a:t>Kelson</a:t>
            </a:r>
            <a:r>
              <a:rPr lang="cs-CZ" sz="2400" dirty="0" smtClean="0"/>
              <a:t>. </a:t>
            </a:r>
            <a:r>
              <a:rPr lang="cs-CZ" sz="2400" dirty="0"/>
              <a:t>Http</a:t>
            </a:r>
            <a:r>
              <a:rPr lang="cs-CZ" sz="2400" dirty="0" smtClean="0"/>
              <a:t>://fr.wikipedia.org</a:t>
            </a:r>
            <a:r>
              <a:rPr lang="cs-CZ" sz="2400" dirty="0"/>
              <a:t> [online]. </a:t>
            </a:r>
            <a:r>
              <a:rPr lang="cs-CZ" sz="2400" dirty="0" smtClean="0"/>
              <a:t>2</a:t>
            </a:r>
            <a:r>
              <a:rPr lang="fr-FR" sz="2400" dirty="0"/>
              <a:t>22 mai 2005 à 09:26</a:t>
            </a:r>
            <a:r>
              <a:rPr lang="cs-CZ" sz="2400" dirty="0" smtClean="0"/>
              <a:t>. </a:t>
            </a:r>
            <a:r>
              <a:rPr lang="cs-CZ" sz="2400" dirty="0"/>
              <a:t>[2011-11-08] </a:t>
            </a:r>
            <a:r>
              <a:rPr lang="cs-CZ" sz="2400" dirty="0" err="1"/>
              <a:t>Fichier:Alexandre</a:t>
            </a:r>
            <a:r>
              <a:rPr lang="cs-CZ" sz="2400" dirty="0"/>
              <a:t> Dumas 1.jpg . </a:t>
            </a:r>
            <a:r>
              <a:rPr lang="cs-CZ" sz="2400" dirty="0" err="1"/>
              <a:t>From</a:t>
            </a:r>
            <a:r>
              <a:rPr lang="cs-CZ" sz="2400" dirty="0"/>
              <a:t> </a:t>
            </a:r>
            <a:r>
              <a:rPr lang="cs-CZ" sz="2400" dirty="0" err="1"/>
              <a:t>Wikipedia</a:t>
            </a:r>
            <a:r>
              <a:rPr lang="cs-CZ" sz="2400" dirty="0"/>
              <a:t>, </a:t>
            </a:r>
            <a:r>
              <a:rPr lang="cs-CZ" sz="2400" dirty="0" err="1"/>
              <a:t>the</a:t>
            </a:r>
            <a:r>
              <a:rPr lang="cs-CZ" sz="2400" dirty="0"/>
              <a:t> free </a:t>
            </a:r>
            <a:r>
              <a:rPr lang="cs-CZ" sz="2400" dirty="0" err="1"/>
              <a:t>encyclopedia</a:t>
            </a:r>
            <a:r>
              <a:rPr lang="cs-CZ" sz="2400" dirty="0"/>
              <a:t>. Dostupné z WWW: &lt; http://</a:t>
            </a:r>
            <a:r>
              <a:rPr lang="cs-CZ" sz="2400" dirty="0" smtClean="0"/>
              <a:t>fr.wikipedia.org/wiki/Fichier:Alexandre_Dumas_1.jpg&gt;</a:t>
            </a:r>
            <a:endParaRPr lang="cs-CZ" sz="2400" dirty="0"/>
          </a:p>
          <a:p>
            <a:r>
              <a:rPr lang="cs-CZ" sz="2400" dirty="0" err="1" smtClean="0"/>
              <a:t>LELOIR,Maurice</a:t>
            </a:r>
            <a:r>
              <a:rPr lang="cs-CZ" sz="2400" dirty="0" smtClean="0"/>
              <a:t>, </a:t>
            </a:r>
            <a:r>
              <a:rPr lang="cs-CZ" sz="2400" dirty="0"/>
              <a:t>vložil </a:t>
            </a:r>
            <a:r>
              <a:rPr lang="cs-CZ" sz="2400" dirty="0" smtClean="0"/>
              <a:t>uživatel </a:t>
            </a:r>
            <a:r>
              <a:rPr lang="cs-CZ" sz="2400" dirty="0" err="1" smtClean="0"/>
              <a:t>Beao</a:t>
            </a:r>
            <a:r>
              <a:rPr lang="cs-CZ" sz="2400" dirty="0" smtClean="0"/>
              <a:t>. </a:t>
            </a:r>
            <a:r>
              <a:rPr lang="cs-CZ" sz="2400" dirty="0"/>
              <a:t>Http</a:t>
            </a:r>
            <a:r>
              <a:rPr lang="cs-CZ" sz="2400" dirty="0" smtClean="0"/>
              <a:t>://cs.wikipedia.org</a:t>
            </a:r>
            <a:r>
              <a:rPr lang="cs-CZ" sz="2400" dirty="0"/>
              <a:t> [online]. 26. 2. 2010, 01:30. [2011-11-08] </a:t>
            </a:r>
            <a:r>
              <a:rPr lang="cs-CZ" sz="2400" dirty="0" err="1"/>
              <a:t>Soubor:Dartagnan-musketeers.jpg</a:t>
            </a:r>
            <a:r>
              <a:rPr lang="cs-CZ" sz="2400" dirty="0"/>
              <a:t>. </a:t>
            </a:r>
            <a:r>
              <a:rPr lang="cs-CZ" sz="2400" dirty="0" err="1"/>
              <a:t>From</a:t>
            </a:r>
            <a:r>
              <a:rPr lang="cs-CZ" sz="2400" dirty="0"/>
              <a:t> </a:t>
            </a:r>
            <a:r>
              <a:rPr lang="cs-CZ" sz="2400" dirty="0" err="1"/>
              <a:t>Wikipedia</a:t>
            </a:r>
            <a:r>
              <a:rPr lang="cs-CZ" sz="2400" dirty="0"/>
              <a:t>, </a:t>
            </a:r>
            <a:r>
              <a:rPr lang="cs-CZ" sz="2400" dirty="0" err="1"/>
              <a:t>the</a:t>
            </a:r>
            <a:r>
              <a:rPr lang="cs-CZ" sz="2400" dirty="0"/>
              <a:t> free </a:t>
            </a:r>
            <a:r>
              <a:rPr lang="cs-CZ" sz="2400" dirty="0" err="1"/>
              <a:t>encyclopedia</a:t>
            </a:r>
            <a:r>
              <a:rPr lang="cs-CZ" sz="2400" dirty="0"/>
              <a:t>. Dostupné z WWW: &lt;http://cs.wikipedia.org/wiki/</a:t>
            </a:r>
            <a:r>
              <a:rPr lang="cs-CZ" sz="2400" dirty="0" err="1"/>
              <a:t>Soubor:Dartagnan-musketeers.jpg</a:t>
            </a:r>
            <a:r>
              <a:rPr lang="cs-CZ" sz="2400" dirty="0"/>
              <a:t>&gt;</a:t>
            </a:r>
          </a:p>
          <a:p>
            <a:r>
              <a:rPr lang="cs-CZ" sz="2400" dirty="0"/>
              <a:t>Ostatní obrázky a fotografie – kliparty </a:t>
            </a:r>
            <a:r>
              <a:rPr lang="cs-CZ" sz="2400" dirty="0" err="1"/>
              <a:t>office</a:t>
            </a:r>
            <a:r>
              <a:rPr lang="cs-CZ" sz="2400" dirty="0"/>
              <a:t>- www.office.com</a:t>
            </a:r>
          </a:p>
          <a:p>
            <a:r>
              <a:rPr lang="cs-CZ" sz="2400" dirty="0"/>
              <a:t>FOTOGRAFIE JSOU VKLÁDÁNY OPAKOVANĚ</a:t>
            </a:r>
          </a:p>
        </p:txBody>
      </p:sp>
    </p:spTree>
    <p:extLst>
      <p:ext uri="{BB962C8B-B14F-4D97-AF65-F5344CB8AC3E}">
        <p14:creationId xmlns:p14="http://schemas.microsoft.com/office/powerpoint/2010/main" val="363320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368</TotalTime>
  <Words>580</Words>
  <Application>Microsoft Office PowerPoint</Application>
  <PresentationFormat>Předvádění na obrazovce (4:3)</PresentationFormat>
  <Paragraphs>90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Summer</vt:lpstr>
      <vt:lpstr>Prezentace aplikace PowerPoint</vt:lpstr>
      <vt:lpstr>ANOTACE</vt:lpstr>
      <vt:lpstr>KLÍČOVÁ SLOVA</vt:lpstr>
      <vt:lpstr>[aleksandr dyma]</vt:lpstr>
      <vt:lpstr>Prezentace aplikace PowerPoint</vt:lpstr>
      <vt:lpstr>KDO BYL ALEXANDRE DUMAS</vt:lpstr>
      <vt:lpstr>Prezentace aplikace PowerPoint</vt:lpstr>
      <vt:lpstr>HISTORICKÉ ROMÁNY</vt:lpstr>
      <vt:lpstr>Prezentace aplikace PowerPoint</vt:lpstr>
      <vt:lpstr>TŘI MUŠKETÝŘI</vt:lpstr>
      <vt:lpstr>Prezentace aplikace PowerPoint</vt:lpstr>
      <vt:lpstr>LITERÁRNÍ TERMÍNY</vt:lpstr>
      <vt:lpstr>CITACE: OBRÁZKY, FOTOGRAFIE, KRESBY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Alexander Dumas</dc:title>
  <dc:creator>EU12</dc:creator>
  <cp:lastModifiedBy>H Koláčková</cp:lastModifiedBy>
  <cp:revision>36</cp:revision>
  <dcterms:created xsi:type="dcterms:W3CDTF">2011-04-08T07:52:19Z</dcterms:created>
  <dcterms:modified xsi:type="dcterms:W3CDTF">2012-05-25T08:04:24Z</dcterms:modified>
</cp:coreProperties>
</file>