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3" r:id="rId2"/>
    <p:sldId id="264" r:id="rId3"/>
    <p:sldId id="256" r:id="rId4"/>
    <p:sldId id="278" r:id="rId5"/>
    <p:sldId id="258" r:id="rId6"/>
    <p:sldId id="261" r:id="rId7"/>
    <p:sldId id="272" r:id="rId8"/>
    <p:sldId id="273" r:id="rId9"/>
    <p:sldId id="276" r:id="rId10"/>
    <p:sldId id="27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80" d="100"/>
          <a:sy n="80" d="100"/>
        </p:scale>
        <p:origin x="-846" y="-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EE3A46E-E319-41EF-8CE7-7D78263B55C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633CDA4-8E23-491C-BB3A-769A51E5F6D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jirizacek.cz/zivotopis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JIŘÍ ŽÁČEK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: 13. 11. 2011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VY_32_INOVACE_46_HG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8" t="9216"/>
          <a:stretch/>
        </p:blipFill>
        <p:spPr bwMode="auto">
          <a:xfrm>
            <a:off x="6732240" y="3828341"/>
            <a:ext cx="1669669" cy="2059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0212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252022" cy="10668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ANOTACE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Baveuse" pitchFamily="2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2426" y="1463040"/>
            <a:ext cx="8396038" cy="52063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PREZENTACE VYTVOŘENA JAKO DOPLNĚK K UČIVU 9. ROČNÍKU  - PROJEKT ČESKÁ POEZIE – BÁSNÍK JIŘÍ ŽÁČEK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POZNAT OSOBNOST, ŽIVOTNÍ OSUDY A DÍLO SPISOVATELE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PRACOVAT S LITERÁRNÍMI TERMÍNY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SEZNÁMIT SE S UKÁZKAMI POEZIE JIŘÍHO ŽÁČKA</a:t>
            </a:r>
          </a:p>
          <a:p>
            <a:pPr marL="800100" indent="-457200" algn="ctr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DO PREZENTACE JSOU VLOŽENY HYPERTEXTOVÉ ODKAZY</a:t>
            </a:r>
          </a:p>
          <a:p>
            <a:pPr marL="342900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Pilotáž: Prezentace pilována ve třídách 9. ročníku, ale je možné ji použít k doplnění učiva literatury ve všech třídách II. stupně ZŠ a odpovídající ročníky víceletých gymnázií. Osobnost a dílo Jiřího Žáčka je žákům velmi blízké a je tedy vhodné prezentaci doplnit různě zaměřenými ukázkami z tvorby. Doporučuji využít odkazu a navštívit autorské stránky, které jsou zdrojem dalších zajímavých informací jak pro samotné žáky, tak pro učitele.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761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332657"/>
            <a:ext cx="8062912" cy="1152127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Baveuse" pitchFamily="2" charset="-18"/>
                <a:cs typeface="AngsanaUPC" pitchFamily="18" charset="-34"/>
              </a:rPr>
              <a:t>    Jiří žáček</a:t>
            </a:r>
            <a:r>
              <a:rPr lang="cs-CZ" sz="9600" dirty="0" smtClean="0">
                <a:latin typeface="Baveuse" pitchFamily="2" charset="-18"/>
                <a:cs typeface="AngsanaUPC" pitchFamily="18" charset="-34"/>
              </a:rPr>
              <a:t> </a:t>
            </a:r>
            <a:endParaRPr lang="cs-CZ" sz="9600" dirty="0">
              <a:latin typeface="Baveuse" pitchFamily="2" charset="-18"/>
              <a:cs typeface="AngsanaUPC" pitchFamily="18" charset="-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643" y="5304331"/>
            <a:ext cx="5904656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>
                <a:solidFill>
                  <a:schemeClr val="bg2">
                    <a:lumMod val="75000"/>
                  </a:schemeClr>
                </a:solidFill>
              </a:rPr>
              <a:t>„Láska </a:t>
            </a:r>
            <a:r>
              <a:rPr lang="cs-CZ" sz="3600" b="1" i="1" dirty="0">
                <a:solidFill>
                  <a:schemeClr val="bg2">
                    <a:lumMod val="75000"/>
                  </a:schemeClr>
                </a:solidFill>
              </a:rPr>
              <a:t>hory přenáší, </a:t>
            </a:r>
            <a:endParaRPr lang="cs-CZ" sz="3600" b="1" i="1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cs-CZ" sz="3600" b="1" i="1" dirty="0" smtClean="0">
                <a:solidFill>
                  <a:schemeClr val="bg2">
                    <a:lumMod val="75000"/>
                  </a:schemeClr>
                </a:solidFill>
              </a:rPr>
              <a:t>ale </a:t>
            </a:r>
            <a:r>
              <a:rPr lang="cs-CZ" sz="3600" b="1" i="1" dirty="0">
                <a:solidFill>
                  <a:schemeClr val="bg2">
                    <a:lumMod val="75000"/>
                  </a:schemeClr>
                </a:solidFill>
              </a:rPr>
              <a:t>s blbostí ani </a:t>
            </a:r>
            <a:r>
              <a:rPr lang="cs-CZ" sz="3600" b="1" i="1" dirty="0" smtClean="0">
                <a:solidFill>
                  <a:schemeClr val="bg2">
                    <a:lumMod val="75000"/>
                  </a:schemeClr>
                </a:solidFill>
              </a:rPr>
              <a:t>nehne.“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940" y="565955"/>
            <a:ext cx="3271857" cy="436490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01574"/>
            <a:ext cx="3145532" cy="3145532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42583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712968" cy="1399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latin typeface="Baveuse" pitchFamily="2" charset="-18"/>
              </a:rPr>
              <a:t>KDO JE JIŘÍ ŽÁČEK</a:t>
            </a:r>
            <a:endParaRPr lang="cs-CZ" sz="4000" b="1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pl-PL" sz="3200" dirty="0"/>
              <a:t>Český </a:t>
            </a:r>
            <a:r>
              <a:rPr lang="pl-PL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lyrický a satirický básník </a:t>
            </a:r>
            <a:r>
              <a:rPr lang="pl-PL" sz="3200" dirty="0"/>
              <a:t>a </a:t>
            </a:r>
            <a:r>
              <a:rPr lang="pl-PL" sz="3200" dirty="0" smtClean="0"/>
              <a:t>redaktor</a:t>
            </a:r>
          </a:p>
          <a:p>
            <a:r>
              <a:rPr lang="pl-PL" sz="3200" dirty="0"/>
              <a:t>A</a:t>
            </a:r>
            <a:r>
              <a:rPr lang="pl-PL" sz="3200" dirty="0" smtClean="0"/>
              <a:t>utor </a:t>
            </a:r>
            <a:r>
              <a:rPr lang="pl-PL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knih pro děti</a:t>
            </a:r>
            <a:r>
              <a:rPr lang="pl-PL" sz="3200" dirty="0" smtClean="0"/>
              <a:t>.</a:t>
            </a:r>
          </a:p>
          <a:p>
            <a:r>
              <a:rPr lang="pl-PL" sz="3200" dirty="0" smtClean="0"/>
              <a:t>Spisovatel </a:t>
            </a:r>
            <a:r>
              <a:rPr lang="pl-PL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 volné noze</a:t>
            </a:r>
            <a:r>
              <a:rPr lang="pl-PL" sz="3200" dirty="0" smtClean="0"/>
              <a:t>.</a:t>
            </a:r>
          </a:p>
          <a:p>
            <a:r>
              <a:rPr lang="cs-CZ" sz="3200" dirty="0" smtClean="0"/>
              <a:t>Jeho </a:t>
            </a:r>
            <a:r>
              <a:rPr lang="cs-CZ" sz="3200" dirty="0"/>
              <a:t>verše vynikají svěží obrazností, vtipem a smyslově radostným přístupem k životu. </a:t>
            </a:r>
            <a:r>
              <a:rPr lang="pl-PL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Baveuse" pitchFamily="2" charset="-18"/>
              </a:rPr>
              <a:t>Život</a:t>
            </a:r>
            <a:endParaRPr lang="cs-CZ" sz="6600" b="1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658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Dětství a školní léta prožil v jihočeských Strakonicích. </a:t>
            </a:r>
          </a:p>
          <a:p>
            <a:r>
              <a:rPr lang="cs-CZ" dirty="0" smtClean="0"/>
              <a:t>Vystudoval </a:t>
            </a:r>
            <a:r>
              <a:rPr lang="cs-CZ" dirty="0"/>
              <a:t>Střední </a:t>
            </a:r>
            <a:r>
              <a:rPr lang="cs-CZ" dirty="0" smtClean="0"/>
              <a:t>průmyslovou </a:t>
            </a:r>
            <a:r>
              <a:rPr lang="cs-CZ" dirty="0"/>
              <a:t>školu stavební</a:t>
            </a:r>
            <a:r>
              <a:rPr lang="cs-CZ" dirty="0" smtClean="0"/>
              <a:t> a </a:t>
            </a:r>
            <a:r>
              <a:rPr lang="cs-CZ" dirty="0"/>
              <a:t>stavební </a:t>
            </a:r>
            <a:r>
              <a:rPr lang="cs-CZ" dirty="0" smtClean="0"/>
              <a:t>fakultu</a:t>
            </a:r>
            <a:r>
              <a:rPr lang="cs-CZ" dirty="0"/>
              <a:t> </a:t>
            </a:r>
            <a:r>
              <a:rPr lang="cs-CZ" dirty="0" smtClean="0"/>
              <a:t>ČVUT v Praze</a:t>
            </a:r>
          </a:p>
          <a:p>
            <a:r>
              <a:rPr lang="cs-CZ" dirty="0" smtClean="0"/>
              <a:t>Po třech letech dezertoval od inženýrství k literatuře. </a:t>
            </a:r>
          </a:p>
          <a:p>
            <a:r>
              <a:rPr lang="cs-CZ" dirty="0" smtClean="0"/>
              <a:t>Pracoval jako </a:t>
            </a: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redaktor</a:t>
            </a:r>
            <a:r>
              <a:rPr lang="cs-CZ" dirty="0" smtClean="0"/>
              <a:t> v několika časopisech.</a:t>
            </a:r>
          </a:p>
          <a:p>
            <a:r>
              <a:rPr lang="cs-CZ" dirty="0" smtClean="0"/>
              <a:t>Nyní je </a:t>
            </a: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spisovatelem na volné noze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Žije v Praze, je ženatý, má dvě děti a vnuka.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82686" y="2967335"/>
            <a:ext cx="3786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.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9805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564" y="188640"/>
            <a:ext cx="4258816" cy="1368152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Baveuse" pitchFamily="2" charset="-18"/>
              </a:rPr>
              <a:t>Jiří Žáček</a:t>
            </a:r>
            <a:endParaRPr lang="cs-CZ" sz="5400" dirty="0">
              <a:latin typeface="Baveuse" pitchFamily="2" charset="-1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94820" y="188640"/>
            <a:ext cx="4392488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hlinkClick r:id="rId2"/>
              </a:rPr>
              <a:t>AUTORSKÉ</a:t>
            </a:r>
            <a:r>
              <a:rPr lang="cs-CZ" sz="2800" b="1" dirty="0" smtClean="0"/>
              <a:t> STRÁNKY JIŘÍHO ŽÁČKA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4088695" y="1340768"/>
            <a:ext cx="4581636" cy="532453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i="1" u="sng" dirty="0" smtClean="0">
                <a:solidFill>
                  <a:schemeClr val="accent1"/>
                </a:solidFill>
              </a:rPr>
              <a:t>ROZCESTNÍK WEBOVÝCH STRÁNEK</a:t>
            </a:r>
          </a:p>
          <a:p>
            <a:endParaRPr lang="cs-CZ" sz="2000" b="1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/>
                </a:solidFill>
              </a:rPr>
              <a:t>hlavní </a:t>
            </a:r>
            <a:r>
              <a:rPr lang="cs-CZ" sz="2000" b="1" dirty="0">
                <a:solidFill>
                  <a:schemeClr val="accent1"/>
                </a:solidFill>
              </a:rPr>
              <a:t>strana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rozhovory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životopis a kontakty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z </a:t>
            </a:r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recenzí</a:t>
            </a:r>
            <a:r>
              <a:rPr lang="cs-CZ" sz="2000" b="1" dirty="0">
                <a:solidFill>
                  <a:schemeClr val="accent1"/>
                </a:solidFill>
              </a:rPr>
              <a:t> a článků</a:t>
            </a:r>
          </a:p>
          <a:p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bibliografie</a:t>
            </a:r>
            <a:r>
              <a:rPr lang="cs-CZ" sz="2000" b="1" dirty="0">
                <a:solidFill>
                  <a:schemeClr val="accent1"/>
                </a:solidFill>
              </a:rPr>
              <a:t>: knížky pro dospělé</a:t>
            </a:r>
          </a:p>
          <a:p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dramata</a:t>
            </a:r>
            <a:r>
              <a:rPr lang="cs-CZ" sz="2000" b="1" dirty="0">
                <a:solidFill>
                  <a:schemeClr val="accent1"/>
                </a:solidFill>
              </a:rPr>
              <a:t> a překlady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knížky pro děti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zvukové nosiče a CD-</a:t>
            </a:r>
            <a:r>
              <a:rPr lang="cs-CZ" sz="2000" b="1" dirty="0" err="1">
                <a:solidFill>
                  <a:schemeClr val="accent1"/>
                </a:solidFill>
              </a:rPr>
              <a:t>ROMy</a:t>
            </a:r>
            <a:endParaRPr lang="cs-CZ" sz="2000" b="1" dirty="0">
              <a:solidFill>
                <a:schemeClr val="accent1"/>
              </a:solidFill>
            </a:endParaRPr>
          </a:p>
          <a:p>
            <a:endParaRPr lang="cs-CZ" sz="2000" b="1" dirty="0">
              <a:solidFill>
                <a:schemeClr val="accent1"/>
              </a:solidFill>
            </a:endParaRPr>
          </a:p>
          <a:p>
            <a:r>
              <a:rPr lang="cs-CZ" sz="2000" b="1" dirty="0">
                <a:solidFill>
                  <a:schemeClr val="accent1"/>
                </a:solidFill>
              </a:rPr>
              <a:t>ukázky: </a:t>
            </a:r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poezie</a:t>
            </a:r>
          </a:p>
          <a:p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prózy</a:t>
            </a:r>
          </a:p>
          <a:p>
            <a:r>
              <a:rPr lang="cs-CZ" sz="20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dramata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humor</a:t>
            </a:r>
          </a:p>
          <a:p>
            <a:r>
              <a:rPr lang="cs-CZ" sz="2000" b="1" dirty="0">
                <a:solidFill>
                  <a:schemeClr val="accent1"/>
                </a:solidFill>
              </a:rPr>
              <a:t>tvorba pro děti</a:t>
            </a:r>
          </a:p>
          <a:p>
            <a:r>
              <a:rPr lang="cs-CZ" sz="20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překlady</a:t>
            </a:r>
            <a:endParaRPr lang="cs-CZ" sz="20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12844" y="5439564"/>
            <a:ext cx="2304256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VYSVĚTLETE ZVÝRAZNĚNÉ 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194050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hkolackova\AppData\Local\Microsoft\Windows\Temporary Internet Files\Content.IE5\6O1YWS52\MP900439369[1].jpg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293" y="4979394"/>
            <a:ext cx="12725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20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Baveuse" pitchFamily="2" charset="-18"/>
              </a:rPr>
              <a:t>KNIHY PRO </a:t>
            </a:r>
            <a:br>
              <a:rPr lang="cs-CZ" b="1" dirty="0" smtClean="0">
                <a:latin typeface="Baveuse" pitchFamily="2" charset="-18"/>
              </a:rPr>
            </a:br>
            <a:r>
              <a:rPr lang="cs-CZ" b="1" dirty="0" smtClean="0">
                <a:latin typeface="Baveuse" pitchFamily="2" charset="-18"/>
              </a:rPr>
              <a:t>DOSPĚLÉ ČTENÁŘE</a:t>
            </a:r>
            <a:endParaRPr lang="cs-CZ" b="1" dirty="0">
              <a:latin typeface="Baveuse" pitchFamily="2" charset="-1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779687"/>
            <a:ext cx="4248472" cy="452431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bibliografie: </a:t>
            </a:r>
            <a:endParaRPr lang="cs-CZ" sz="36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knížky </a:t>
            </a: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pro dospělé: </a:t>
            </a:r>
            <a:endParaRPr lang="cs-CZ" sz="36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Poezie: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</a:rPr>
              <a:t>Epigramy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</a:rPr>
              <a:t>Parodie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</a:rPr>
              <a:t>nonsensy</a:t>
            </a:r>
            <a:endParaRPr lang="cs-CZ" sz="3600" b="1" dirty="0">
              <a:solidFill>
                <a:srgbClr val="0070C0"/>
              </a:solidFill>
            </a:endParaRP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</a:rPr>
              <a:t>aforismy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12812" y="5950059"/>
            <a:ext cx="3312368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C00000"/>
                </a:solidFill>
              </a:rPr>
              <a:t>VYSVĚTLETE ZVÝRAZNĚNÉ TERMÍNY</a:t>
            </a:r>
          </a:p>
        </p:txBody>
      </p:sp>
      <p:pic>
        <p:nvPicPr>
          <p:cNvPr id="4098" name="Picture 2" descr="C:\Users\hkolackova\AppData\Local\Microsoft\Windows\Temporary Internet Files\Content.IE5\XA4QLDP0\MC900410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175" y="2420888"/>
            <a:ext cx="3473409" cy="256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044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7494"/>
            <a:ext cx="8856984" cy="1073274"/>
          </a:xfrm>
        </p:spPr>
        <p:txBody>
          <a:bodyPr/>
          <a:lstStyle/>
          <a:p>
            <a:r>
              <a:rPr lang="cs-CZ" dirty="0" smtClean="0">
                <a:latin typeface="Baveuse" pitchFamily="2" charset="-18"/>
              </a:rPr>
              <a:t>JMENOVKA SPISOVATELE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852936"/>
            <a:ext cx="468052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/>
              <a:t>Básník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/>
              <a:t>Prozaik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/>
              <a:t>Scenárista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 smtClean="0"/>
              <a:t>Překladatel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utor</a:t>
            </a:r>
            <a:r>
              <a:rPr lang="cs-CZ" sz="2800" b="1" dirty="0" smtClean="0"/>
              <a:t>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/>
              <a:t>slabikáře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/>
              <a:t>dětské encyklopedie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/>
              <a:t>p</a:t>
            </a:r>
            <a:r>
              <a:rPr lang="cs-CZ" sz="2800" b="1" dirty="0" smtClean="0"/>
              <a:t>ohádkových knížek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068379"/>
            <a:ext cx="344626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utor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/>
              <a:t>e</a:t>
            </a:r>
            <a:r>
              <a:rPr lang="cs-CZ" sz="2800" b="1" dirty="0" smtClean="0"/>
              <a:t>pigramů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/>
              <a:t>a</a:t>
            </a:r>
            <a:r>
              <a:rPr lang="cs-CZ" sz="2800" b="1" dirty="0" smtClean="0"/>
              <a:t>forismů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/>
              <a:t>p</a:t>
            </a:r>
            <a:r>
              <a:rPr lang="cs-CZ" sz="2800" b="1" dirty="0" smtClean="0"/>
              <a:t>arodií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/>
              <a:t>b</a:t>
            </a:r>
            <a:r>
              <a:rPr lang="cs-CZ" sz="2800" b="1" dirty="0" smtClean="0"/>
              <a:t>ajek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/>
              <a:t>písňových textů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/>
              <a:t>fejetonů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437" y="1916832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Jeden z nejvýraznějších českých literárních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tvůrců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atří </a:t>
            </a: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 nejčtenějším českým autorům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1165817"/>
            <a:ext cx="2880320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75000"/>
                  </a:schemeClr>
                </a:solidFill>
              </a:rPr>
              <a:t>JIŘÍ ŽÁČEK</a:t>
            </a:r>
            <a:endParaRPr lang="cs-CZ" sz="32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44083" y="1288927"/>
            <a:ext cx="359028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58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2708920"/>
            <a:ext cx="5796136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Múzy </a:t>
            </a:r>
            <a:r>
              <a:rPr lang="cs-CZ" sz="2400" dirty="0"/>
              <a:t>se rozplynuly v bílé nemocniční posteli a pro našeho nejčtenějšího současného básníka začala </a:t>
            </a:r>
            <a:r>
              <a:rPr lang="cs-CZ" sz="2400" b="1" u="sng" dirty="0"/>
              <a:t>nová</a:t>
            </a:r>
            <a:r>
              <a:rPr lang="cs-CZ" sz="2400" dirty="0"/>
              <a:t> </a:t>
            </a:r>
            <a:r>
              <a:rPr lang="cs-CZ" sz="2400" b="1" u="sng" dirty="0"/>
              <a:t>životní etapa</a:t>
            </a:r>
            <a:r>
              <a:rPr lang="cs-CZ" sz="2400" dirty="0"/>
              <a:t>. Na ruku si napsal "dobrý den", aby mohl slušně odpovědět na pozdrav, když za ním někdo přišel na návštěvu do nemocnice. Vzal do ruky tužku a malé nastříhané papírky a tak začal komunikovat se svou rodinou - s manželkou, dcerou, synem a vnuky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3799" y="404664"/>
            <a:ext cx="7848872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Před vánocemi roku 2005 mu diagnostikovali </a:t>
            </a:r>
            <a:r>
              <a:rPr lang="cs-CZ" sz="2400" b="1" u="sng" dirty="0"/>
              <a:t>rakovinu hrtanu a hlasivek</a:t>
            </a:r>
            <a:r>
              <a:rPr lang="cs-CZ" sz="2400" dirty="0"/>
              <a:t>. Toho roku prožil vánoce, na které on ani jeho rodina nikdy nezapomenou. 5. ledna 2006 šel na operaci, jejímž následkem bylo odebrání části hrtanu a </a:t>
            </a:r>
            <a:r>
              <a:rPr lang="cs-CZ" sz="2400" b="1" u="sng" dirty="0"/>
              <a:t>ztráta schopnosti mluvit</a:t>
            </a:r>
            <a:r>
              <a:rPr lang="cs-CZ" sz="2400" dirty="0"/>
              <a:t>.</a:t>
            </a:r>
          </a:p>
        </p:txBody>
      </p:sp>
      <p:pic>
        <p:nvPicPr>
          <p:cNvPr id="5122" name="Picture 2" descr="C:\Users\hkolackova\AppData\Local\Microsoft\Windows\Temporary Internet Files\Content.IE5\DH2GM8TD\MP900449055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57" y="3404014"/>
            <a:ext cx="2025334" cy="2041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71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08912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/>
              <a:t>Postupně a až za dlouhou dobu, po návratu domů, se začal učit mluvit břichem. </a:t>
            </a:r>
            <a:r>
              <a:rPr lang="cs-CZ" sz="2400" b="1" u="sng" dirty="0"/>
              <a:t>Dnes mluví pomalu</a:t>
            </a:r>
            <a:r>
              <a:rPr lang="cs-CZ" sz="2400" dirty="0"/>
              <a:t>, zřetelně, ale při delší komunikaci je na něm patrná únava. Na své břichomluvecké schopnosti ale může být hrdý. Chodí na pravidelné kontroly a po šesti letech, které prý bývají kritické, </a:t>
            </a:r>
            <a:r>
              <a:rPr lang="cs-CZ" sz="2400" b="1" u="sng" dirty="0"/>
              <a:t>je v pořádku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3068960"/>
            <a:ext cx="6264696" cy="34163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/>
              <a:t>A tak se ani kvůli vážné nemoci nepotvrdilo pořekadlo "sejde z očí, sejde z mysli". Jiří Žáček už nikdy, vzhledem k tomu, že po světě běhá </a:t>
            </a:r>
            <a:r>
              <a:rPr lang="cs-CZ" sz="2400" b="1" u="sng" dirty="0"/>
              <a:t>víc jak půldruhého milionu výtisků jeho knih</a:t>
            </a:r>
            <a:r>
              <a:rPr lang="cs-CZ" sz="2400" dirty="0"/>
              <a:t>, se českým čtenářům z mysli neztratí. Říká se o něm, že je </a:t>
            </a:r>
            <a:r>
              <a:rPr lang="cs-CZ" sz="2400" b="1" u="sng" dirty="0"/>
              <a:t>jedním z nejzázračnějších talentů, jaký se kdy objevil v české poezii</a:t>
            </a:r>
            <a:r>
              <a:rPr lang="cs-CZ" sz="2400" dirty="0"/>
              <a:t>.</a:t>
            </a:r>
          </a:p>
        </p:txBody>
      </p:sp>
      <p:pic>
        <p:nvPicPr>
          <p:cNvPr id="6146" name="Picture 2" descr="C:\Users\hkolackova\AppData\Local\Microsoft\Windows\Temporary Internet Files\Content.IE5\NPS7ZQHH\MP900398745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989" y="3369977"/>
            <a:ext cx="2010204" cy="28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06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75000"/>
                  </a:schemeClr>
                </a:solidFill>
                <a:latin typeface="Baveuse" pitchFamily="2" charset="-18"/>
              </a:rPr>
              <a:t>LITERÁRNÍ TERMÍNY</a:t>
            </a:r>
            <a:endParaRPr lang="cs-CZ" sz="4800" dirty="0">
              <a:solidFill>
                <a:schemeClr val="bg2">
                  <a:lumMod val="75000"/>
                </a:schemeClr>
              </a:solidFill>
              <a:latin typeface="Baveuse" pitchFamily="2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600200"/>
            <a:ext cx="7924800" cy="47811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LYRICKÝ BÁSNÍK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SATIRICKÝ BÁSNÍK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REDAKTOR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SPISOVATEL NA VOLNÉ NOZE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RECENZE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BIBLIOGRAFIE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EPIGRAMY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PARODIE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NONSENSY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AFORISMY</a:t>
            </a: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31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116632"/>
            <a:ext cx="8324030" cy="64807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2">
                    <a:lumMod val="25000"/>
                  </a:schemeClr>
                </a:solidFill>
                <a:latin typeface="Baveuse" pitchFamily="2" charset="-18"/>
              </a:rPr>
              <a:t>Obrázky, fotografie, kliparty</a:t>
            </a:r>
            <a:endParaRPr lang="cs-CZ" sz="3600" dirty="0">
              <a:solidFill>
                <a:schemeClr val="tx2">
                  <a:lumMod val="25000"/>
                </a:schemeClr>
              </a:solidFill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83264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457200" indent="-457200"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HRDLIČKA, Pavel.</a:t>
            </a:r>
            <a:r>
              <a:rPr lang="cs-CZ" sz="3200" dirty="0">
                <a:solidFill>
                  <a:schemeClr val="bg1"/>
                </a:solidFill>
              </a:rPr>
              <a:t> </a:t>
            </a:r>
            <a:r>
              <a:rPr lang="cs-CZ" sz="3200" i="1" dirty="0">
                <a:solidFill>
                  <a:schemeClr val="bg1"/>
                </a:solidFill>
              </a:rPr>
              <a:t>Http://cs.wikipedia.org</a:t>
            </a:r>
            <a:r>
              <a:rPr lang="cs-CZ" sz="3200" dirty="0">
                <a:solidFill>
                  <a:schemeClr val="bg1"/>
                </a:solidFill>
              </a:rPr>
              <a:t> [online]. 19. 11. 2011, 21:10. </a:t>
            </a:r>
            <a:r>
              <a:rPr lang="cs-CZ" sz="3200" dirty="0" smtClean="0">
                <a:solidFill>
                  <a:schemeClr val="bg1"/>
                </a:solidFill>
              </a:rPr>
              <a:t>2011-11-13</a:t>
            </a:r>
            <a:r>
              <a:rPr lang="cs-CZ" sz="3200" dirty="0">
                <a:solidFill>
                  <a:schemeClr val="bg1"/>
                </a:solidFill>
              </a:rPr>
              <a:t>]. </a:t>
            </a:r>
            <a:r>
              <a:rPr lang="cs-CZ" sz="3200" dirty="0" err="1">
                <a:solidFill>
                  <a:schemeClr val="bg1"/>
                </a:solidFill>
              </a:rPr>
              <a:t>Soubor:Jiří</a:t>
            </a:r>
            <a:r>
              <a:rPr lang="cs-CZ" sz="3200" dirty="0">
                <a:solidFill>
                  <a:schemeClr val="bg1"/>
                </a:solidFill>
              </a:rPr>
              <a:t> Žáček 2011.jpgDostupné z WWW: &lt;http://cs.wikipedia.org/wiki/Soubor:Ji%C5%99%C3%AD_%C5%BD%C3%A1%C4%8Dek_2011.jpg&gt;.</a:t>
            </a:r>
            <a:endParaRPr lang="cs-CZ" sz="3200" dirty="0" smtClean="0">
              <a:solidFill>
                <a:schemeClr val="bg1"/>
              </a:solidFill>
            </a:endParaRPr>
          </a:p>
          <a:p>
            <a:pPr marL="457200" indent="-457200"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BAŤHA, Matěj.</a:t>
            </a:r>
            <a:r>
              <a:rPr lang="cs-CZ" sz="3200" dirty="0">
                <a:solidFill>
                  <a:schemeClr val="bg1"/>
                </a:solidFill>
              </a:rPr>
              <a:t> </a:t>
            </a:r>
            <a:r>
              <a:rPr lang="cs-CZ" sz="3200" i="1" dirty="0">
                <a:solidFill>
                  <a:schemeClr val="bg1"/>
                </a:solidFill>
              </a:rPr>
              <a:t>Http://cs.wikipedia.org</a:t>
            </a:r>
            <a:r>
              <a:rPr lang="cs-CZ" sz="3200" dirty="0">
                <a:solidFill>
                  <a:schemeClr val="bg1"/>
                </a:solidFill>
              </a:rPr>
              <a:t> [online]. 10. 5. 2009, 09:30. 2011-11-13]. </a:t>
            </a:r>
            <a:r>
              <a:rPr lang="cs-CZ" sz="3200" dirty="0" err="1">
                <a:solidFill>
                  <a:schemeClr val="bg1"/>
                </a:solidFill>
              </a:rPr>
              <a:t>Soubor:Liberec</a:t>
            </a:r>
            <a:r>
              <a:rPr lang="cs-CZ" sz="3200" dirty="0">
                <a:solidFill>
                  <a:schemeClr val="bg1"/>
                </a:solidFill>
              </a:rPr>
              <a:t>, Veletrh dětské knihy 2009 - Jiří </a:t>
            </a:r>
            <a:r>
              <a:rPr lang="cs-CZ" sz="3200" dirty="0" smtClean="0">
                <a:solidFill>
                  <a:schemeClr val="bg1"/>
                </a:solidFill>
              </a:rPr>
              <a:t>Žáček.jpg. Dostupné </a:t>
            </a:r>
            <a:r>
              <a:rPr lang="cs-CZ" sz="3200" dirty="0">
                <a:solidFill>
                  <a:schemeClr val="bg1"/>
                </a:solidFill>
              </a:rPr>
              <a:t>z WWW: &lt;http://cs.wikipedia.org/wiki/Soubor:Liberec,_Veletrh_d%C4%9Btsk%C3%A9_knihy_2009_-_Ji%C5%99%C3%AD_%C5%BD%C3%A1%C4%8Dek.jpg&gt;.</a:t>
            </a:r>
          </a:p>
          <a:p>
            <a:pPr marL="457200" indent="-457200">
              <a:buClr>
                <a:schemeClr val="tx1"/>
              </a:buClr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Ostatní obrázky  a kliparty – www.office.com</a:t>
            </a:r>
          </a:p>
          <a:p>
            <a:pPr marL="0" indent="0" algn="ctr">
              <a:buClr>
                <a:schemeClr val="tx1"/>
              </a:buClr>
              <a:buNone/>
            </a:pPr>
            <a:r>
              <a:rPr lang="cs-CZ" dirty="0">
                <a:solidFill>
                  <a:schemeClr val="bg1"/>
                </a:solidFill>
              </a:rPr>
              <a:t>FOTOGRAFIE JSOU VKLÁDÁNY OPAKOVANĚ</a:t>
            </a:r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098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602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</vt:lpstr>
      <vt:lpstr>    Jiří žáček </vt:lpstr>
      <vt:lpstr> KDO JE JIŘÍ ŽÁČEK</vt:lpstr>
      <vt:lpstr>Život</vt:lpstr>
      <vt:lpstr>Jiří Žáček</vt:lpstr>
      <vt:lpstr>KNIHY PRO  DOSPĚLÉ ČTENÁŘE</vt:lpstr>
      <vt:lpstr>JMENOVKA SPISOVATELE</vt:lpstr>
      <vt:lpstr>Prezentace aplikace PowerPoint</vt:lpstr>
      <vt:lpstr>Prezentace aplikace PowerPoint</vt:lpstr>
      <vt:lpstr>LITERÁRNÍ TERMÍNY</vt:lpstr>
      <vt:lpstr>Obrázky, fotografie, kliparty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Žáček</dc:title>
  <dc:creator>EU12</dc:creator>
  <cp:lastModifiedBy>H Koláčková</cp:lastModifiedBy>
  <cp:revision>32</cp:revision>
  <dcterms:created xsi:type="dcterms:W3CDTF">2011-04-01T07:58:41Z</dcterms:created>
  <dcterms:modified xsi:type="dcterms:W3CDTF">2012-05-25T09:04:37Z</dcterms:modified>
</cp:coreProperties>
</file>