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77" r:id="rId1"/>
  </p:sldMasterIdLst>
  <p:sldIdLst>
    <p:sldId id="271" r:id="rId2"/>
    <p:sldId id="272" r:id="rId3"/>
    <p:sldId id="296" r:id="rId4"/>
    <p:sldId id="256" r:id="rId5"/>
    <p:sldId id="287" r:id="rId6"/>
    <p:sldId id="291" r:id="rId7"/>
    <p:sldId id="282" r:id="rId8"/>
    <p:sldId id="290" r:id="rId9"/>
    <p:sldId id="295" r:id="rId10"/>
    <p:sldId id="281" r:id="rId11"/>
    <p:sldId id="294" r:id="rId12"/>
    <p:sldId id="286" r:id="rId13"/>
    <p:sldId id="293" r:id="rId14"/>
    <p:sldId id="273" r:id="rId15"/>
    <p:sldId id="274" r:id="rId16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353" autoAdjust="0"/>
    <p:restoredTop sz="94671" autoAdjust="0"/>
  </p:normalViewPr>
  <p:slideViewPr>
    <p:cSldViewPr>
      <p:cViewPr varScale="1">
        <p:scale>
          <a:sx n="95" d="100"/>
          <a:sy n="95" d="100"/>
        </p:scale>
        <p:origin x="-570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vnoramenný trojúhelník 6"/>
          <p:cNvSpPr/>
          <p:nvPr/>
        </p:nvSpPr>
        <p:spPr>
          <a:xfrm rot="16200000">
            <a:off x="7554353" y="5254283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540544" y="776288"/>
            <a:ext cx="8062912" cy="1470025"/>
          </a:xfrm>
        </p:spPr>
        <p:txBody>
          <a:bodyPr anchor="b">
            <a:normAutofit/>
          </a:bodyPr>
          <a:lstStyle>
            <a:lvl1pPr algn="r">
              <a:defRPr sz="440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540544" y="2250280"/>
            <a:ext cx="8062912" cy="1752600"/>
          </a:xfrm>
        </p:spPr>
        <p:txBody>
          <a:bodyPr/>
          <a:lstStyle>
            <a:lvl1pPr marL="0" marR="36576" indent="0" algn="r">
              <a:spcBef>
                <a:spcPts val="0"/>
              </a:spcBef>
              <a:buNone/>
              <a:defRPr>
                <a:ln>
                  <a:solidFill>
                    <a:schemeClr val="bg2"/>
                  </a:solidFill>
                </a:ln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>
          <a:xfrm>
            <a:off x="1371600" y="6012656"/>
            <a:ext cx="5791200" cy="365125"/>
          </a:xfrm>
        </p:spPr>
        <p:txBody>
          <a:bodyPr tIns="0" bIns="0" anchor="t"/>
          <a:lstStyle>
            <a:lvl1pPr algn="r">
              <a:defRPr sz="1000"/>
            </a:lvl1pPr>
          </a:lstStyle>
          <a:p>
            <a:fld id="{9EE3A46E-E319-41EF-8CE7-7D78263B55C6}" type="datetimeFigureOut">
              <a:rPr lang="cs-CZ" smtClean="0">
                <a:solidFill>
                  <a:prstClr val="white"/>
                </a:solidFill>
              </a:rPr>
              <a:pPr/>
              <a:t>25.5.2012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>
          <a:xfrm>
            <a:off x="1371600" y="5650704"/>
            <a:ext cx="5791200" cy="365125"/>
          </a:xfrm>
        </p:spPr>
        <p:txBody>
          <a:bodyPr tIns="0" bIns="0" anchor="b"/>
          <a:lstStyle>
            <a:lvl1pPr algn="r">
              <a:defRPr sz="1100"/>
            </a:lvl1pPr>
          </a:lstStyle>
          <a:p>
            <a:endParaRPr lang="cs-CZ">
              <a:solidFill>
                <a:prstClr val="white"/>
              </a:solidFill>
            </a:endParaRPr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8392247" y="5752307"/>
            <a:ext cx="502920" cy="365125"/>
          </a:xfrm>
        </p:spPr>
        <p:txBody>
          <a:bodyPr anchor="ctr"/>
          <a:lstStyle>
            <a:lvl1pPr algn="ctr">
              <a:defRPr sz="1300">
                <a:solidFill>
                  <a:srgbClr val="FFFFFF"/>
                </a:solidFill>
              </a:defRPr>
            </a:lvl1pPr>
          </a:lstStyle>
          <a:p>
            <a:fld id="{8633CDA4-8E23-491C-BB3A-769A51E5F6D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138818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882808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791456" y="6480048"/>
            <a:ext cx="2133600" cy="301752"/>
          </a:xfrm>
        </p:spPr>
        <p:txBody>
          <a:bodyPr/>
          <a:lstStyle/>
          <a:p>
            <a:fld id="{9EE3A46E-E319-41EF-8CE7-7D78263B55C6}" type="datetimeFigureOut">
              <a:rPr lang="cs-CZ" smtClean="0">
                <a:solidFill>
                  <a:prstClr val="white"/>
                </a:solidFill>
              </a:rPr>
              <a:pPr/>
              <a:t>25.5.2012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0831"/>
          </a:xfrm>
        </p:spPr>
        <p:txBody>
          <a:bodyPr/>
          <a:lstStyle/>
          <a:p>
            <a:endParaRPr lang="cs-CZ">
              <a:solidFill>
                <a:prstClr val="white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33CDA4-8E23-491C-BB3A-769A51E5F6DF}" type="slidenum">
              <a:rPr lang="cs-CZ" smtClean="0">
                <a:solidFill>
                  <a:prstClr val="white"/>
                </a:solidFill>
              </a:rPr>
              <a:pPr/>
              <a:t>‹#›</a:t>
            </a:fld>
            <a:endParaRPr lang="cs-CZ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230097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ravoúhlý trojúhelník 8"/>
          <p:cNvSpPr/>
          <p:nvPr/>
        </p:nvSpPr>
        <p:spPr>
          <a:xfrm flipV="1">
            <a:off x="7034" y="7034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Rovnoramenný trojúhelník 7"/>
          <p:cNvSpPr/>
          <p:nvPr/>
        </p:nvSpPr>
        <p:spPr>
          <a:xfrm rot="5400000" flipV="1">
            <a:off x="7554353" y="309490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6955632" y="6477000"/>
            <a:ext cx="2133600" cy="304800"/>
          </a:xfrm>
        </p:spPr>
        <p:txBody>
          <a:bodyPr/>
          <a:lstStyle/>
          <a:p>
            <a:fld id="{9EE3A46E-E319-41EF-8CE7-7D78263B55C6}" type="datetimeFigureOut">
              <a:rPr lang="cs-CZ" smtClean="0">
                <a:solidFill>
                  <a:prstClr val="white"/>
                </a:solidFill>
              </a:rPr>
              <a:pPr/>
              <a:t>25.5.2012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2619376" y="6480969"/>
            <a:ext cx="4260056" cy="300831"/>
          </a:xfrm>
        </p:spPr>
        <p:txBody>
          <a:bodyPr/>
          <a:lstStyle/>
          <a:p>
            <a:endParaRPr lang="cs-CZ">
              <a:solidFill>
                <a:prstClr val="white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8451056" y="809624"/>
            <a:ext cx="502920" cy="300831"/>
          </a:xfrm>
        </p:spPr>
        <p:txBody>
          <a:bodyPr/>
          <a:lstStyle/>
          <a:p>
            <a:fld id="{8633CDA4-8E23-491C-BB3A-769A51E5F6DF}" type="slidenum">
              <a:rPr lang="cs-CZ" smtClean="0">
                <a:solidFill>
                  <a:prstClr val="white"/>
                </a:solidFill>
              </a:rPr>
              <a:pPr/>
              <a:t>‹#›</a:t>
            </a:fld>
            <a:endParaRPr lang="cs-CZ">
              <a:solidFill>
                <a:prstClr val="white"/>
              </a:solidFill>
            </a:endParaRPr>
          </a:p>
        </p:txBody>
      </p:sp>
      <p:cxnSp>
        <p:nvCxnSpPr>
          <p:cNvPr id="11" name="Přímá spojnice 10"/>
          <p:cNvCxnSpPr/>
          <p:nvPr/>
        </p:nvCxnSpPr>
        <p:spPr>
          <a:xfrm rot="10800000">
            <a:off x="6468794" y="9381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nice 9"/>
          <p:cNvCxnSpPr/>
          <p:nvPr/>
        </p:nvCxnSpPr>
        <p:spPr>
          <a:xfrm flipV="1"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1000" y="271464"/>
            <a:ext cx="7239000" cy="1362075"/>
          </a:xfrm>
        </p:spPr>
        <p:txBody>
          <a:bodyPr anchor="ctr"/>
          <a:lstStyle>
            <a:lvl1pPr marL="0" algn="l">
              <a:buNone/>
              <a:defRPr sz="3600" b="1" cap="none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81000" y="1633536"/>
            <a:ext cx="3886200" cy="2286000"/>
          </a:xfrm>
        </p:spPr>
        <p:txBody>
          <a:bodyPr anchor="t"/>
          <a:lstStyle>
            <a:lvl1pPr marL="54864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  <p:extLst>
      <p:ext uri="{BB962C8B-B14F-4D97-AF65-F5344CB8AC3E}">
        <p14:creationId xmlns:p14="http://schemas.microsoft.com/office/powerpoint/2010/main" val="317294708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 algn="l"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9EE3A46E-E319-41EF-8CE7-7D78263B55C6}" type="datetimeFigureOut">
              <a:rPr lang="cs-CZ" smtClean="0">
                <a:solidFill>
                  <a:prstClr val="white"/>
                </a:solidFill>
              </a:rPr>
              <a:pPr/>
              <a:t>25.5.2012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1752"/>
          </a:xfrm>
        </p:spPr>
        <p:txBody>
          <a:bodyPr/>
          <a:lstStyle/>
          <a:p>
            <a:endParaRPr lang="cs-CZ">
              <a:solidFill>
                <a:prstClr val="white"/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8633CDA4-8E23-491C-BB3A-769A51E5F6DF}" type="slidenum">
              <a:rPr lang="cs-CZ" smtClean="0">
                <a:solidFill>
                  <a:prstClr val="white"/>
                </a:solidFill>
              </a:rPr>
              <a:pPr/>
              <a:t>‹#›</a:t>
            </a:fld>
            <a:endParaRPr lang="cs-CZ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510840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48198" y="290732"/>
            <a:ext cx="1066800" cy="6153912"/>
          </a:xfrm>
        </p:spPr>
        <p:txBody>
          <a:bodyPr vert="vert270" anchor="b"/>
          <a:lstStyle>
            <a:lvl1pPr marL="0" algn="ctr">
              <a:defRPr sz="3300" b="1">
                <a:ln w="6350">
                  <a:solidFill>
                    <a:schemeClr val="tx1"/>
                  </a:solidFill>
                </a:ln>
                <a:solidFill>
                  <a:schemeClr val="tx1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65006" y="290732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1365006" y="3427124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2022230" y="290732"/>
            <a:ext cx="6858000" cy="3017520"/>
          </a:xfrm>
        </p:spPr>
        <p:txBody>
          <a:bodyPr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2022230" y="3427124"/>
            <a:ext cx="6858000" cy="301752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0552" cy="301752"/>
          </a:xfrm>
        </p:spPr>
        <p:txBody>
          <a:bodyPr/>
          <a:lstStyle/>
          <a:p>
            <a:fld id="{9EE3A46E-E319-41EF-8CE7-7D78263B55C6}" type="datetimeFigureOut">
              <a:rPr lang="cs-CZ" smtClean="0">
                <a:solidFill>
                  <a:prstClr val="white"/>
                </a:solidFill>
              </a:rPr>
              <a:pPr/>
              <a:t>25.5.2012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1104" cy="301752"/>
          </a:xfrm>
        </p:spPr>
        <p:txBody>
          <a:bodyPr/>
          <a:lstStyle/>
          <a:p>
            <a:endParaRPr lang="cs-CZ">
              <a:solidFill>
                <a:prstClr val="white"/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7589520" y="6483096"/>
            <a:ext cx="502920" cy="301752"/>
          </a:xfrm>
        </p:spPr>
        <p:txBody>
          <a:bodyPr/>
          <a:lstStyle>
            <a:lvl1pPr algn="ctr">
              <a:defRPr/>
            </a:lvl1pPr>
          </a:lstStyle>
          <a:p>
            <a:fld id="{8633CDA4-8E23-491C-BB3A-769A51E5F6DF}" type="slidenum">
              <a:rPr lang="cs-CZ" smtClean="0">
                <a:solidFill>
                  <a:prstClr val="white"/>
                </a:solidFill>
              </a:rPr>
              <a:pPr/>
              <a:t>‹#›</a:t>
            </a:fld>
            <a:endParaRPr lang="cs-CZ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3292927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E3A46E-E319-41EF-8CE7-7D78263B55C6}" type="datetimeFigureOut">
              <a:rPr lang="cs-CZ" smtClean="0">
                <a:solidFill>
                  <a:prstClr val="white"/>
                </a:solidFill>
              </a:rPr>
              <a:pPr/>
              <a:t>25.5.2012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white"/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33CDA4-8E23-491C-BB3A-769A51E5F6DF}" type="slidenum">
              <a:rPr lang="cs-CZ" smtClean="0">
                <a:solidFill>
                  <a:prstClr val="white"/>
                </a:solidFill>
              </a:rPr>
              <a:pPr/>
              <a:t>‹#›</a:t>
            </a:fld>
            <a:endParaRPr lang="cs-CZ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33843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9EE3A46E-E319-41EF-8CE7-7D78263B55C6}" type="datetimeFigureOut">
              <a:rPr lang="cs-CZ" smtClean="0">
                <a:solidFill>
                  <a:prstClr val="white"/>
                </a:solidFill>
              </a:rPr>
              <a:pPr/>
              <a:t>25.5.2012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>
          <a:xfrm>
            <a:off x="457200" y="6481890"/>
            <a:ext cx="4260056" cy="300831"/>
          </a:xfrm>
        </p:spPr>
        <p:txBody>
          <a:bodyPr/>
          <a:lstStyle/>
          <a:p>
            <a:endParaRPr lang="cs-CZ">
              <a:solidFill>
                <a:prstClr val="white"/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8633CDA4-8E23-491C-BB3A-769A51E5F6DF}" type="slidenum">
              <a:rPr lang="cs-CZ" smtClean="0">
                <a:solidFill>
                  <a:prstClr val="white"/>
                </a:solidFill>
              </a:rPr>
              <a:pPr/>
              <a:t>‹#›</a:t>
            </a:fld>
            <a:endParaRPr lang="cs-CZ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066410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19456" y="367664"/>
            <a:ext cx="914400" cy="5943600"/>
          </a:xfrm>
        </p:spPr>
        <p:txBody>
          <a:bodyPr vert="vert270" anchor="b"/>
          <a:lstStyle>
            <a:lvl1pPr marL="0" marR="18288" algn="r">
              <a:spcBef>
                <a:spcPts val="0"/>
              </a:spcBef>
              <a:buNone/>
              <a:defRPr sz="2900" b="0" cap="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1135856" y="367664"/>
            <a:ext cx="2438400" cy="5943600"/>
          </a:xfrm>
        </p:spPr>
        <p:txBody>
          <a:bodyPr anchor="t"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651250" y="320040"/>
            <a:ext cx="5276088" cy="5989320"/>
          </a:xfrm>
        </p:spPr>
        <p:txBody>
          <a:bodyPr/>
          <a:lstStyle>
            <a:lvl1pPr>
              <a:spcBef>
                <a:spcPts val="0"/>
              </a:spcBef>
              <a:defRPr sz="30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278976" y="6556248"/>
            <a:ext cx="2133600" cy="301752"/>
          </a:xfrm>
        </p:spPr>
        <p:txBody>
          <a:bodyPr/>
          <a:lstStyle>
            <a:lvl1pPr>
              <a:defRPr sz="900"/>
            </a:lvl1pPr>
          </a:lstStyle>
          <a:p>
            <a:fld id="{9EE3A46E-E319-41EF-8CE7-7D78263B55C6}" type="datetimeFigureOut">
              <a:rPr lang="cs-CZ" smtClean="0">
                <a:solidFill>
                  <a:prstClr val="white"/>
                </a:solidFill>
              </a:rPr>
              <a:pPr/>
              <a:t>25.5.2012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1135856" y="6556248"/>
            <a:ext cx="5143120" cy="301752"/>
          </a:xfrm>
        </p:spPr>
        <p:txBody>
          <a:bodyPr/>
          <a:lstStyle>
            <a:lvl1pPr>
              <a:defRPr sz="900"/>
            </a:lvl1pPr>
          </a:lstStyle>
          <a:p>
            <a:endParaRPr lang="cs-CZ">
              <a:solidFill>
                <a:prstClr val="white"/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410576" y="6556248"/>
            <a:ext cx="502920" cy="301752"/>
          </a:xfrm>
        </p:spPr>
        <p:txBody>
          <a:bodyPr/>
          <a:lstStyle>
            <a:lvl1pPr>
              <a:defRPr sz="900"/>
            </a:lvl1pPr>
          </a:lstStyle>
          <a:p>
            <a:fld id="{8633CDA4-8E23-491C-BB3A-769A51E5F6DF}" type="slidenum">
              <a:rPr lang="cs-CZ" smtClean="0">
                <a:solidFill>
                  <a:prstClr val="white"/>
                </a:solidFill>
              </a:rPr>
              <a:pPr/>
              <a:t>‹#›</a:t>
            </a:fld>
            <a:endParaRPr lang="cs-CZ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6025092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19456" y="150896"/>
            <a:ext cx="914400" cy="6400800"/>
          </a:xfrm>
        </p:spPr>
        <p:txBody>
          <a:bodyPr vert="vert270" anchor="b"/>
          <a:lstStyle>
            <a:lvl1pPr marL="0" algn="l">
              <a:buNone/>
              <a:defRPr sz="3000" b="0" cap="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138237" y="373966"/>
            <a:ext cx="7333488" cy="5486400"/>
          </a:xfrm>
          <a:solidFill>
            <a:schemeClr val="bg2">
              <a:shade val="5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143000" y="5867400"/>
            <a:ext cx="7333488" cy="685800"/>
          </a:xfrm>
          <a:solidFill>
            <a:schemeClr val="accent1">
              <a:alpha val="15000"/>
            </a:schemeClr>
          </a:solidFill>
          <a:ln>
            <a:solidFill>
              <a:schemeClr val="accent1"/>
            </a:solidFill>
            <a:miter lim="800000"/>
          </a:ln>
        </p:spPr>
        <p:txBody>
          <a:bodyPr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108192" y="6556248"/>
            <a:ext cx="2103120" cy="301752"/>
          </a:xfrm>
        </p:spPr>
        <p:txBody>
          <a:bodyPr/>
          <a:lstStyle>
            <a:lvl1pPr>
              <a:defRPr sz="900"/>
            </a:lvl1pPr>
          </a:lstStyle>
          <a:p>
            <a:fld id="{9EE3A46E-E319-41EF-8CE7-7D78263B55C6}" type="datetimeFigureOut">
              <a:rPr lang="cs-CZ" smtClean="0">
                <a:solidFill>
                  <a:prstClr val="white"/>
                </a:solidFill>
              </a:rPr>
              <a:pPr/>
              <a:t>25.5.2012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1170432" y="6557169"/>
            <a:ext cx="4948072" cy="301752"/>
          </a:xfrm>
        </p:spPr>
        <p:txBody>
          <a:bodyPr/>
          <a:lstStyle>
            <a:lvl1pPr>
              <a:defRPr sz="900"/>
            </a:lvl1pPr>
          </a:lstStyle>
          <a:p>
            <a:endParaRPr lang="cs-CZ">
              <a:solidFill>
                <a:prstClr val="white"/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17192" y="6556248"/>
            <a:ext cx="365760" cy="301752"/>
          </a:xfrm>
        </p:spPr>
        <p:txBody>
          <a:bodyPr/>
          <a:lstStyle>
            <a:lvl1pPr algn="ctr">
              <a:defRPr sz="900"/>
            </a:lvl1pPr>
          </a:lstStyle>
          <a:p>
            <a:fld id="{8633CDA4-8E23-491C-BB3A-769A51E5F6DF}" type="slidenum">
              <a:rPr lang="cs-CZ" smtClean="0">
                <a:solidFill>
                  <a:prstClr val="white"/>
                </a:solidFill>
              </a:rPr>
              <a:pPr/>
              <a:t>‹#›</a:t>
            </a:fld>
            <a:endParaRPr lang="cs-CZ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994300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E3A46E-E319-41EF-8CE7-7D78263B55C6}" type="datetimeFigureOut">
              <a:rPr lang="cs-CZ" smtClean="0">
                <a:solidFill>
                  <a:prstClr val="white"/>
                </a:solidFill>
              </a:rPr>
              <a:pPr/>
              <a:t>25.5.2012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white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33CDA4-8E23-491C-BB3A-769A51E5F6DF}" type="slidenum">
              <a:rPr lang="cs-CZ" smtClean="0">
                <a:solidFill>
                  <a:prstClr val="white"/>
                </a:solidFill>
              </a:rPr>
              <a:pPr/>
              <a:t>‹#›</a:t>
            </a:fld>
            <a:endParaRPr lang="cs-CZ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396534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781800" y="381000"/>
            <a:ext cx="1905000" cy="5486400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381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E3A46E-E319-41EF-8CE7-7D78263B55C6}" type="datetimeFigureOut">
              <a:rPr lang="cs-CZ" smtClean="0">
                <a:solidFill>
                  <a:prstClr val="white"/>
                </a:solidFill>
              </a:rPr>
              <a:pPr/>
              <a:t>25.5.2012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white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33CDA4-8E23-491C-BB3A-769A51E5F6DF}" type="slidenum">
              <a:rPr lang="cs-CZ" smtClean="0">
                <a:solidFill>
                  <a:prstClr val="white"/>
                </a:solidFill>
              </a:rPr>
              <a:pPr/>
              <a:t>‹#›</a:t>
            </a:fld>
            <a:endParaRPr lang="cs-CZ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303317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ravoúhlý trojúhelník 10"/>
          <p:cNvSpPr/>
          <p:nvPr/>
        </p:nvSpPr>
        <p:spPr>
          <a:xfrm>
            <a:off x="7034" y="14068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cxnSp>
        <p:nvCxnSpPr>
          <p:cNvPr id="8" name="Přímá spojnice 7"/>
          <p:cNvCxnSpPr/>
          <p:nvPr/>
        </p:nvCxnSpPr>
        <p:spPr>
          <a:xfrm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nice 8"/>
          <p:cNvCxnSpPr/>
          <p:nvPr/>
        </p:nvCxnSpPr>
        <p:spPr>
          <a:xfrm rot="10800000" flipV="1">
            <a:off x="6468794" y="4948410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882808"/>
            <a:ext cx="8229600" cy="4572000"/>
          </a:xfrm>
          <a:prstGeom prst="rect">
            <a:avLst/>
          </a:prstGeom>
        </p:spPr>
        <p:txBody>
          <a:bodyPr vert="horz" anchor="t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4791456" y="6480969"/>
            <a:ext cx="2133600" cy="301752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 b="0">
                <a:solidFill>
                  <a:schemeClr val="tx1"/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9EE3A46E-E319-41EF-8CE7-7D78263B55C6}" type="datetimeFigureOut">
              <a:rPr lang="cs-CZ" smtClean="0">
                <a:solidFill>
                  <a:prstClr val="white"/>
                </a:solidFill>
                <a:latin typeface="Century Gothic"/>
                <a:cs typeface="+mn-cs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25.5.2012</a:t>
            </a:fld>
            <a:endParaRPr lang="cs-CZ">
              <a:solidFill>
                <a:prstClr val="white"/>
              </a:solidFill>
              <a:latin typeface="Century Gothic"/>
              <a:cs typeface="+mn-cs"/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457200" y="6481890"/>
            <a:ext cx="4260056" cy="300831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cs-CZ">
              <a:solidFill>
                <a:prstClr val="white"/>
              </a:solidFill>
              <a:latin typeface="Century Gothic"/>
              <a:cs typeface="+mn-cs"/>
            </a:endParaRPr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7589520" y="6480969"/>
            <a:ext cx="502920" cy="301752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/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8633CDA4-8E23-491C-BB3A-769A51E5F6DF}" type="slidenum">
              <a:rPr lang="cs-CZ" smtClean="0">
                <a:solidFill>
                  <a:prstClr val="white"/>
                </a:solidFill>
                <a:latin typeface="Century Gothic"/>
                <a:cs typeface="+mn-cs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cs-CZ">
              <a:solidFill>
                <a:prstClr val="white"/>
              </a:solidFill>
              <a:latin typeface="Century Gothic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8235416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78" r:id="rId1"/>
    <p:sldLayoutId id="2147483779" r:id="rId2"/>
    <p:sldLayoutId id="2147483780" r:id="rId3"/>
    <p:sldLayoutId id="2147483781" r:id="rId4"/>
    <p:sldLayoutId id="2147483782" r:id="rId5"/>
    <p:sldLayoutId id="2147483783" r:id="rId6"/>
    <p:sldLayoutId id="2147483784" r:id="rId7"/>
    <p:sldLayoutId id="2147483785" r:id="rId8"/>
    <p:sldLayoutId id="2147483786" r:id="rId9"/>
    <p:sldLayoutId id="2147483787" r:id="rId10"/>
    <p:sldLayoutId id="2147483788" r:id="rId11"/>
  </p:sldLayoutIdLst>
  <p:txStyles>
    <p:titleStyle>
      <a:lvl1pPr marL="484632" algn="l" rtl="0" eaLnBrk="1" latinLnBrk="0" hangingPunct="1">
        <a:spcBef>
          <a:spcPct val="0"/>
        </a:spcBef>
        <a:buNone/>
        <a:defRPr kumimoji="0" sz="4200" kern="1200">
          <a:ln w="6350">
            <a:solidFill>
              <a:schemeClr val="accent1">
                <a:shade val="43000"/>
              </a:schemeClr>
            </a:solidFill>
          </a:ln>
          <a:solidFill>
            <a:schemeClr val="accent1">
              <a:tint val="83000"/>
              <a:satMod val="150000"/>
            </a:schemeClr>
          </a:solidFill>
          <a:effectLst>
            <a:outerShdw blurRad="26000" dist="26000" dir="145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448056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822960" indent="-285750" algn="l" rtl="0" eaLnBrk="1" latinLnBrk="0" hangingPunct="1">
        <a:spcBef>
          <a:spcPct val="20000"/>
        </a:spcBef>
        <a:buClr>
          <a:schemeClr val="accent1"/>
        </a:buClr>
        <a:buSzPct val="95000"/>
        <a:buFont typeface="Verdana"/>
        <a:buChar char="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106424" indent="-228600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10312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6002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084832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146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http://www.youtube.com/watch?v=92pEbZ69vaY&amp;feature=related" TargetMode="Externa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hyperlink" Target="http://www.youtube.com/watch?v=reMYQSKRO24&amp;feature=related" TargetMode="Externa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youtube.com/watch?v=8lPUY7gK-KU&amp;feature=related" TargetMode="Externa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8.emf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hyperlink" Target="http://www.rozhlas.cz/radio_cesko/vyroci/_zprava/338839" TargetMode="External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wmf"/><Relationship Id="rId2" Type="http://schemas.openxmlformats.org/officeDocument/2006/relationships/image" Target="../media/image10.wmf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hyperlink" Target="http://www.youtube.com/watch?v=hm4FuwdlDGI&amp;feature=related" TargetMode="Externa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3.w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youtube.com/watch?v=tsj1ppSG4Ys&amp;feature=related" TargetMode="External"/><Relationship Id="rId2" Type="http://schemas.openxmlformats.org/officeDocument/2006/relationships/hyperlink" Target="http://www.youtube.com/watch?v=p6D4HxKQwsA&amp;feature=related" TargetMode="Externa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4.wmf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emf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816" y="260648"/>
            <a:ext cx="5688013" cy="854075"/>
          </a:xfrm>
          <a:prstGeom prst="rect">
            <a:avLst/>
          </a:prstGeom>
          <a:ln/>
          <a:extLst/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</p:pic>
      <p:sp>
        <p:nvSpPr>
          <p:cNvPr id="4" name="Obdélník 3"/>
          <p:cNvSpPr/>
          <p:nvPr/>
        </p:nvSpPr>
        <p:spPr>
          <a:xfrm>
            <a:off x="323528" y="1268760"/>
            <a:ext cx="8640960" cy="51706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cs-CZ" b="1" dirty="0">
                <a:solidFill>
                  <a:srgbClr val="00B050"/>
                </a:solidFill>
                <a:latin typeface="Century Gothic"/>
                <a:cs typeface="+mn-cs"/>
              </a:rPr>
              <a:t>ZÁKLADNÍ ŠKOLA SLOVAN, KROMĚŘÍŽ, PŘÍSPĚVKOVÁ ORGANIZACE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cs-CZ" b="1" dirty="0">
                <a:solidFill>
                  <a:srgbClr val="00B050"/>
                </a:solidFill>
                <a:latin typeface="Century Gothic"/>
                <a:cs typeface="+mn-cs"/>
              </a:rPr>
              <a:t>ZEYEROVA 3354, 767 01 KROMĚŘÍŽ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cs-CZ" b="1" dirty="0">
              <a:solidFill>
                <a:srgbClr val="00B050"/>
              </a:solidFill>
              <a:latin typeface="Century Gothic"/>
              <a:cs typeface="+mn-cs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cs-CZ" b="1" dirty="0">
                <a:solidFill>
                  <a:schemeClr val="accent2">
                    <a:lumMod val="60000"/>
                    <a:lumOff val="40000"/>
                  </a:schemeClr>
                </a:solidFill>
                <a:latin typeface="Century Gothic"/>
                <a:cs typeface="+mn-cs"/>
              </a:rPr>
              <a:t>projekt v rámci vzdělávacího programu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cs-CZ" b="1" dirty="0">
                <a:solidFill>
                  <a:schemeClr val="accent2">
                    <a:lumMod val="60000"/>
                    <a:lumOff val="40000"/>
                  </a:schemeClr>
                </a:solidFill>
                <a:latin typeface="Century Gothic"/>
                <a:cs typeface="+mn-cs"/>
              </a:rPr>
              <a:t>VZDĚLÁNÍ PRO KONKURENCESCHOPNOST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cs-CZ" b="1" dirty="0">
              <a:solidFill>
                <a:schemeClr val="accent2">
                  <a:lumMod val="60000"/>
                  <a:lumOff val="40000"/>
                </a:schemeClr>
              </a:solidFill>
              <a:latin typeface="Century Gothic"/>
              <a:cs typeface="+mn-cs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cs-CZ" b="1" dirty="0">
                <a:solidFill>
                  <a:schemeClr val="accent2">
                    <a:lumMod val="60000"/>
                    <a:lumOff val="40000"/>
                  </a:schemeClr>
                </a:solidFill>
                <a:latin typeface="Century Gothic"/>
                <a:cs typeface="+mn-cs"/>
              </a:rPr>
              <a:t>ŠABLONA ČÍSLO: III/2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cs-CZ" b="1" dirty="0">
                <a:solidFill>
                  <a:schemeClr val="accent2">
                    <a:lumMod val="60000"/>
                    <a:lumOff val="40000"/>
                  </a:schemeClr>
                </a:solidFill>
                <a:latin typeface="Century Gothic"/>
                <a:cs typeface="+mn-cs"/>
              </a:rPr>
              <a:t>NÁZEV:  INOVACE A ZKVALITNĚNÍ VÝUKY PROSTŘEDNICTVÍM ICT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cs-CZ" b="1" dirty="0">
              <a:solidFill>
                <a:schemeClr val="accent2">
                  <a:lumMod val="60000"/>
                  <a:lumOff val="40000"/>
                </a:schemeClr>
              </a:solidFill>
              <a:latin typeface="Century Gothic"/>
              <a:cs typeface="+mn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cs-CZ" dirty="0">
              <a:solidFill>
                <a:schemeClr val="accent2">
                  <a:lumMod val="60000"/>
                  <a:lumOff val="40000"/>
                </a:schemeClr>
              </a:solidFill>
              <a:latin typeface="Century Gothic"/>
              <a:cs typeface="+mn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cs-CZ" sz="2000" b="1" dirty="0">
                <a:solidFill>
                  <a:schemeClr val="accent2">
                    <a:lumMod val="60000"/>
                    <a:lumOff val="40000"/>
                  </a:schemeClr>
                </a:solidFill>
                <a:latin typeface="Century Gothic"/>
                <a:cs typeface="+mn-cs"/>
              </a:rPr>
              <a:t>PŘEDMĚT: JAZYK ČESKÝ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cs-CZ" sz="2000" b="1" dirty="0">
                <a:solidFill>
                  <a:schemeClr val="accent2">
                    <a:lumMod val="60000"/>
                    <a:lumOff val="40000"/>
                  </a:schemeClr>
                </a:solidFill>
                <a:latin typeface="Century Gothic"/>
                <a:cs typeface="+mn-cs"/>
              </a:rPr>
              <a:t>ROČNÍK: IX.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cs-CZ" sz="2000" b="1" dirty="0">
                <a:solidFill>
                  <a:schemeClr val="accent2">
                    <a:lumMod val="60000"/>
                    <a:lumOff val="40000"/>
                  </a:schemeClr>
                </a:solidFill>
                <a:latin typeface="Century Gothic"/>
                <a:cs typeface="+mn-cs"/>
              </a:rPr>
              <a:t>TÉMA</a:t>
            </a:r>
            <a:r>
              <a:rPr lang="cs-CZ" sz="2000" b="1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Century Gothic"/>
                <a:cs typeface="+mn-cs"/>
              </a:rPr>
              <a:t>: PROJEKT DIVADLO – JIŘÍ VOSKOVEC + JAN WERICH</a:t>
            </a:r>
            <a:endParaRPr lang="cs-CZ" sz="2000" b="1" dirty="0">
              <a:solidFill>
                <a:schemeClr val="accent2">
                  <a:lumMod val="60000"/>
                  <a:lumOff val="40000"/>
                </a:schemeClr>
              </a:solidFill>
              <a:latin typeface="Century Gothic"/>
              <a:cs typeface="+mn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cs-CZ" sz="2000" b="1" dirty="0">
                <a:solidFill>
                  <a:schemeClr val="accent2">
                    <a:lumMod val="60000"/>
                    <a:lumOff val="40000"/>
                  </a:schemeClr>
                </a:solidFill>
                <a:latin typeface="Century Gothic"/>
                <a:cs typeface="+mn-cs"/>
              </a:rPr>
              <a:t>AUTOR: MGR. HANA GINTEROVÁ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cs-CZ" sz="2000" b="1" dirty="0">
                <a:solidFill>
                  <a:schemeClr val="accent2">
                    <a:lumMod val="60000"/>
                    <a:lumOff val="40000"/>
                  </a:schemeClr>
                </a:solidFill>
                <a:latin typeface="Century Gothic"/>
                <a:cs typeface="+mn-cs"/>
              </a:rPr>
              <a:t>DATUM VYTVOŘENÍ: </a:t>
            </a:r>
            <a:r>
              <a:rPr lang="cs-CZ" sz="2000" b="1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Century Gothic"/>
                <a:cs typeface="+mn-cs"/>
              </a:rPr>
              <a:t>27. </a:t>
            </a:r>
            <a:r>
              <a:rPr lang="cs-CZ" sz="2000" b="1" dirty="0">
                <a:solidFill>
                  <a:schemeClr val="accent2">
                    <a:lumMod val="60000"/>
                    <a:lumOff val="40000"/>
                  </a:schemeClr>
                </a:solidFill>
                <a:latin typeface="Century Gothic"/>
                <a:cs typeface="+mn-cs"/>
              </a:rPr>
              <a:t>11. 2011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cs-CZ" dirty="0">
              <a:solidFill>
                <a:prstClr val="white"/>
              </a:solidFill>
              <a:latin typeface="Century Gothic"/>
              <a:cs typeface="+mn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cs-CZ" dirty="0" smtClean="0">
                <a:solidFill>
                  <a:prstClr val="white"/>
                </a:solidFill>
                <a:latin typeface="Century Gothic"/>
                <a:cs typeface="+mn-cs"/>
              </a:rPr>
              <a:t> </a:t>
            </a:r>
            <a:r>
              <a:rPr lang="cs-CZ" sz="3200" b="1" dirty="0" smtClean="0">
                <a:solidFill>
                  <a:srgbClr val="C00000"/>
                </a:solidFill>
                <a:latin typeface="Century Gothic"/>
                <a:cs typeface="+mn-cs"/>
              </a:rPr>
              <a:t>VY_32_INOVACE_52_HG</a:t>
            </a:r>
            <a:endParaRPr lang="cs-CZ" sz="3200" b="1" dirty="0">
              <a:solidFill>
                <a:srgbClr val="C00000"/>
              </a:solidFill>
              <a:latin typeface="Century Gothic"/>
              <a:cs typeface="+mn-cs"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85038" y="5172631"/>
            <a:ext cx="1710963" cy="1266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68337972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352426" y="228600"/>
            <a:ext cx="8252022" cy="824136"/>
          </a:xfr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pPr algn="ctr"/>
            <a:r>
              <a:rPr lang="cs-CZ" sz="5400" b="1" dirty="0" smtClean="0">
                <a:solidFill>
                  <a:schemeClr val="bg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ANOTACE</a:t>
            </a:r>
            <a:endParaRPr lang="cs-CZ" sz="5400" b="1" dirty="0">
              <a:solidFill>
                <a:schemeClr val="bg2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179512" y="1340768"/>
            <a:ext cx="8784976" cy="5517232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>
              <a:buClr>
                <a:schemeClr val="accent1">
                  <a:lumMod val="75000"/>
                </a:schemeClr>
              </a:buClr>
              <a:buFont typeface="Wingdings" pitchFamily="2" charset="2"/>
              <a:buChar char="q"/>
            </a:pPr>
            <a:r>
              <a:rPr lang="cs-CZ" sz="2000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PREZENTACE VYTVOŘENA JAKO DOPLNĚK K UČIVU 9. ROČNÍKU  - PROJEKT DIVADLO – JIŘÍ VOSKOVEC + JAN WERICH</a:t>
            </a:r>
          </a:p>
          <a:p>
            <a:pPr>
              <a:buClr>
                <a:schemeClr val="accent1">
                  <a:lumMod val="75000"/>
                </a:schemeClr>
              </a:buClr>
              <a:buFont typeface="Wingdings" pitchFamily="2" charset="2"/>
              <a:buChar char="q"/>
            </a:pPr>
            <a:r>
              <a:rPr lang="cs-CZ" sz="2000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 RÁMCI PREZENTACE MAJÍ ŽÁCI MOŽNOST</a:t>
            </a:r>
          </a:p>
          <a:p>
            <a:pPr marL="578358" indent="-514350">
              <a:buClr>
                <a:schemeClr val="accent1">
                  <a:lumMod val="75000"/>
                </a:schemeClr>
              </a:buClr>
              <a:buFont typeface="+mj-lt"/>
              <a:buAutoNum type="arabicPeriod"/>
            </a:pPr>
            <a:r>
              <a:rPr lang="cs-CZ" sz="2000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SEZNÁMIT SE S VŮDČÍMI OSOBNOSTMI OSVOBOZENÉHO DIVADLA</a:t>
            </a:r>
          </a:p>
          <a:p>
            <a:pPr marL="578358" indent="-514350">
              <a:buClr>
                <a:schemeClr val="accent1">
                  <a:lumMod val="75000"/>
                </a:schemeClr>
              </a:buClr>
              <a:buFont typeface="+mj-lt"/>
              <a:buAutoNum type="arabicPeriod"/>
            </a:pPr>
            <a:r>
              <a:rPr lang="cs-CZ" sz="2000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POSLECHNOUT SI UKÁZKY Z DIVADELNÍCH PŘEDSTAVENÍ A PÍSŇOVÉ TEXTY</a:t>
            </a:r>
          </a:p>
          <a:p>
            <a:pPr algn="ctr">
              <a:buClr>
                <a:schemeClr val="accent1">
                  <a:lumMod val="75000"/>
                </a:schemeClr>
              </a:buClr>
              <a:buFont typeface="Wingdings" pitchFamily="2" charset="2"/>
              <a:buChar char="q"/>
            </a:pPr>
            <a:r>
              <a:rPr lang="cs-CZ" sz="1800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 PREZENTACE JSOU VLOŽENY HYPERTEXTOVÉ ODKAZY</a:t>
            </a:r>
          </a:p>
          <a:p>
            <a:pPr marL="64008" indent="0">
              <a:buClr>
                <a:schemeClr val="accent1">
                  <a:lumMod val="75000"/>
                </a:schemeClr>
              </a:buClr>
              <a:buNone/>
            </a:pPr>
            <a:r>
              <a:rPr lang="cs-CZ" sz="2200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Pilotáž: Prezentace pilotována ve třídách 9. ročníku. Nejvíce žáky zaujmou ukázky vložené formou hypertextových odkazů, proto je doporučuji využít v co největší míře. V prvních snímcích jsou vloženy odkazy , které obsahují nejen záznam písně, ale také soubory doprovodných fotografií /nahrazují jejich nedostatek v prezentaci/. V rámci prezentace se žáci seznámí s novým typem divadla, s různými formami intelektuálního humoru a literárními pojmy, které s touto tematikou souvisí.</a:t>
            </a:r>
            <a:endParaRPr lang="cs-CZ" sz="2200" b="1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1760886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323528" y="260648"/>
            <a:ext cx="8507288" cy="1399032"/>
          </a:xfr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algn="ctr"/>
            <a:r>
              <a:rPr lang="cs-CZ" sz="5400" b="1" dirty="0" smtClean="0">
                <a:solidFill>
                  <a:schemeClr val="bg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LITERÁRNÍ TERMÍNY</a:t>
            </a:r>
            <a:endParaRPr lang="cs-CZ" sz="5400" b="1" dirty="0">
              <a:solidFill>
                <a:schemeClr val="bg2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323528" y="1700808"/>
            <a:ext cx="8424936" cy="5157192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 fontScale="92500" lnSpcReduction="10000"/>
          </a:bodyPr>
          <a:lstStyle/>
          <a:p>
            <a:pPr marL="285750" indent="-285750">
              <a:buClr>
                <a:schemeClr val="tx2">
                  <a:lumMod val="25000"/>
                </a:schemeClr>
              </a:buClr>
              <a:buFont typeface="Wingdings" pitchFamily="2" charset="2"/>
              <a:buChar char="q"/>
            </a:pPr>
            <a:endParaRPr lang="cs-CZ" sz="3600" b="1" dirty="0" smtClean="0">
              <a:solidFill>
                <a:schemeClr val="tx2">
                  <a:lumMod val="25000"/>
                </a:schemeClr>
              </a:solidFill>
            </a:endParaRPr>
          </a:p>
          <a:p>
            <a:pPr marL="285750" indent="-285750">
              <a:buClr>
                <a:schemeClr val="tx2">
                  <a:lumMod val="25000"/>
                </a:schemeClr>
              </a:buClr>
              <a:buFont typeface="Wingdings" pitchFamily="2" charset="2"/>
              <a:buChar char="q"/>
            </a:pPr>
            <a:r>
              <a:rPr lang="cs-CZ" sz="3600" b="1" dirty="0" smtClean="0">
                <a:solidFill>
                  <a:schemeClr val="tx2">
                    <a:lumMod val="25000"/>
                  </a:schemeClr>
                </a:solidFill>
              </a:rPr>
              <a:t>REVUE</a:t>
            </a:r>
          </a:p>
          <a:p>
            <a:pPr marL="285750" indent="-285750">
              <a:buClr>
                <a:schemeClr val="tx2">
                  <a:lumMod val="25000"/>
                </a:schemeClr>
              </a:buClr>
              <a:buFont typeface="Wingdings" pitchFamily="2" charset="2"/>
              <a:buChar char="q"/>
            </a:pPr>
            <a:r>
              <a:rPr lang="cs-CZ" sz="3600" b="1" dirty="0" smtClean="0">
                <a:solidFill>
                  <a:schemeClr val="tx2">
                    <a:lumMod val="25000"/>
                  </a:schemeClr>
                </a:solidFill>
              </a:rPr>
              <a:t>VEST POCKET REVUE</a:t>
            </a:r>
          </a:p>
          <a:p>
            <a:pPr marL="285750" indent="-285750">
              <a:buClr>
                <a:schemeClr val="tx2">
                  <a:lumMod val="25000"/>
                </a:schemeClr>
              </a:buClr>
              <a:buFont typeface="Wingdings" pitchFamily="2" charset="2"/>
              <a:buChar char="q"/>
            </a:pPr>
            <a:r>
              <a:rPr lang="cs-CZ" sz="3600" b="1" dirty="0" smtClean="0">
                <a:solidFill>
                  <a:schemeClr val="tx2">
                    <a:lumMod val="25000"/>
                  </a:schemeClr>
                </a:solidFill>
              </a:rPr>
              <a:t>FORBÍNA</a:t>
            </a:r>
          </a:p>
          <a:p>
            <a:pPr marL="285750" indent="-285750">
              <a:buClr>
                <a:schemeClr val="tx2">
                  <a:lumMod val="25000"/>
                </a:schemeClr>
              </a:buClr>
              <a:buFont typeface="Wingdings" pitchFamily="2" charset="2"/>
              <a:buChar char="q"/>
            </a:pPr>
            <a:r>
              <a:rPr lang="cs-CZ" sz="3600" b="1" dirty="0" smtClean="0">
                <a:solidFill>
                  <a:schemeClr val="tx2">
                    <a:lumMod val="25000"/>
                  </a:schemeClr>
                </a:solidFill>
              </a:rPr>
              <a:t>OSVOBOZENÉ DIVADLO</a:t>
            </a:r>
          </a:p>
          <a:p>
            <a:pPr marL="285750" indent="-285750">
              <a:buClr>
                <a:schemeClr val="tx2">
                  <a:lumMod val="25000"/>
                </a:schemeClr>
              </a:buClr>
              <a:buFont typeface="Wingdings" pitchFamily="2" charset="2"/>
              <a:buChar char="q"/>
            </a:pPr>
            <a:r>
              <a:rPr lang="cs-CZ" sz="3600" b="1" dirty="0" smtClean="0">
                <a:solidFill>
                  <a:schemeClr val="tx2">
                    <a:lumMod val="25000"/>
                  </a:schemeClr>
                </a:solidFill>
              </a:rPr>
              <a:t>IRONIE</a:t>
            </a:r>
          </a:p>
          <a:p>
            <a:pPr marL="285750" indent="-285750">
              <a:buClr>
                <a:schemeClr val="tx2">
                  <a:lumMod val="25000"/>
                </a:schemeClr>
              </a:buClr>
              <a:buFont typeface="Wingdings" pitchFamily="2" charset="2"/>
              <a:buChar char="q"/>
            </a:pPr>
            <a:r>
              <a:rPr lang="cs-CZ" sz="3600" b="1" dirty="0" smtClean="0">
                <a:solidFill>
                  <a:schemeClr val="tx2">
                    <a:lumMod val="25000"/>
                  </a:schemeClr>
                </a:solidFill>
              </a:rPr>
              <a:t>PARODIE</a:t>
            </a:r>
          </a:p>
          <a:p>
            <a:pPr marL="285750" indent="-285750">
              <a:buClr>
                <a:schemeClr val="tx2">
                  <a:lumMod val="25000"/>
                </a:schemeClr>
              </a:buClr>
              <a:buFont typeface="Wingdings" pitchFamily="2" charset="2"/>
              <a:buChar char="q"/>
            </a:pPr>
            <a:r>
              <a:rPr lang="cs-CZ" sz="3600" b="1" dirty="0" smtClean="0">
                <a:solidFill>
                  <a:schemeClr val="tx2">
                    <a:lumMod val="25000"/>
                  </a:schemeClr>
                </a:solidFill>
              </a:rPr>
              <a:t>INTELEKTUÁLNÍ HUMOR</a:t>
            </a:r>
          </a:p>
          <a:p>
            <a:pPr marL="285750" indent="-285750">
              <a:buClr>
                <a:schemeClr val="tx2">
                  <a:lumMod val="25000"/>
                </a:schemeClr>
              </a:buClr>
              <a:buFont typeface="Wingdings" pitchFamily="2" charset="2"/>
              <a:buChar char="q"/>
            </a:pPr>
            <a:r>
              <a:rPr lang="cs-CZ" sz="3600" b="1" dirty="0" smtClean="0">
                <a:solidFill>
                  <a:schemeClr val="tx2">
                    <a:lumMod val="25000"/>
                  </a:schemeClr>
                </a:solidFill>
              </a:rPr>
              <a:t>IMPROVIZACE</a:t>
            </a:r>
          </a:p>
          <a:p>
            <a:pPr marL="285750" indent="-285750">
              <a:buClr>
                <a:schemeClr val="tx2">
                  <a:lumMod val="25000"/>
                </a:schemeClr>
              </a:buClr>
              <a:buFont typeface="Wingdings" pitchFamily="2" charset="2"/>
              <a:buChar char="q"/>
            </a:pPr>
            <a:endParaRPr lang="cs-CZ" b="1" dirty="0" smtClean="0">
              <a:solidFill>
                <a:schemeClr val="tx2">
                  <a:lumMod val="25000"/>
                </a:schemeClr>
              </a:solidFill>
            </a:endParaRPr>
          </a:p>
          <a:p>
            <a:pPr marL="285750" indent="-285750">
              <a:buClr>
                <a:schemeClr val="tx2">
                  <a:lumMod val="25000"/>
                </a:schemeClr>
              </a:buClr>
              <a:buFont typeface="Wingdings" pitchFamily="2" charset="2"/>
              <a:buChar char="q"/>
            </a:pPr>
            <a:endParaRPr lang="cs-CZ" b="1" dirty="0" smtClean="0">
              <a:solidFill>
                <a:schemeClr val="tx2">
                  <a:lumMod val="25000"/>
                </a:schemeClr>
              </a:solidFill>
            </a:endParaRPr>
          </a:p>
          <a:p>
            <a:pPr marL="285750" indent="-285750">
              <a:buClr>
                <a:schemeClr val="tx2">
                  <a:lumMod val="25000"/>
                </a:schemeClr>
              </a:buClr>
              <a:buFont typeface="Wingdings" pitchFamily="2" charset="2"/>
              <a:buChar char="q"/>
            </a:pPr>
            <a:endParaRPr lang="cs-CZ" b="1" dirty="0" smtClean="0">
              <a:solidFill>
                <a:schemeClr val="tx2">
                  <a:lumMod val="25000"/>
                </a:schemeClr>
              </a:solidFill>
            </a:endParaRPr>
          </a:p>
          <a:p>
            <a:pPr marL="285750" indent="-285750">
              <a:buClr>
                <a:schemeClr val="tx2">
                  <a:lumMod val="25000"/>
                </a:schemeClr>
              </a:buClr>
              <a:buFont typeface="Wingdings" pitchFamily="2" charset="2"/>
              <a:buChar char="q"/>
            </a:pPr>
            <a:endParaRPr lang="cs-CZ" sz="2800" b="1" dirty="0" smtClean="0">
              <a:solidFill>
                <a:schemeClr val="tx2">
                  <a:lumMod val="25000"/>
                </a:schemeClr>
              </a:solidFill>
            </a:endParaRPr>
          </a:p>
          <a:p>
            <a:pPr marL="285750" indent="-285750">
              <a:buFont typeface="Wingdings" pitchFamily="2" charset="2"/>
              <a:buChar char="q"/>
            </a:pPr>
            <a:endParaRPr lang="cs-CZ" dirty="0" smtClean="0"/>
          </a:p>
          <a:p>
            <a:pPr marL="285750" indent="-285750">
              <a:buFont typeface="Wingdings" pitchFamily="2" charset="2"/>
              <a:buChar char="q"/>
            </a:pPr>
            <a:endParaRPr lang="cs-CZ" dirty="0" smtClean="0"/>
          </a:p>
          <a:p>
            <a:pPr marL="285750" indent="-285750">
              <a:buFont typeface="Wingdings" pitchFamily="2" charset="2"/>
              <a:buChar char="q"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6365903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827088" y="333375"/>
            <a:ext cx="7772400" cy="1470025"/>
          </a:xfrm>
        </p:spPr>
        <p:txBody>
          <a:bodyPr>
            <a:normAutofit/>
          </a:bodyPr>
          <a:lstStyle/>
          <a:p>
            <a:pPr eaLnBrk="1" hangingPunct="1">
              <a:defRPr/>
            </a:pPr>
            <a:endParaRPr lang="cs-CZ" sz="4800" b="1" dirty="0" smtClean="0">
              <a:solidFill>
                <a:schemeClr val="accent1"/>
              </a:solidFill>
              <a:latin typeface="Comic Sans MS" pitchFamily="66" charset="0"/>
            </a:endParaRP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105964" y="3140968"/>
            <a:ext cx="6400800" cy="1752600"/>
          </a:xfrm>
        </p:spPr>
        <p:txBody>
          <a:bodyPr/>
          <a:lstStyle/>
          <a:p>
            <a:pPr eaLnBrk="1" hangingPunct="1">
              <a:lnSpc>
                <a:spcPct val="80000"/>
              </a:lnSpc>
              <a:defRPr/>
            </a:pPr>
            <a:r>
              <a:rPr lang="cs-CZ" sz="2000" dirty="0" smtClean="0"/>
              <a:t> </a:t>
            </a:r>
          </a:p>
        </p:txBody>
      </p:sp>
      <p:sp>
        <p:nvSpPr>
          <p:cNvPr id="5" name="TextovéPole 4"/>
          <p:cNvSpPr txBox="1"/>
          <p:nvPr/>
        </p:nvSpPr>
        <p:spPr>
          <a:xfrm>
            <a:off x="2891772" y="5666213"/>
            <a:ext cx="2808312" cy="1015663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000" b="1" dirty="0" smtClean="0">
                <a:solidFill>
                  <a:schemeClr val="bg1"/>
                </a:solidFill>
                <a:hlinkClick r:id="rId2"/>
              </a:rPr>
              <a:t>UKÁZKA</a:t>
            </a:r>
            <a:r>
              <a:rPr lang="cs-CZ" sz="2000" b="1" dirty="0" smtClean="0">
                <a:solidFill>
                  <a:schemeClr val="bg1"/>
                </a:solidFill>
              </a:rPr>
              <a:t> –Tmavomodrý svět + fotografie v + w</a:t>
            </a:r>
            <a:endParaRPr lang="cs-CZ" sz="2000" b="1" dirty="0">
              <a:solidFill>
                <a:schemeClr val="bg1"/>
              </a:solidFill>
            </a:endParaRPr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807" y="908720"/>
            <a:ext cx="6102057" cy="4505352"/>
          </a:xfrm>
          <a:prstGeom prst="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</p:pic>
      <p:pic>
        <p:nvPicPr>
          <p:cNvPr id="1027" name="Picture 3" descr="C:\Users\EU12\AppData\Local\Microsoft\Windows\Temporary Internet Files\Content.IE5\T5O0BKPZ\MP900402017[1].jpg"/>
          <p:cNvPicPr>
            <a:picLocks noChangeAspect="1" noChangeArrowheads="1"/>
          </p:cNvPicPr>
          <p:nvPr/>
        </p:nvPicPr>
        <p:blipFill>
          <a:blip r:embed="rId4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3797780"/>
            <a:ext cx="1584176" cy="23762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EU12\AppData\Local\Microsoft\Windows\Temporary Internet Files\Content.IE5\GUW5U7XD\MP900437185[1].jpg"/>
          <p:cNvPicPr>
            <a:picLocks noChangeAspect="1" noChangeArrowheads="1"/>
          </p:cNvPicPr>
          <p:nvPr/>
        </p:nvPicPr>
        <p:blipFill>
          <a:blip r:embed="rId5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807" y="1005112"/>
            <a:ext cx="2158338" cy="21562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0"/>
            <a:ext cx="8229600" cy="1399032"/>
          </a:xfrm>
        </p:spPr>
        <p:txBody>
          <a:bodyPr>
            <a:normAutofit/>
          </a:bodyPr>
          <a:lstStyle/>
          <a:p>
            <a:pPr algn="ctr"/>
            <a:r>
              <a:rPr lang="cs-CZ" sz="4800" b="1" dirty="0" smtClean="0"/>
              <a:t>OSVOBOZENÉ DIVADLO</a:t>
            </a:r>
            <a:endParaRPr lang="cs-CZ" sz="4800" b="1" dirty="0"/>
          </a:p>
        </p:txBody>
      </p:sp>
      <p:sp>
        <p:nvSpPr>
          <p:cNvPr id="3" name="Obdélník 2"/>
          <p:cNvSpPr/>
          <p:nvPr/>
        </p:nvSpPr>
        <p:spPr>
          <a:xfrm>
            <a:off x="364884" y="1124744"/>
            <a:ext cx="8712968" cy="5016758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marL="457200" indent="-457200">
              <a:buFont typeface="Wingdings" pitchFamily="2" charset="2"/>
              <a:buChar char="§"/>
            </a:pPr>
            <a:r>
              <a:rPr lang="cs-CZ" sz="3200" b="1" dirty="0" smtClean="0">
                <a:solidFill>
                  <a:schemeClr val="bg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divadelní </a:t>
            </a:r>
            <a:r>
              <a:rPr lang="cs-CZ" sz="3200" b="1" dirty="0">
                <a:solidFill>
                  <a:schemeClr val="bg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scéna v </a:t>
            </a:r>
            <a:r>
              <a:rPr lang="cs-CZ" sz="3200" b="1" u="sng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Praze</a:t>
            </a:r>
          </a:p>
          <a:p>
            <a:pPr marL="457200" indent="-457200">
              <a:buFont typeface="Wingdings" pitchFamily="2" charset="2"/>
              <a:buChar char="§"/>
            </a:pPr>
            <a:r>
              <a:rPr lang="cs-CZ" sz="3200" b="1" dirty="0" smtClean="0">
                <a:solidFill>
                  <a:schemeClr val="bg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založená </a:t>
            </a:r>
            <a:r>
              <a:rPr lang="cs-CZ" sz="3200" b="1" dirty="0">
                <a:solidFill>
                  <a:schemeClr val="bg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 roce 1925 amatérskými divadelníky </a:t>
            </a:r>
          </a:p>
          <a:p>
            <a:pPr marL="457200" indent="-457200">
              <a:buFont typeface="Wingdings" pitchFamily="2" charset="2"/>
              <a:buChar char="§"/>
            </a:pPr>
            <a:r>
              <a:rPr lang="cs-CZ" sz="3200" b="1" dirty="0" smtClean="0">
                <a:solidFill>
                  <a:schemeClr val="bg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scéna </a:t>
            </a:r>
            <a:r>
              <a:rPr lang="cs-CZ" sz="3200" b="1" dirty="0">
                <a:solidFill>
                  <a:schemeClr val="bg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uměleckého sdružení </a:t>
            </a:r>
            <a:r>
              <a:rPr lang="cs-CZ" sz="3200" b="1" dirty="0" smtClean="0">
                <a:solidFill>
                  <a:schemeClr val="bg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Devětsil</a:t>
            </a:r>
          </a:p>
          <a:p>
            <a:pPr marL="457200" indent="-457200">
              <a:buFont typeface="Wingdings" pitchFamily="2" charset="2"/>
              <a:buChar char="§"/>
            </a:pPr>
            <a:r>
              <a:rPr lang="cs-CZ" sz="3200" b="1" dirty="0">
                <a:solidFill>
                  <a:schemeClr val="bg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 vůdčím osobnostem patřili </a:t>
            </a:r>
            <a:r>
              <a:rPr lang="cs-CZ" sz="3200" b="1" u="sng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J. </a:t>
            </a:r>
            <a:r>
              <a:rPr lang="cs-CZ" sz="3200" b="1" u="sng" dirty="0" err="1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Frejka</a:t>
            </a:r>
            <a:r>
              <a:rPr lang="cs-CZ" sz="3200" b="1" u="sng" dirty="0">
                <a:solidFill>
                  <a:schemeClr val="bg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 </a:t>
            </a:r>
            <a:endParaRPr lang="cs-CZ" sz="3200" b="1" u="sng" dirty="0" smtClean="0">
              <a:solidFill>
                <a:schemeClr val="bg2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sz="3200" b="1" dirty="0" smtClean="0">
                <a:solidFill>
                  <a:schemeClr val="bg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</a:t>
            </a:r>
            <a:r>
              <a:rPr lang="cs-CZ" sz="3200" b="1" u="sng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</a:t>
            </a:r>
            <a:r>
              <a:rPr lang="cs-CZ" sz="3200" b="1" u="sng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F. </a:t>
            </a:r>
            <a:r>
              <a:rPr lang="cs-CZ" sz="3200" b="1" u="sng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Burian</a:t>
            </a:r>
          </a:p>
          <a:p>
            <a:pPr marL="457200" indent="-457200">
              <a:buFont typeface="Wingdings" pitchFamily="2" charset="2"/>
              <a:buChar char="§"/>
            </a:pPr>
            <a:r>
              <a:rPr lang="cs-CZ" sz="3200" b="1" dirty="0" smtClean="0">
                <a:solidFill>
                  <a:schemeClr val="bg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klavírista </a:t>
            </a:r>
            <a:r>
              <a:rPr lang="cs-CZ" sz="3200" b="1" dirty="0">
                <a:solidFill>
                  <a:schemeClr val="bg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skladatel </a:t>
            </a:r>
            <a:r>
              <a:rPr lang="cs-CZ" sz="3200" b="1" u="sng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Jaroslav Ježek </a:t>
            </a:r>
            <a:r>
              <a:rPr lang="cs-CZ" sz="3200" b="1" dirty="0">
                <a:solidFill>
                  <a:schemeClr val="bg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(autor řady populárních písní, </a:t>
            </a:r>
            <a:endParaRPr lang="cs-CZ" sz="3200" b="1" dirty="0" smtClean="0">
              <a:solidFill>
                <a:schemeClr val="bg2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sz="3200" b="1" dirty="0">
                <a:solidFill>
                  <a:schemeClr val="bg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3200" b="1" dirty="0" smtClean="0">
                <a:solidFill>
                  <a:schemeClr val="bg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např</a:t>
            </a:r>
            <a:r>
              <a:rPr lang="cs-CZ" sz="3200" b="1" dirty="0">
                <a:solidFill>
                  <a:schemeClr val="bg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</a:t>
            </a:r>
            <a:r>
              <a:rPr lang="cs-CZ" sz="32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Ezop a brabenec, Klobouk v křoví, </a:t>
            </a:r>
            <a:r>
              <a:rPr lang="cs-CZ" sz="3200" b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Tmavomodrý </a:t>
            </a:r>
            <a:r>
              <a:rPr lang="cs-CZ" sz="32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svět, Život je jen náhoda</a:t>
            </a:r>
            <a:r>
              <a:rPr lang="cs-CZ" sz="3200" b="1" dirty="0" smtClean="0">
                <a:solidFill>
                  <a:schemeClr val="bg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…)</a:t>
            </a:r>
            <a:endParaRPr lang="cs-CZ" sz="3200" b="1" dirty="0">
              <a:solidFill>
                <a:schemeClr val="bg2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580908" y="6380709"/>
            <a:ext cx="8280920" cy="40011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000" b="1" dirty="0" smtClean="0">
                <a:solidFill>
                  <a:srgbClr val="C00000"/>
                </a:solidFill>
              </a:rPr>
              <a:t>VYHLEDEJTE A PODTRHNĚTE SI ÚDAJE VE SVÉM VÝPISKU</a:t>
            </a:r>
            <a:endParaRPr lang="cs-CZ" sz="20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397765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45955" y="43467"/>
            <a:ext cx="8229600" cy="1399032"/>
          </a:xfrm>
        </p:spPr>
        <p:txBody>
          <a:bodyPr>
            <a:normAutofit/>
          </a:bodyPr>
          <a:lstStyle/>
          <a:p>
            <a:r>
              <a:rPr lang="cs-CZ" sz="4400" b="1" dirty="0"/>
              <a:t>VOSKOVEC A WERICH</a:t>
            </a:r>
          </a:p>
        </p:txBody>
      </p:sp>
      <p:sp>
        <p:nvSpPr>
          <p:cNvPr id="3" name="TextovéPole 2"/>
          <p:cNvSpPr txBox="1"/>
          <p:nvPr/>
        </p:nvSpPr>
        <p:spPr>
          <a:xfrm>
            <a:off x="186508" y="5967828"/>
            <a:ext cx="4608512" cy="830997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solidFill>
                  <a:prstClr val="black"/>
                </a:solidFill>
                <a:hlinkClick r:id="rId2"/>
              </a:rPr>
              <a:t>UKÁZKA</a:t>
            </a:r>
            <a:r>
              <a:rPr lang="cs-CZ" sz="2400" b="1" dirty="0" smtClean="0">
                <a:solidFill>
                  <a:prstClr val="black"/>
                </a:solidFill>
              </a:rPr>
              <a:t> Bugatti step </a:t>
            </a:r>
            <a:r>
              <a:rPr lang="cs-CZ" sz="2400" b="1" dirty="0" err="1" smtClean="0">
                <a:solidFill>
                  <a:prstClr val="black"/>
                </a:solidFill>
              </a:rPr>
              <a:t>orchest</a:t>
            </a:r>
            <a:r>
              <a:rPr lang="cs-CZ" sz="2400" b="1" dirty="0" smtClean="0">
                <a:solidFill>
                  <a:prstClr val="black"/>
                </a:solidFill>
              </a:rPr>
              <a:t> + fotografie</a:t>
            </a:r>
            <a:endParaRPr lang="cs-CZ" sz="2400" b="1" dirty="0">
              <a:solidFill>
                <a:prstClr val="black"/>
              </a:solidFill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186508" y="1196752"/>
            <a:ext cx="8604448" cy="4524315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457200" lvl="0" indent="-457200">
              <a:buFont typeface="Wingdings" pitchFamily="2" charset="2"/>
              <a:buChar char="§"/>
            </a:pPr>
            <a:r>
              <a:rPr lang="cs-CZ" sz="3200" b="1" dirty="0" smtClean="0">
                <a:solidFill>
                  <a:srgbClr val="696464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/>
                <a:cs typeface="+mn-cs"/>
              </a:rPr>
              <a:t>další </a:t>
            </a:r>
            <a:r>
              <a:rPr lang="cs-CZ" sz="3200" b="1" dirty="0">
                <a:solidFill>
                  <a:srgbClr val="696464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/>
                <a:cs typeface="+mn-cs"/>
              </a:rPr>
              <a:t>vývoj Osvobozeného divadla byl pak zcela </a:t>
            </a:r>
            <a:r>
              <a:rPr lang="cs-CZ" sz="3200" b="1" dirty="0">
                <a:solidFill>
                  <a:srgbClr val="9B2D1F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/>
                <a:cs typeface="+mn-cs"/>
              </a:rPr>
              <a:t>spojen s jejich autorskou a hereckou tvorbou</a:t>
            </a:r>
          </a:p>
          <a:p>
            <a:pPr marL="457200" lvl="0" indent="-457200">
              <a:buFont typeface="Wingdings" pitchFamily="2" charset="2"/>
              <a:buChar char="§"/>
            </a:pPr>
            <a:r>
              <a:rPr lang="cs-CZ" sz="3200" b="1" dirty="0" smtClean="0">
                <a:solidFill>
                  <a:srgbClr val="696464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/>
                <a:cs typeface="+mn-cs"/>
              </a:rPr>
              <a:t>V roce </a:t>
            </a:r>
            <a:r>
              <a:rPr lang="cs-CZ" sz="32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/>
                <a:cs typeface="+mn-cs"/>
              </a:rPr>
              <a:t>1927</a:t>
            </a:r>
            <a:r>
              <a:rPr lang="cs-CZ" sz="3200" b="1" dirty="0" smtClean="0">
                <a:solidFill>
                  <a:srgbClr val="696464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/>
                <a:cs typeface="+mn-cs"/>
              </a:rPr>
              <a:t> do Osvobozeného divadla vstoupili </a:t>
            </a:r>
            <a:r>
              <a:rPr lang="cs-CZ" sz="3200" b="1" dirty="0" smtClean="0">
                <a:solidFill>
                  <a:srgbClr val="9B2D1F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/>
                <a:cs typeface="+mn-cs"/>
              </a:rPr>
              <a:t>Jiří Voskovec a Jan Werich </a:t>
            </a:r>
            <a:r>
              <a:rPr lang="cs-CZ" sz="3200" b="1" dirty="0" smtClean="0">
                <a:solidFill>
                  <a:srgbClr val="696464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/>
                <a:cs typeface="+mn-cs"/>
              </a:rPr>
              <a:t>se svou inscenací </a:t>
            </a:r>
            <a:r>
              <a:rPr lang="cs-CZ" sz="3200" b="1" dirty="0" smtClean="0">
                <a:solidFill>
                  <a:srgbClr val="9B2D1F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/>
                <a:cs typeface="+mn-cs"/>
              </a:rPr>
              <a:t>Vest </a:t>
            </a:r>
            <a:r>
              <a:rPr lang="cs-CZ" sz="3200" b="1" dirty="0" err="1" smtClean="0">
                <a:solidFill>
                  <a:srgbClr val="9B2D1F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/>
                <a:cs typeface="+mn-cs"/>
              </a:rPr>
              <a:t>pocket</a:t>
            </a:r>
            <a:r>
              <a:rPr lang="cs-CZ" sz="3200" b="1" dirty="0" smtClean="0">
                <a:solidFill>
                  <a:srgbClr val="9B2D1F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/>
                <a:cs typeface="+mn-cs"/>
              </a:rPr>
              <a:t> revue</a:t>
            </a:r>
          </a:p>
          <a:p>
            <a:pPr marL="457200" lvl="0" indent="-457200">
              <a:buFont typeface="Wingdings" pitchFamily="2" charset="2"/>
              <a:buChar char="§"/>
            </a:pPr>
            <a:r>
              <a:rPr lang="cs-CZ" sz="3200" b="1" dirty="0" smtClean="0">
                <a:solidFill>
                  <a:srgbClr val="696464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/>
                <a:cs typeface="+mn-cs"/>
              </a:rPr>
              <a:t>Pod </a:t>
            </a:r>
            <a:r>
              <a:rPr lang="cs-CZ" sz="3200" b="1" dirty="0">
                <a:solidFill>
                  <a:srgbClr val="696464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/>
                <a:cs typeface="+mn-cs"/>
              </a:rPr>
              <a:t>tlakem politických událostí byla na podzim roku </a:t>
            </a:r>
            <a:r>
              <a:rPr lang="cs-CZ" sz="32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/>
                <a:cs typeface="+mn-cs"/>
              </a:rPr>
              <a:t>1938 </a:t>
            </a:r>
            <a:r>
              <a:rPr lang="cs-CZ" sz="3200" b="1" dirty="0">
                <a:solidFill>
                  <a:srgbClr val="696464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/>
                <a:cs typeface="+mn-cs"/>
              </a:rPr>
              <a:t>další činnost Osvobozeného divadla </a:t>
            </a:r>
            <a:r>
              <a:rPr lang="cs-CZ" sz="3200" b="1" dirty="0">
                <a:solidFill>
                  <a:srgbClr val="9B2D1F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/>
                <a:cs typeface="+mn-cs"/>
              </a:rPr>
              <a:t>znemožněna</a:t>
            </a:r>
          </a:p>
        </p:txBody>
      </p:sp>
    </p:spTree>
    <p:extLst>
      <p:ext uri="{BB962C8B-B14F-4D97-AF65-F5344CB8AC3E}">
        <p14:creationId xmlns:p14="http://schemas.microsoft.com/office/powerpoint/2010/main" val="37421376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8199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1517124"/>
            <a:ext cx="4320480" cy="5055533"/>
          </a:xfrm>
          <a:prstGeom prst="rect">
            <a:avLst/>
          </a:prstGeom>
          <a:ln/>
          <a:extLst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</p:pic>
      <p:sp>
        <p:nvSpPr>
          <p:cNvPr id="3" name="TextovéPole 2"/>
          <p:cNvSpPr txBox="1"/>
          <p:nvPr/>
        </p:nvSpPr>
        <p:spPr>
          <a:xfrm>
            <a:off x="256879" y="332656"/>
            <a:ext cx="6098453" cy="954107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800" b="1" dirty="0" smtClean="0">
                <a:solidFill>
                  <a:schemeClr val="bg1"/>
                </a:solidFill>
                <a:hlinkClick r:id="rId3"/>
              </a:rPr>
              <a:t>UKÁZKA</a:t>
            </a:r>
            <a:r>
              <a:rPr lang="cs-CZ" sz="2800" b="1" dirty="0" smtClean="0">
                <a:solidFill>
                  <a:schemeClr val="bg1"/>
                </a:solidFill>
              </a:rPr>
              <a:t> Tři strážníci – Voskovec, Werich, Ježek</a:t>
            </a:r>
            <a:endParaRPr lang="cs-CZ" sz="2800" b="1" dirty="0">
              <a:solidFill>
                <a:schemeClr val="bg1"/>
              </a:solidFill>
            </a:endParaRPr>
          </a:p>
        </p:txBody>
      </p:sp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4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2564904"/>
            <a:ext cx="2640718" cy="26642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245094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51520" y="188640"/>
            <a:ext cx="8280920" cy="236988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cs-CZ" sz="28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</a:t>
            </a:r>
            <a:r>
              <a:rPr lang="cs-CZ" sz="28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naky </a:t>
            </a:r>
            <a:r>
              <a:rPr lang="cs-CZ" sz="28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divadelních her:</a:t>
            </a:r>
          </a:p>
          <a:p>
            <a:pPr marL="342900" indent="-342900">
              <a:buClr>
                <a:schemeClr val="tx1"/>
              </a:buClr>
              <a:buFont typeface="Arial" pitchFamily="34" charset="0"/>
              <a:buChar char="•"/>
            </a:pPr>
            <a:r>
              <a:rPr lang="cs-CZ" sz="2400" b="1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ironie </a:t>
            </a:r>
            <a:r>
              <a:rPr lang="cs-CZ" sz="2400" b="1" u="sng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parodie</a:t>
            </a:r>
          </a:p>
          <a:p>
            <a:pPr marL="342900" indent="-342900">
              <a:buClr>
                <a:schemeClr val="tx1"/>
              </a:buClr>
              <a:buFont typeface="Arial" pitchFamily="34" charset="0"/>
              <a:buChar char="•"/>
            </a:pPr>
            <a:r>
              <a:rPr lang="cs-CZ" sz="2400" b="1" u="sng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</a:t>
            </a:r>
            <a:r>
              <a:rPr lang="cs-CZ" sz="2400" b="1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ntelektuální </a:t>
            </a:r>
            <a:r>
              <a:rPr lang="cs-CZ" sz="2400" b="1" u="sng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humor</a:t>
            </a:r>
            <a:r>
              <a:rPr lang="cs-CZ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ale publiku srozumitelný</a:t>
            </a:r>
          </a:p>
          <a:p>
            <a:pPr marL="342900" indent="-342900">
              <a:buClr>
                <a:schemeClr val="tx1"/>
              </a:buClr>
              <a:buFont typeface="Arial" pitchFamily="34" charset="0"/>
              <a:buChar char="•"/>
            </a:pPr>
            <a:r>
              <a:rPr lang="cs-CZ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hra </a:t>
            </a:r>
            <a:r>
              <a:rPr lang="cs-CZ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 </a:t>
            </a:r>
            <a:r>
              <a:rPr lang="cs-CZ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slovy</a:t>
            </a:r>
          </a:p>
          <a:p>
            <a:pPr marL="342900" indent="-342900">
              <a:buClr>
                <a:schemeClr val="tx1"/>
              </a:buClr>
              <a:buFont typeface="Arial" pitchFamily="34" charset="0"/>
              <a:buChar char="•"/>
            </a:pPr>
            <a:r>
              <a:rPr lang="cs-CZ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práce </a:t>
            </a:r>
            <a:r>
              <a:rPr lang="cs-CZ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 </a:t>
            </a:r>
            <a:r>
              <a:rPr lang="cs-CZ" sz="2400" b="1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intonací</a:t>
            </a:r>
          </a:p>
          <a:p>
            <a:pPr marL="342900" indent="-342900">
              <a:buClr>
                <a:schemeClr val="tx1"/>
              </a:buClr>
              <a:buFont typeface="Arial" pitchFamily="34" charset="0"/>
              <a:buChar char="•"/>
            </a:pPr>
            <a:r>
              <a:rPr lang="cs-CZ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prolínání </a:t>
            </a:r>
            <a:r>
              <a:rPr lang="cs-CZ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češtiny s cizími </a:t>
            </a:r>
            <a:r>
              <a:rPr lang="cs-CZ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jazyky</a:t>
            </a:r>
            <a:endParaRPr lang="cs-CZ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403648" y="4057233"/>
            <a:ext cx="7416824" cy="2800767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Forbíny</a:t>
            </a:r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endParaRPr lang="cs-CZ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342900" indent="-342900">
              <a:buClr>
                <a:schemeClr val="bg1"/>
              </a:buClr>
              <a:buFont typeface="Arial" pitchFamily="34" charset="0"/>
              <a:buChar char="•"/>
            </a:pPr>
            <a:r>
              <a:rPr lang="cs-CZ" sz="24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slangové</a:t>
            </a:r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označení místa před </a:t>
            </a:r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oponou</a:t>
            </a:r>
          </a:p>
          <a:p>
            <a:pPr marL="342900" indent="-342900">
              <a:buClr>
                <a:schemeClr val="bg1"/>
              </a:buClr>
              <a:buFont typeface="Arial" pitchFamily="34" charset="0"/>
              <a:buChar char="•"/>
            </a:pPr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jednalo se o </a:t>
            </a:r>
            <a:r>
              <a:rPr lang="cs-CZ" sz="24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improvizované</a:t>
            </a:r>
            <a:r>
              <a:rPr lang="cs-CZ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dialogy mezi jednotlivými dějstvími, v nichž v bezprostředním kontaktu s publikem klauni komentovali aktuální dobové události politické a </a:t>
            </a:r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kulturní</a:t>
            </a:r>
            <a:endParaRPr lang="cs-CZ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107504" y="3068960"/>
            <a:ext cx="3312368" cy="707886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000" b="1" dirty="0" smtClean="0">
                <a:solidFill>
                  <a:srgbClr val="C00000"/>
                </a:solidFill>
              </a:rPr>
              <a:t>POKUSTE SE VYSVĚTLIT PODTRŽENÉ TERMÍNY</a:t>
            </a:r>
            <a:endParaRPr lang="cs-CZ" sz="20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179015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64792" y="116632"/>
            <a:ext cx="8229600" cy="1071211"/>
          </a:xfrm>
        </p:spPr>
        <p:txBody>
          <a:bodyPr>
            <a:normAutofit/>
          </a:bodyPr>
          <a:lstStyle/>
          <a:p>
            <a:r>
              <a:rPr lang="cs-CZ" sz="4800" b="1" dirty="0" smtClean="0"/>
              <a:t>Vest </a:t>
            </a:r>
            <a:r>
              <a:rPr lang="cs-CZ" sz="4800" b="1" dirty="0" err="1" smtClean="0"/>
              <a:t>pocket</a:t>
            </a:r>
            <a:r>
              <a:rPr lang="cs-CZ" sz="4800" b="1" dirty="0" smtClean="0"/>
              <a:t> revue</a:t>
            </a:r>
            <a:endParaRPr lang="cs-CZ" sz="4800" b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6276115" y="1391293"/>
            <a:ext cx="2520280" cy="1200329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solidFill>
                  <a:prstClr val="black"/>
                </a:solidFill>
                <a:hlinkClick r:id="rId2"/>
              </a:rPr>
              <a:t>UKÁZKA</a:t>
            </a:r>
            <a:r>
              <a:rPr lang="cs-CZ" sz="2400" b="1" dirty="0" smtClean="0">
                <a:solidFill>
                  <a:prstClr val="black"/>
                </a:solidFill>
              </a:rPr>
              <a:t>  VEST POCKET REVUE + KOMENTÁŘ</a:t>
            </a:r>
            <a:endParaRPr lang="cs-CZ" sz="2400" b="1" dirty="0">
              <a:solidFill>
                <a:prstClr val="black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6348123" y="3068960"/>
            <a:ext cx="2448272" cy="317009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2000" b="1" dirty="0">
                <a:solidFill>
                  <a:prstClr val="black"/>
                </a:solidFill>
              </a:rPr>
              <a:t>Začalo to absurdní scénkou o prodeji hrobky a skončilo více než </a:t>
            </a:r>
            <a:r>
              <a:rPr lang="cs-CZ" sz="2000" b="1" dirty="0" smtClean="0">
                <a:solidFill>
                  <a:prstClr val="black"/>
                </a:solidFill>
              </a:rPr>
              <a:t>dvěma </a:t>
            </a:r>
            <a:r>
              <a:rPr lang="cs-CZ" sz="2000" b="1" dirty="0">
                <a:solidFill>
                  <a:prstClr val="black"/>
                </a:solidFill>
              </a:rPr>
              <a:t>sty padesáti reprízami. Řeč je o Vest </a:t>
            </a:r>
            <a:r>
              <a:rPr lang="cs-CZ" sz="2000" b="1" dirty="0" err="1">
                <a:solidFill>
                  <a:prstClr val="black"/>
                </a:solidFill>
              </a:rPr>
              <a:t>Pocket</a:t>
            </a:r>
            <a:r>
              <a:rPr lang="cs-CZ" sz="2000" b="1" dirty="0">
                <a:solidFill>
                  <a:prstClr val="black"/>
                </a:solidFill>
              </a:rPr>
              <a:t> Revue Voskovce a Wericha</a:t>
            </a:r>
            <a:r>
              <a:rPr lang="cs-CZ" sz="2000" dirty="0">
                <a:solidFill>
                  <a:prstClr val="white"/>
                </a:solidFill>
              </a:rPr>
              <a:t>.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700808"/>
            <a:ext cx="5606896" cy="3819698"/>
          </a:xfrm>
          <a:prstGeom prst="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</p:pic>
    </p:spTree>
    <p:extLst>
      <p:ext uri="{BB962C8B-B14F-4D97-AF65-F5344CB8AC3E}">
        <p14:creationId xmlns:p14="http://schemas.microsoft.com/office/powerpoint/2010/main" val="31600073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9387" y="-7627"/>
            <a:ext cx="8229600" cy="1399032"/>
          </a:xfrm>
        </p:spPr>
        <p:txBody>
          <a:bodyPr>
            <a:normAutofit/>
          </a:bodyPr>
          <a:lstStyle/>
          <a:p>
            <a:r>
              <a:rPr lang="cs-CZ" sz="4800" b="1" dirty="0" smtClean="0"/>
              <a:t>DIVADELNÍ HRY</a:t>
            </a:r>
            <a:endParaRPr lang="cs-CZ" sz="4800" b="1" dirty="0"/>
          </a:p>
        </p:txBody>
      </p:sp>
      <p:sp>
        <p:nvSpPr>
          <p:cNvPr id="4" name="Obdélník 3"/>
          <p:cNvSpPr/>
          <p:nvPr/>
        </p:nvSpPr>
        <p:spPr>
          <a:xfrm>
            <a:off x="539552" y="1124744"/>
            <a:ext cx="6984776" cy="42780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Wingdings" pitchFamily="2" charset="2"/>
              <a:buChar char="ü"/>
            </a:pPr>
            <a:r>
              <a:rPr lang="cs-CZ" sz="3200" b="1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Vest </a:t>
            </a:r>
            <a:r>
              <a:rPr lang="cs-CZ" sz="3200" b="1" dirty="0" err="1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Pocket</a:t>
            </a:r>
            <a:r>
              <a:rPr lang="cs-CZ" sz="3200" b="1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3200" b="1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Revue</a:t>
            </a:r>
          </a:p>
          <a:p>
            <a:pPr marL="342900" indent="-342900">
              <a:buFont typeface="Wingdings" pitchFamily="2" charset="2"/>
              <a:buChar char="ü"/>
            </a:pPr>
            <a:r>
              <a:rPr lang="cs-CZ" sz="3200" b="1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Sever </a:t>
            </a:r>
            <a:r>
              <a:rPr lang="cs-CZ" sz="3200" b="1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proti </a:t>
            </a:r>
            <a:r>
              <a:rPr lang="cs-CZ" sz="3200" b="1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Jihu</a:t>
            </a:r>
          </a:p>
          <a:p>
            <a:pPr marL="342900" indent="-342900">
              <a:buFont typeface="Wingdings" pitchFamily="2" charset="2"/>
              <a:buChar char="ü"/>
            </a:pPr>
            <a:r>
              <a:rPr lang="cs-CZ" sz="3200" b="1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Golem</a:t>
            </a:r>
          </a:p>
          <a:p>
            <a:pPr marL="342900" indent="-342900">
              <a:buFont typeface="Wingdings" pitchFamily="2" charset="2"/>
              <a:buChar char="ü"/>
            </a:pPr>
            <a:r>
              <a:rPr lang="cs-CZ" sz="3200" b="1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Osel </a:t>
            </a:r>
            <a:r>
              <a:rPr lang="cs-CZ" sz="3200" b="1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</a:t>
            </a:r>
            <a:r>
              <a:rPr lang="cs-CZ" sz="3200" b="1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stín</a:t>
            </a:r>
          </a:p>
          <a:p>
            <a:pPr marL="342900" indent="-342900">
              <a:buFont typeface="Wingdings" pitchFamily="2" charset="2"/>
              <a:buChar char="ü"/>
            </a:pPr>
            <a:r>
              <a:rPr lang="cs-CZ" sz="3200" b="1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Kat </a:t>
            </a:r>
            <a:r>
              <a:rPr lang="cs-CZ" sz="3200" b="1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</a:t>
            </a:r>
            <a:r>
              <a:rPr lang="cs-CZ" sz="3200" b="1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blázen</a:t>
            </a:r>
          </a:p>
          <a:p>
            <a:pPr marL="342900" indent="-342900">
              <a:buFont typeface="Wingdings" pitchFamily="2" charset="2"/>
              <a:buChar char="ü"/>
            </a:pPr>
            <a:r>
              <a:rPr lang="cs-CZ" sz="3200" b="1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Balada </a:t>
            </a:r>
            <a:r>
              <a:rPr lang="cs-CZ" sz="3200" b="1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 </a:t>
            </a:r>
            <a:r>
              <a:rPr lang="cs-CZ" sz="3200" b="1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hadrů</a:t>
            </a:r>
          </a:p>
          <a:p>
            <a:pPr marL="342900" indent="-342900">
              <a:buFont typeface="Wingdings" pitchFamily="2" charset="2"/>
              <a:buChar char="ü"/>
            </a:pPr>
            <a:r>
              <a:rPr lang="cs-CZ" sz="3200" b="1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Nebe </a:t>
            </a:r>
            <a:r>
              <a:rPr lang="cs-CZ" sz="3200" b="1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 </a:t>
            </a:r>
            <a:r>
              <a:rPr lang="cs-CZ" sz="3200" b="1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zemi</a:t>
            </a:r>
          </a:p>
          <a:p>
            <a:pPr marL="342900" indent="-342900">
              <a:buFont typeface="Wingdings" pitchFamily="2" charset="2"/>
              <a:buChar char="ü"/>
            </a:pPr>
            <a:r>
              <a:rPr lang="cs-CZ" sz="3200" b="1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Těžká Barbora</a:t>
            </a:r>
          </a:p>
          <a:p>
            <a:endParaRPr lang="cs-CZ" sz="1600" b="1" dirty="0"/>
          </a:p>
        </p:txBody>
      </p:sp>
      <p:pic>
        <p:nvPicPr>
          <p:cNvPr id="6146" name="Picture 2" descr="C:\Users\EU12\AppData\Local\Microsoft\Windows\Temporary Internet Files\Content.IE5\GUW5U7XD\MC900351494[1].wmf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3429000"/>
            <a:ext cx="2748002" cy="30524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7" name="Picture 3" descr="C:\Users\EU12\AppData\Local\Microsoft\Windows\Temporary Internet Files\Content.IE5\DAHFGNK7\MC900359847[1].wmf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5313" y="332656"/>
            <a:ext cx="1987346" cy="23318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89476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-180528" y="-90425"/>
            <a:ext cx="8229600" cy="1399032"/>
          </a:xfrm>
        </p:spPr>
        <p:txBody>
          <a:bodyPr>
            <a:normAutofit/>
          </a:bodyPr>
          <a:lstStyle/>
          <a:p>
            <a:r>
              <a:rPr lang="cs-CZ" sz="4400" b="1" dirty="0" smtClean="0"/>
              <a:t>DIVADELNÍHRY</a:t>
            </a:r>
            <a:endParaRPr lang="cs-CZ" sz="4400" b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568027" y="1268760"/>
            <a:ext cx="3600400" cy="1015663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000" b="1" dirty="0" smtClean="0">
                <a:solidFill>
                  <a:prstClr val="black"/>
                </a:solidFill>
                <a:hlinkClick r:id="rId2"/>
              </a:rPr>
              <a:t>UKÁZKA</a:t>
            </a:r>
            <a:r>
              <a:rPr lang="cs-CZ" sz="2000" b="1" dirty="0" smtClean="0">
                <a:solidFill>
                  <a:prstClr val="black"/>
                </a:solidFill>
              </a:rPr>
              <a:t> – Obr a Goliáš + záznam hlasu Jana Wericha</a:t>
            </a:r>
            <a:endParaRPr lang="cs-CZ" sz="2000" b="1" dirty="0">
              <a:solidFill>
                <a:prstClr val="black"/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06274" y="908720"/>
            <a:ext cx="3792704" cy="5328592"/>
          </a:xfrm>
          <a:prstGeom prst="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</p:pic>
      <p:pic>
        <p:nvPicPr>
          <p:cNvPr id="2052" name="Picture 4" descr="C:\Users\EU12\AppData\Local\Microsoft\Windows\Temporary Internet Files\Content.IE5\7PRYBJ38\MC900230760[1].wmf"/>
          <p:cNvPicPr>
            <a:picLocks noChangeAspect="1" noChangeArrowheads="1"/>
          </p:cNvPicPr>
          <p:nvPr/>
        </p:nvPicPr>
        <p:blipFill>
          <a:blip r:embed="rId4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1151" y="2996952"/>
            <a:ext cx="3914152" cy="29364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111106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/>
            <a:r>
              <a:rPr lang="cs-CZ" sz="4800" b="1" dirty="0" smtClean="0"/>
              <a:t>DIVADELNÍ HRY</a:t>
            </a:r>
            <a:endParaRPr lang="cs-CZ" sz="4800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323528" y="3604667"/>
            <a:ext cx="3744416" cy="1938992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solidFill>
                  <a:schemeClr val="bg1"/>
                </a:solidFill>
                <a:hlinkClick r:id="rId2"/>
              </a:rPr>
              <a:t>UKÁZKA</a:t>
            </a:r>
            <a:r>
              <a:rPr lang="cs-CZ" sz="2400" b="1" dirty="0" smtClean="0">
                <a:solidFill>
                  <a:schemeClr val="bg1"/>
                </a:solidFill>
              </a:rPr>
              <a:t> píseň Ezop a brabenec</a:t>
            </a:r>
          </a:p>
          <a:p>
            <a:pPr algn="ctr"/>
            <a:r>
              <a:rPr lang="cs-CZ" sz="2400" b="1" dirty="0" smtClean="0">
                <a:solidFill>
                  <a:schemeClr val="bg1"/>
                </a:solidFill>
              </a:rPr>
              <a:t>Videoklip z filmu a divadelního představení</a:t>
            </a:r>
            <a:endParaRPr lang="cs-CZ" sz="2400" b="1" dirty="0">
              <a:solidFill>
                <a:schemeClr val="bg1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3897045" y="5877272"/>
            <a:ext cx="5040560" cy="830997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solidFill>
                  <a:schemeClr val="bg1"/>
                </a:solidFill>
                <a:hlinkClick r:id="rId3"/>
              </a:rPr>
              <a:t>UKÁZKA</a:t>
            </a:r>
            <a:r>
              <a:rPr lang="cs-CZ" sz="2400" b="1" dirty="0" smtClean="0">
                <a:solidFill>
                  <a:schemeClr val="bg1"/>
                </a:solidFill>
              </a:rPr>
              <a:t>  film Pudr a benzín – záznam filmu</a:t>
            </a:r>
            <a:endParaRPr lang="cs-CZ" sz="2400" b="1" dirty="0">
              <a:solidFill>
                <a:schemeClr val="bg1"/>
              </a:solidFill>
            </a:endParaRPr>
          </a:p>
        </p:txBody>
      </p:sp>
      <p:sp>
        <p:nvSpPr>
          <p:cNvPr id="2" name="Obdélník 1"/>
          <p:cNvSpPr/>
          <p:nvPr/>
        </p:nvSpPr>
        <p:spPr>
          <a:xfrm>
            <a:off x="4283968" y="1988840"/>
            <a:ext cx="4572000" cy="323165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sz="2400" b="1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Osel a stín </a:t>
            </a:r>
            <a:endParaRPr lang="cs-CZ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285750" indent="-285750">
              <a:buFont typeface="Wingdings" pitchFamily="2" charset="2"/>
              <a:buChar char="§"/>
            </a:pP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Tato hra se odehrává ve starověkých Athénách a komicky znázorňuje život tamějších 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obyvatel</a:t>
            </a:r>
          </a:p>
          <a:p>
            <a:pPr marL="285750" indent="-285750">
              <a:buFont typeface="Wingdings" pitchFamily="2" charset="2"/>
              <a:buChar char="§"/>
            </a:pP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Hlavním </a:t>
            </a:r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motivem je spor Nejezchleba (nájemce) a </a:t>
            </a:r>
            <a:r>
              <a:rPr lang="cs-CZ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Skočdopolise</a:t>
            </a:r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(vlastníka) o to, komu patří stín z osla – zda tomu, jehož je osel majetkem či tomu, kdo si ho pronajal</a:t>
            </a:r>
            <a:r>
              <a:rPr lang="cs-CZ" dirty="0"/>
              <a:t>.</a:t>
            </a:r>
          </a:p>
        </p:txBody>
      </p:sp>
      <p:pic>
        <p:nvPicPr>
          <p:cNvPr id="7170" name="Picture 2" descr="C:\Users\EU12\AppData\Local\Microsoft\Windows\Temporary Internet Files\Content.IE5\DAHFGNK7\MC900215291[1].wmf"/>
          <p:cNvPicPr>
            <a:picLocks noChangeAspect="1" noChangeArrowheads="1"/>
          </p:cNvPicPr>
          <p:nvPr/>
        </p:nvPicPr>
        <p:blipFill>
          <a:blip r:embed="rId4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7" y="332656"/>
            <a:ext cx="1742866" cy="27600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681663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-10128" y="116632"/>
            <a:ext cx="8229600" cy="1399032"/>
          </a:xfrm>
        </p:spPr>
        <p:txBody>
          <a:bodyPr>
            <a:normAutofit/>
          </a:bodyPr>
          <a:lstStyle/>
          <a:p>
            <a:r>
              <a:rPr lang="cs-CZ" sz="4800" b="1" dirty="0" smtClean="0"/>
              <a:t>FILMOVÁ TVORBA</a:t>
            </a:r>
            <a:endParaRPr lang="cs-CZ" sz="4800" b="1" dirty="0"/>
          </a:p>
        </p:txBody>
      </p:sp>
      <p:sp>
        <p:nvSpPr>
          <p:cNvPr id="3" name="Obdélník 2"/>
          <p:cNvSpPr/>
          <p:nvPr/>
        </p:nvSpPr>
        <p:spPr>
          <a:xfrm>
            <a:off x="539552" y="1401423"/>
            <a:ext cx="8064896" cy="1815882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cs-CZ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 + W natočili i několik úspěšných </a:t>
            </a:r>
            <a:r>
              <a:rPr lang="cs-CZ" sz="28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filmů</a:t>
            </a:r>
          </a:p>
          <a:p>
            <a:r>
              <a:rPr lang="cs-CZ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nejzdařilejší </a:t>
            </a:r>
            <a:endParaRPr lang="cs-CZ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457200" indent="-457200">
              <a:buClr>
                <a:schemeClr val="tx1"/>
              </a:buClr>
              <a:buFont typeface="Wingdings" pitchFamily="2" charset="2"/>
              <a:buChar char="§"/>
            </a:pPr>
            <a:r>
              <a:rPr lang="cs-CZ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Hej rup</a:t>
            </a:r>
          </a:p>
          <a:p>
            <a:pPr marL="457200" indent="-457200">
              <a:buClr>
                <a:schemeClr val="tx1"/>
              </a:buClr>
              <a:buFont typeface="Wingdings" pitchFamily="2" charset="2"/>
              <a:buChar char="§"/>
            </a:pPr>
            <a:r>
              <a:rPr lang="cs-CZ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Svět patří nám  - protifašistický film</a:t>
            </a:r>
          </a:p>
        </p:txBody>
      </p:sp>
      <p:pic>
        <p:nvPicPr>
          <p:cNvPr id="8196" name="Picture 4"/>
          <p:cNvPicPr>
            <a:picLocks noChangeAspect="1" noChangeArrowheads="1"/>
          </p:cNvPicPr>
          <p:nvPr/>
        </p:nvPicPr>
        <p:blipFill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3432174"/>
            <a:ext cx="3200400" cy="3362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552757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323528" y="260648"/>
            <a:ext cx="8507288" cy="1399032"/>
          </a:xfr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algn="ctr"/>
            <a:r>
              <a:rPr lang="cs-CZ" sz="5400" b="1" dirty="0" smtClean="0">
                <a:solidFill>
                  <a:schemeClr val="bg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LITERÁRNÍ TERMÍNY</a:t>
            </a:r>
            <a:endParaRPr lang="cs-CZ" sz="5400" b="1" dirty="0">
              <a:solidFill>
                <a:schemeClr val="bg2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323528" y="1700808"/>
            <a:ext cx="8424936" cy="5157192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 fontScale="92500" lnSpcReduction="10000"/>
          </a:bodyPr>
          <a:lstStyle/>
          <a:p>
            <a:pPr marL="285750" indent="-285750">
              <a:buClr>
                <a:schemeClr val="tx2">
                  <a:lumMod val="25000"/>
                </a:schemeClr>
              </a:buClr>
              <a:buFont typeface="Wingdings" pitchFamily="2" charset="2"/>
              <a:buChar char="q"/>
            </a:pPr>
            <a:endParaRPr lang="cs-CZ" sz="3600" b="1" dirty="0" smtClean="0">
              <a:solidFill>
                <a:schemeClr val="tx2">
                  <a:lumMod val="25000"/>
                </a:schemeClr>
              </a:solidFill>
            </a:endParaRPr>
          </a:p>
          <a:p>
            <a:pPr marL="285750" indent="-285750">
              <a:buClr>
                <a:schemeClr val="tx2">
                  <a:lumMod val="25000"/>
                </a:schemeClr>
              </a:buClr>
              <a:buFont typeface="Wingdings" pitchFamily="2" charset="2"/>
              <a:buChar char="q"/>
            </a:pPr>
            <a:r>
              <a:rPr lang="cs-CZ" sz="3600" b="1" dirty="0" smtClean="0">
                <a:solidFill>
                  <a:schemeClr val="tx2">
                    <a:lumMod val="25000"/>
                  </a:schemeClr>
                </a:solidFill>
              </a:rPr>
              <a:t>REVUE</a:t>
            </a:r>
          </a:p>
          <a:p>
            <a:pPr marL="285750" indent="-285750">
              <a:buClr>
                <a:schemeClr val="tx2">
                  <a:lumMod val="25000"/>
                </a:schemeClr>
              </a:buClr>
              <a:buFont typeface="Wingdings" pitchFamily="2" charset="2"/>
              <a:buChar char="q"/>
            </a:pPr>
            <a:r>
              <a:rPr lang="cs-CZ" sz="3600" b="1" dirty="0" smtClean="0">
                <a:solidFill>
                  <a:schemeClr val="tx2">
                    <a:lumMod val="25000"/>
                  </a:schemeClr>
                </a:solidFill>
              </a:rPr>
              <a:t>VEST POCKET REVUE</a:t>
            </a:r>
          </a:p>
          <a:p>
            <a:pPr marL="285750" indent="-285750">
              <a:buClr>
                <a:schemeClr val="tx2">
                  <a:lumMod val="25000"/>
                </a:schemeClr>
              </a:buClr>
              <a:buFont typeface="Wingdings" pitchFamily="2" charset="2"/>
              <a:buChar char="q"/>
            </a:pPr>
            <a:r>
              <a:rPr lang="cs-CZ" sz="3600" b="1" dirty="0" smtClean="0">
                <a:solidFill>
                  <a:schemeClr val="tx2">
                    <a:lumMod val="25000"/>
                  </a:schemeClr>
                </a:solidFill>
              </a:rPr>
              <a:t>FORBÍNA</a:t>
            </a:r>
          </a:p>
          <a:p>
            <a:pPr marL="285750" indent="-285750">
              <a:buClr>
                <a:schemeClr val="tx2">
                  <a:lumMod val="25000"/>
                </a:schemeClr>
              </a:buClr>
              <a:buFont typeface="Wingdings" pitchFamily="2" charset="2"/>
              <a:buChar char="q"/>
            </a:pPr>
            <a:r>
              <a:rPr lang="cs-CZ" sz="3600" b="1" dirty="0" smtClean="0">
                <a:solidFill>
                  <a:schemeClr val="tx2">
                    <a:lumMod val="25000"/>
                  </a:schemeClr>
                </a:solidFill>
              </a:rPr>
              <a:t>OSVOBOZENÉ DIVADLO</a:t>
            </a:r>
          </a:p>
          <a:p>
            <a:pPr marL="285750" indent="-285750">
              <a:buClr>
                <a:schemeClr val="tx2">
                  <a:lumMod val="25000"/>
                </a:schemeClr>
              </a:buClr>
              <a:buFont typeface="Wingdings" pitchFamily="2" charset="2"/>
              <a:buChar char="q"/>
            </a:pPr>
            <a:r>
              <a:rPr lang="cs-CZ" sz="3600" b="1" dirty="0" smtClean="0">
                <a:solidFill>
                  <a:schemeClr val="tx2">
                    <a:lumMod val="25000"/>
                  </a:schemeClr>
                </a:solidFill>
              </a:rPr>
              <a:t>IRONIE</a:t>
            </a:r>
          </a:p>
          <a:p>
            <a:pPr marL="285750" indent="-285750">
              <a:buClr>
                <a:schemeClr val="tx2">
                  <a:lumMod val="25000"/>
                </a:schemeClr>
              </a:buClr>
              <a:buFont typeface="Wingdings" pitchFamily="2" charset="2"/>
              <a:buChar char="q"/>
            </a:pPr>
            <a:r>
              <a:rPr lang="cs-CZ" sz="3600" b="1" dirty="0" smtClean="0">
                <a:solidFill>
                  <a:schemeClr val="tx2">
                    <a:lumMod val="25000"/>
                  </a:schemeClr>
                </a:solidFill>
              </a:rPr>
              <a:t>PARODIE</a:t>
            </a:r>
          </a:p>
          <a:p>
            <a:pPr marL="285750" indent="-285750">
              <a:buClr>
                <a:schemeClr val="tx2">
                  <a:lumMod val="25000"/>
                </a:schemeClr>
              </a:buClr>
              <a:buFont typeface="Wingdings" pitchFamily="2" charset="2"/>
              <a:buChar char="q"/>
            </a:pPr>
            <a:r>
              <a:rPr lang="cs-CZ" sz="3600" b="1" dirty="0" smtClean="0">
                <a:solidFill>
                  <a:schemeClr val="tx2">
                    <a:lumMod val="25000"/>
                  </a:schemeClr>
                </a:solidFill>
              </a:rPr>
              <a:t>INTELEKTUÁLNÍ HUMOR</a:t>
            </a:r>
          </a:p>
          <a:p>
            <a:pPr marL="285750" indent="-285750">
              <a:buClr>
                <a:schemeClr val="tx2">
                  <a:lumMod val="25000"/>
                </a:schemeClr>
              </a:buClr>
              <a:buFont typeface="Wingdings" pitchFamily="2" charset="2"/>
              <a:buChar char="q"/>
            </a:pPr>
            <a:r>
              <a:rPr lang="cs-CZ" sz="3600" b="1" dirty="0" smtClean="0">
                <a:solidFill>
                  <a:schemeClr val="tx2">
                    <a:lumMod val="25000"/>
                  </a:schemeClr>
                </a:solidFill>
              </a:rPr>
              <a:t>IMPROVIZACE</a:t>
            </a:r>
          </a:p>
          <a:p>
            <a:pPr marL="285750" indent="-285750">
              <a:buClr>
                <a:schemeClr val="tx2">
                  <a:lumMod val="25000"/>
                </a:schemeClr>
              </a:buClr>
              <a:buFont typeface="Wingdings" pitchFamily="2" charset="2"/>
              <a:buChar char="q"/>
            </a:pPr>
            <a:endParaRPr lang="cs-CZ" b="1" dirty="0" smtClean="0">
              <a:solidFill>
                <a:schemeClr val="tx2">
                  <a:lumMod val="25000"/>
                </a:schemeClr>
              </a:solidFill>
            </a:endParaRPr>
          </a:p>
          <a:p>
            <a:pPr marL="285750" indent="-285750">
              <a:buClr>
                <a:schemeClr val="tx2">
                  <a:lumMod val="25000"/>
                </a:schemeClr>
              </a:buClr>
              <a:buFont typeface="Wingdings" pitchFamily="2" charset="2"/>
              <a:buChar char="q"/>
            </a:pPr>
            <a:endParaRPr lang="cs-CZ" b="1" dirty="0" smtClean="0">
              <a:solidFill>
                <a:schemeClr val="tx2">
                  <a:lumMod val="25000"/>
                </a:schemeClr>
              </a:solidFill>
            </a:endParaRPr>
          </a:p>
          <a:p>
            <a:pPr marL="285750" indent="-285750">
              <a:buClr>
                <a:schemeClr val="tx2">
                  <a:lumMod val="25000"/>
                </a:schemeClr>
              </a:buClr>
              <a:buFont typeface="Wingdings" pitchFamily="2" charset="2"/>
              <a:buChar char="q"/>
            </a:pPr>
            <a:endParaRPr lang="cs-CZ" b="1" dirty="0" smtClean="0">
              <a:solidFill>
                <a:schemeClr val="tx2">
                  <a:lumMod val="25000"/>
                </a:schemeClr>
              </a:solidFill>
            </a:endParaRPr>
          </a:p>
          <a:p>
            <a:pPr marL="285750" indent="-285750">
              <a:buClr>
                <a:schemeClr val="tx2">
                  <a:lumMod val="25000"/>
                </a:schemeClr>
              </a:buClr>
              <a:buFont typeface="Wingdings" pitchFamily="2" charset="2"/>
              <a:buChar char="q"/>
            </a:pPr>
            <a:endParaRPr lang="cs-CZ" sz="2800" b="1" dirty="0" smtClean="0">
              <a:solidFill>
                <a:schemeClr val="tx2">
                  <a:lumMod val="25000"/>
                </a:schemeClr>
              </a:solidFill>
            </a:endParaRPr>
          </a:p>
          <a:p>
            <a:pPr marL="285750" indent="-285750">
              <a:buFont typeface="Wingdings" pitchFamily="2" charset="2"/>
              <a:buChar char="q"/>
            </a:pPr>
            <a:endParaRPr lang="cs-CZ" dirty="0" smtClean="0"/>
          </a:p>
          <a:p>
            <a:pPr marL="285750" indent="-285750">
              <a:buFont typeface="Wingdings" pitchFamily="2" charset="2"/>
              <a:buChar char="q"/>
            </a:pPr>
            <a:endParaRPr lang="cs-CZ" dirty="0" smtClean="0"/>
          </a:p>
          <a:p>
            <a:pPr marL="285750" indent="-285750">
              <a:buFont typeface="Wingdings" pitchFamily="2" charset="2"/>
              <a:buChar char="q"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215994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52426" y="116632"/>
            <a:ext cx="8324030" cy="576064"/>
          </a:xfr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algn="ctr"/>
            <a:r>
              <a:rPr lang="cs-CZ" sz="2800" b="1" dirty="0">
                <a:solidFill>
                  <a:schemeClr val="tx1"/>
                </a:solidFill>
              </a:rPr>
              <a:t>CITACE: OBRÁZKY, FOTOGRAFIE, KRESBY</a:t>
            </a:r>
            <a:endParaRPr lang="cs-CZ" sz="28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836712"/>
            <a:ext cx="8856984" cy="5832648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 fontScale="77500" lnSpcReduction="20000"/>
          </a:bodyPr>
          <a:lstStyle/>
          <a:p>
            <a:pPr marL="285750" indent="-285750"/>
            <a:r>
              <a:rPr lang="cs-CZ" dirty="0" smtClean="0"/>
              <a:t>Autor neznámý. </a:t>
            </a:r>
            <a:r>
              <a:rPr lang="cs-CZ" dirty="0"/>
              <a:t>Http://cz.wikipedia.org [online]. 18. 1. 2009, 15:04. [cit. 2011-11-27] </a:t>
            </a:r>
            <a:r>
              <a:rPr lang="cs-CZ" dirty="0" err="1"/>
              <a:t>Soubor:Voskovec</a:t>
            </a:r>
            <a:r>
              <a:rPr lang="cs-CZ" dirty="0"/>
              <a:t> a Werich.jpg. Dostupné z WWW: &lt;http://cs.wikipedia.org/wiki/</a:t>
            </a:r>
            <a:r>
              <a:rPr lang="cs-CZ" dirty="0" err="1"/>
              <a:t>Soubor:Voskovec_a_Werich.jpg</a:t>
            </a:r>
            <a:r>
              <a:rPr lang="cs-CZ" dirty="0"/>
              <a:t>&gt;.</a:t>
            </a:r>
            <a:endParaRPr lang="cs-CZ" dirty="0" smtClean="0"/>
          </a:p>
          <a:p>
            <a:pPr marL="285750" indent="-285750"/>
            <a:r>
              <a:rPr lang="cs-CZ" dirty="0" smtClean="0"/>
              <a:t>Autor neznámý. </a:t>
            </a:r>
            <a:r>
              <a:rPr lang="cs-CZ" dirty="0"/>
              <a:t>Http://cz.wikipedia.org [online]. 11. 9. 2010, 21:14. [cit. 2011-11-27] </a:t>
            </a:r>
            <a:r>
              <a:rPr lang="cs-CZ" dirty="0" err="1"/>
              <a:t>Soubor:Trio</a:t>
            </a:r>
            <a:r>
              <a:rPr lang="cs-CZ" dirty="0"/>
              <a:t> </a:t>
            </a:r>
            <a:r>
              <a:rPr lang="cs-CZ" dirty="0" err="1"/>
              <a:t>Fratellini</a:t>
            </a:r>
            <a:r>
              <a:rPr lang="cs-CZ" dirty="0"/>
              <a:t> 1932.jpg. Dostupné z WWW: &lt;http://cs.wikipedia.org/wiki/Soubor:Trio_Fratellini_1932.jpg</a:t>
            </a:r>
            <a:r>
              <a:rPr lang="cs-CZ" dirty="0" smtClean="0"/>
              <a:t>&gt;.</a:t>
            </a:r>
          </a:p>
          <a:p>
            <a:pPr marL="285750" indent="-285750"/>
            <a:r>
              <a:rPr lang="cs-CZ" dirty="0"/>
              <a:t>Autor neznámý. Http://en.wikipedia.org [online]. 116:58, 13 </a:t>
            </a:r>
            <a:r>
              <a:rPr lang="cs-CZ" dirty="0" err="1"/>
              <a:t>December</a:t>
            </a:r>
            <a:r>
              <a:rPr lang="cs-CZ" dirty="0"/>
              <a:t> 2007. [cit. 2011-11-27] File:Jan Werich.jpg. Dostupné z WWW: &lt;http://en.wikipedia.org/wiki/</a:t>
            </a:r>
            <a:r>
              <a:rPr lang="cs-CZ" dirty="0" err="1"/>
              <a:t>File:Jan_Werich.jpg</a:t>
            </a:r>
            <a:r>
              <a:rPr lang="cs-CZ" dirty="0"/>
              <a:t>&gt;.</a:t>
            </a:r>
          </a:p>
          <a:p>
            <a:pPr marL="285750" indent="-285750"/>
            <a:endParaRPr lang="cs-CZ" dirty="0"/>
          </a:p>
          <a:p>
            <a:pPr marL="285750" indent="-285750"/>
            <a:r>
              <a:rPr lang="cs-CZ" dirty="0"/>
              <a:t>Ostatní obrázky a fotografie – kliparty </a:t>
            </a:r>
            <a:r>
              <a:rPr lang="cs-CZ" dirty="0" err="1"/>
              <a:t>office</a:t>
            </a:r>
            <a:r>
              <a:rPr lang="cs-CZ" dirty="0"/>
              <a:t>- www.office.com</a:t>
            </a:r>
          </a:p>
          <a:p>
            <a:pPr marL="0" indent="0" algn="ctr">
              <a:buNone/>
            </a:pPr>
            <a:r>
              <a:rPr lang="cs-CZ" dirty="0" smtClean="0"/>
              <a:t> FOTOGRAFIE </a:t>
            </a:r>
            <a:r>
              <a:rPr lang="cs-CZ" dirty="0"/>
              <a:t>JSOU VKLÁDÁNY OPAKOVANĚ</a:t>
            </a:r>
          </a:p>
          <a:p>
            <a:pPr marL="285750" indent="-285750"/>
            <a:endParaRPr lang="cs-CZ" dirty="0" smtClean="0"/>
          </a:p>
          <a:p>
            <a:pPr marL="285750" indent="-285750"/>
            <a:endParaRPr lang="cs-CZ" dirty="0" smtClean="0"/>
          </a:p>
          <a:p>
            <a:pPr marL="285750" indent="-285750"/>
            <a:endParaRPr lang="cs-CZ" dirty="0" smtClean="0"/>
          </a:p>
          <a:p>
            <a:pPr marL="285750" indent="-285750"/>
            <a:endParaRPr lang="cs-CZ" dirty="0" smtClean="0"/>
          </a:p>
          <a:p>
            <a:pPr marL="285750" indent="-285750"/>
            <a:endParaRPr lang="cs-CZ" dirty="0" smtClean="0"/>
          </a:p>
          <a:p>
            <a:pPr marL="285750" indent="-285750"/>
            <a:endParaRPr lang="cs-CZ" dirty="0" smtClean="0"/>
          </a:p>
          <a:p>
            <a:pPr marL="285750" indent="-285750"/>
            <a:endParaRPr lang="cs-CZ" dirty="0" smtClean="0"/>
          </a:p>
          <a:p>
            <a:pPr marL="285750" indent="-285750"/>
            <a:endParaRPr lang="cs-CZ" dirty="0" smtClean="0"/>
          </a:p>
          <a:p>
            <a:pPr marL="285750" indent="-285750"/>
            <a:endParaRPr lang="cs-CZ" dirty="0" smtClean="0"/>
          </a:p>
          <a:p>
            <a:pPr marL="285750" indent="-285750"/>
            <a:endParaRPr lang="cs-CZ" dirty="0" smtClean="0"/>
          </a:p>
          <a:p>
            <a:pPr marL="285750" indent="-285750"/>
            <a:endParaRPr lang="cs-CZ" dirty="0" smtClean="0"/>
          </a:p>
          <a:p>
            <a:pPr marL="285750" indent="-285750"/>
            <a:endParaRPr lang="cs-CZ" dirty="0" smtClean="0"/>
          </a:p>
          <a:p>
            <a:pPr marL="285750" indent="-285750"/>
            <a:endParaRPr lang="cs-CZ" dirty="0" smtClean="0"/>
          </a:p>
          <a:p>
            <a:pPr marL="285750" indent="-285750"/>
            <a:endParaRPr lang="cs-CZ" dirty="0" smtClean="0"/>
          </a:p>
          <a:p>
            <a:pPr marL="285750" indent="-285750"/>
            <a:endParaRPr lang="cs-CZ" dirty="0" smtClean="0"/>
          </a:p>
          <a:p>
            <a:pPr marL="285750" indent="-285750"/>
            <a:endParaRPr lang="cs-CZ" dirty="0" smtClean="0"/>
          </a:p>
          <a:p>
            <a:pPr marL="285750" indent="-285750"/>
            <a:endParaRPr lang="cs-CZ" dirty="0" smtClean="0"/>
          </a:p>
          <a:p>
            <a:pPr marL="285750" indent="-285750"/>
            <a:endParaRPr lang="cs-CZ" dirty="0" smtClean="0"/>
          </a:p>
          <a:p>
            <a:pPr marL="285750" indent="-285750"/>
            <a:endParaRPr lang="cs-CZ" dirty="0" smtClean="0"/>
          </a:p>
          <a:p>
            <a:pPr marL="285750" indent="-285750">
              <a:buFont typeface="Arial" pitchFamily="34" charset="0"/>
              <a:buChar char="•"/>
            </a:pPr>
            <a:endParaRPr lang="cs-CZ" dirty="0" smtClean="0"/>
          </a:p>
          <a:p>
            <a:pPr marL="285750" indent="-285750">
              <a:buFont typeface="Arial" pitchFamily="34" charset="0"/>
              <a:buChar char="•"/>
            </a:pPr>
            <a:endParaRPr lang="cs-CZ" dirty="0" smtClean="0"/>
          </a:p>
          <a:p>
            <a:pPr marL="285750" indent="-285750">
              <a:buFont typeface="Arial" pitchFamily="34" charset="0"/>
              <a:buChar char="•"/>
            </a:pPr>
            <a:endParaRPr lang="cs-CZ" dirty="0" smtClean="0"/>
          </a:p>
          <a:p>
            <a:pPr marL="285750" indent="-285750">
              <a:buFont typeface="Arial" pitchFamily="34" charset="0"/>
              <a:buChar char="•"/>
            </a:pPr>
            <a:endParaRPr lang="cs-CZ" dirty="0" smtClean="0"/>
          </a:p>
          <a:p>
            <a:pPr marL="285750" indent="-285750">
              <a:buFont typeface="Arial" pitchFamily="34" charset="0"/>
              <a:buChar char="•"/>
            </a:pPr>
            <a:endParaRPr lang="cs-CZ" dirty="0" smtClean="0"/>
          </a:p>
          <a:p>
            <a:pPr marL="285750" indent="-285750">
              <a:buFont typeface="Arial" pitchFamily="34" charset="0"/>
              <a:buChar char="•"/>
            </a:pPr>
            <a:endParaRPr lang="cs-CZ" dirty="0" smtClean="0"/>
          </a:p>
          <a:p>
            <a:pPr marL="285750" indent="-285750">
              <a:buFont typeface="Arial" pitchFamily="34" charset="0"/>
              <a:buChar char="•"/>
            </a:pPr>
            <a:endParaRPr lang="cs-CZ" dirty="0" smtClean="0"/>
          </a:p>
          <a:p>
            <a:pPr marL="285750" indent="-285750">
              <a:buFont typeface="Arial" pitchFamily="34" charset="0"/>
              <a:buChar char="•"/>
            </a:pPr>
            <a:endParaRPr lang="cs-CZ" dirty="0" smtClean="0"/>
          </a:p>
          <a:p>
            <a:pPr marL="285750" indent="-285750">
              <a:buFont typeface="Arial" pitchFamily="34" charset="0"/>
              <a:buChar char="•"/>
            </a:pPr>
            <a:endParaRPr lang="cs-CZ" dirty="0" smtClean="0"/>
          </a:p>
          <a:p>
            <a:pPr marL="285750" indent="-285750">
              <a:buFont typeface="Arial" pitchFamily="34" charset="0"/>
              <a:buChar char="•"/>
            </a:pP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8479956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3_Talent">
  <a:themeElements>
    <a:clrScheme name="Jmění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Talent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Talent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8000"/>
                <a:satMod val="230000"/>
              </a:schemeClr>
            </a:gs>
            <a:gs pos="60000">
              <a:schemeClr val="phClr">
                <a:shade val="92000"/>
                <a:satMod val="230000"/>
              </a:schemeClr>
            </a:gs>
            <a:gs pos="100000">
              <a:schemeClr val="phClr">
                <a:tint val="85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1200"/>
                <a:satMod val="150000"/>
              </a:schemeClr>
              <a:schemeClr val="phClr">
                <a:tint val="90000"/>
                <a:satMod val="150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627</TotalTime>
  <Words>599</Words>
  <Application>Microsoft Office PowerPoint</Application>
  <PresentationFormat>Předvádění na obrazovce (4:3)</PresentationFormat>
  <Paragraphs>142</Paragraphs>
  <Slides>15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15</vt:i4>
      </vt:variant>
    </vt:vector>
  </HeadingPairs>
  <TitlesOfParts>
    <vt:vector size="16" baseType="lpstr">
      <vt:lpstr>3_Talent</vt:lpstr>
      <vt:lpstr>Prezentace aplikace PowerPoint</vt:lpstr>
      <vt:lpstr>ANOTACE</vt:lpstr>
      <vt:lpstr>LITERÁRNÍ TERMÍNY</vt:lpstr>
      <vt:lpstr>Prezentace aplikace PowerPoint</vt:lpstr>
      <vt:lpstr>OSVOBOZENÉ DIVADLO</vt:lpstr>
      <vt:lpstr>VOSKOVEC A WERICH</vt:lpstr>
      <vt:lpstr>Prezentace aplikace PowerPoint</vt:lpstr>
      <vt:lpstr>Prezentace aplikace PowerPoint</vt:lpstr>
      <vt:lpstr>Vest pocket revue</vt:lpstr>
      <vt:lpstr>DIVADELNÍ HRY</vt:lpstr>
      <vt:lpstr>DIVADELNÍHRY</vt:lpstr>
      <vt:lpstr>DIVADELNÍ HRY</vt:lpstr>
      <vt:lpstr>FILMOVÁ TVORBA</vt:lpstr>
      <vt:lpstr>LITERÁRNÍ TERMÍNY</vt:lpstr>
      <vt:lpstr>CITACE: OBRÁZKY, FOTOGRAFIE, KRESBY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EU12</dc:creator>
  <cp:lastModifiedBy>H Koláčková</cp:lastModifiedBy>
  <cp:revision>56</cp:revision>
  <dcterms:created xsi:type="dcterms:W3CDTF">1601-01-01T00:00:00Z</dcterms:created>
  <dcterms:modified xsi:type="dcterms:W3CDTF">2012-05-25T09:14:48Z</dcterms:modified>
</cp:coreProperties>
</file>