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0"/>
  </p:notesMasterIdLst>
  <p:sldIdLst>
    <p:sldId id="258" r:id="rId2"/>
    <p:sldId id="256" r:id="rId3"/>
    <p:sldId id="257" r:id="rId4"/>
    <p:sldId id="261" r:id="rId5"/>
    <p:sldId id="264" r:id="rId6"/>
    <p:sldId id="262" r:id="rId7"/>
    <p:sldId id="263" r:id="rId8"/>
    <p:sldId id="267" r:id="rId9"/>
    <p:sldId id="265" r:id="rId10"/>
    <p:sldId id="266" r:id="rId11"/>
    <p:sldId id="268" r:id="rId12"/>
    <p:sldId id="269" r:id="rId13"/>
    <p:sldId id="270" r:id="rId14"/>
    <p:sldId id="271" r:id="rId15"/>
    <p:sldId id="273" r:id="rId16"/>
    <p:sldId id="274" r:id="rId17"/>
    <p:sldId id="259" r:id="rId18"/>
    <p:sldId id="272" r:id="rId19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94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EE1EA06A-7997-4D83-8DAF-C25F3770F9C8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E8F64A3C-79E8-47AE-9CF2-C78CECB83E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9446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F64A3C-79E8-47AE-9CF2-C78CECB83E8E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DB4FF-11FE-4545-A37A-1227F7A630B6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0E331B-7D3B-4461-8299-CC6D8A01EE0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DB4FF-11FE-4545-A37A-1227F7A630B6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0E331B-7D3B-4461-8299-CC6D8A01E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DB4FF-11FE-4545-A37A-1227F7A630B6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0E331B-7D3B-4461-8299-CC6D8A01EE0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DB4FF-11FE-4545-A37A-1227F7A630B6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0E331B-7D3B-4461-8299-CC6D8A01E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DB4FF-11FE-4545-A37A-1227F7A630B6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0E331B-7D3B-4461-8299-CC6D8A01EE0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DB4FF-11FE-4545-A37A-1227F7A630B6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0E331B-7D3B-4461-8299-CC6D8A01E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DB4FF-11FE-4545-A37A-1227F7A630B6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0E331B-7D3B-4461-8299-CC6D8A01E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DB4FF-11FE-4545-A37A-1227F7A630B6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0E331B-7D3B-4461-8299-CC6D8A01E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FDADB4FF-11FE-4545-A37A-1227F7A630B6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D90E331B-7D3B-4461-8299-CC6D8A01E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DB4FF-11FE-4545-A37A-1227F7A630B6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0E331B-7D3B-4461-8299-CC6D8A01E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DB4FF-11FE-4545-A37A-1227F7A630B6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0E331B-7D3B-4461-8299-CC6D8A01E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DADB4FF-11FE-4545-A37A-1227F7A630B6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D90E331B-7D3B-4461-8299-CC6D8A01E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necyklopedie.wikia.com/wiki/Soubor:Alexander_Bach.jp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369628"/>
              </p:ext>
            </p:extLst>
          </p:nvPr>
        </p:nvGraphicFramePr>
        <p:xfrm>
          <a:off x="2018506" y="1420112"/>
          <a:ext cx="5360987" cy="3815832"/>
        </p:xfrm>
        <a:graphic>
          <a:graphicData uri="http://schemas.openxmlformats.org/drawingml/2006/table">
            <a:tbl>
              <a:tblPr/>
              <a:tblGrid>
                <a:gridCol w="1528762"/>
                <a:gridCol w="3832225"/>
              </a:tblGrid>
              <a:tr h="5778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VY_32_ INOVACE_</a:t>
                      </a:r>
                      <a:r>
                        <a:rPr kumimoji="0" lang="cs-CZ" sz="1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16-08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Střední průmyslová škola stavební, </a:t>
                      </a:r>
                      <a:r>
                        <a:rPr kumimoji="0" 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Resslova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 2,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Mgr. Jolana Strejčková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Společenské vzdělávání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1. 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9.3.2013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Výklad nové látky (názornější a přehlednější způsob vysvětlení učiva)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Určeno jako podpora výkladu do hodiny i k samostudiu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845" marR="62845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3131839" y="1235446"/>
            <a:ext cx="2644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dirty="0" smtClean="0">
                <a:latin typeface="Tahoma" pitchFamily="34" charset="0"/>
              </a:rPr>
              <a:t>Digitální učební materiál</a:t>
            </a:r>
            <a:endParaRPr lang="cs-CZ" dirty="0">
              <a:latin typeface="Tahoma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691680" y="476672"/>
            <a:ext cx="600444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2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Bachovský absolutismus a vznik Rakouska - Uherska</a:t>
            </a:r>
            <a:endParaRPr lang="cs-CZ" sz="32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pic>
        <p:nvPicPr>
          <p:cNvPr id="8" name="Picture 2" descr="http://images.wikia.com/necyklopedie/images/2/20/Alexander_Ba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628800"/>
            <a:ext cx="3384376" cy="4962056"/>
          </a:xfrm>
          <a:prstGeom prst="rect">
            <a:avLst/>
          </a:prstGeom>
          <a:noFill/>
        </p:spPr>
      </p:pic>
      <p:pic>
        <p:nvPicPr>
          <p:cNvPr id="18434" name="Picture 2" descr="http://www.hotel-kaiserfranzjosef.com/uploads/2/1/9/5/21953638/688245_or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556792"/>
            <a:ext cx="3565927" cy="5040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476672"/>
            <a:ext cx="7344816" cy="612680"/>
          </a:xfrm>
        </p:spPr>
        <p:txBody>
          <a:bodyPr>
            <a:noAutofit/>
          </a:bodyPr>
          <a:lstStyle/>
          <a:p>
            <a:r>
              <a:rPr lang="cs-CZ" sz="2800" dirty="0" smtClean="0"/>
              <a:t>Situace po potlačené revoluci 1848/49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496944" cy="4968552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2400" dirty="0" smtClean="0"/>
              <a:t>Rakousko je opět politicky konzervativní zemí , návrat k absolutismu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400" dirty="0" smtClean="0"/>
              <a:t>nová vláda v čele s Alexandrem </a:t>
            </a:r>
            <a:r>
              <a:rPr lang="cs-CZ" sz="2400" dirty="0" err="1" smtClean="0"/>
              <a:t>Bachem</a:t>
            </a:r>
            <a:r>
              <a:rPr lang="cs-CZ" sz="2400" dirty="0" smtClean="0"/>
              <a:t> – důsledně potlačuje projevy demokracie a svobodomyslnosti, doba jeho politiky je označována jako bachovský absolutismus (1851-1859), opírá se o armádu, policii a četnictvo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400" dirty="0" smtClean="0"/>
              <a:t>kontroluje se veřejný život, tvrdě se postupuje proti národním a demokratickým silám (např. K. Havlíček Borovský za kritiku režimu deportován do vyhnanství, František Palacký zbaven všech funkcí, J. K. Tyl nucen opustit Prahu – kočovný herec; omezení výuky českého jazyka na školách; zákaz politických spolků)</a:t>
            </a:r>
          </a:p>
          <a:p>
            <a:pPr marL="457200" indent="-457200">
              <a:buNone/>
            </a:pPr>
            <a:r>
              <a:rPr lang="cs-CZ" sz="2400" dirty="0" smtClean="0"/>
              <a:t>       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60648"/>
            <a:ext cx="7772400" cy="6336704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v čele Habsburské říše František Josef I. (1848-1916)</a:t>
            </a:r>
          </a:p>
          <a:p>
            <a:r>
              <a:rPr lang="cs-CZ" sz="2400" dirty="0" smtClean="0"/>
              <a:t> 1851 byla zrušena ústava, všechny reformy se prováděly shora, bez účasti volených orgánů</a:t>
            </a:r>
          </a:p>
          <a:p>
            <a:r>
              <a:rPr lang="cs-CZ" sz="2400" dirty="0" smtClean="0"/>
              <a:t>z dosažených svobod z roku 1848 zachována pouze rovnost před zákonem, náboženská svoboda, zrušení poddanství</a:t>
            </a:r>
          </a:p>
          <a:p>
            <a:r>
              <a:rPr lang="cs-CZ" sz="2400" dirty="0" smtClean="0"/>
              <a:t>hospodářství ovlivněno další vlnou průmyslové revoluce (elektřina, telefon, telegraf, strojová tovární velkovýroba, zakládají se cukrovary, lihovary, pivovary)</a:t>
            </a:r>
          </a:p>
          <a:p>
            <a:r>
              <a:rPr lang="cs-CZ" sz="2400" dirty="0" smtClean="0"/>
              <a:t>české země se stávají jednou z nejvyspělejších průmyslových oblastí monarchie (Praha – Č. Daněk, Plzeň – E. Škoda)</a:t>
            </a:r>
          </a:p>
          <a:p>
            <a:r>
              <a:rPr lang="cs-CZ" sz="2400" dirty="0" smtClean="0"/>
              <a:t>v zahraniční politice zažívá monarchie neúspěchy, prohrává válku s Itálií 1859, Rakousko stojí na pokraji finanční krize</a:t>
            </a:r>
          </a:p>
          <a:p>
            <a:r>
              <a:rPr lang="cs-CZ" sz="2400" dirty="0" smtClean="0"/>
              <a:t>odvolán A. </a:t>
            </a:r>
            <a:r>
              <a:rPr lang="cs-CZ" sz="2400" dirty="0" err="1" smtClean="0"/>
              <a:t>Bach</a:t>
            </a:r>
            <a:r>
              <a:rPr lang="cs-CZ" sz="2400" dirty="0" smtClean="0"/>
              <a:t> – konec absolutismu</a:t>
            </a:r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velmont.wz.cz/ctenarskydenik/obrazky/BOROVSK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20688"/>
            <a:ext cx="3743597" cy="4392488"/>
          </a:xfrm>
          <a:prstGeom prst="rect">
            <a:avLst/>
          </a:prstGeom>
          <a:noFill/>
        </p:spPr>
      </p:pic>
      <p:pic>
        <p:nvPicPr>
          <p:cNvPr id="22532" name="Picture 4" descr="http://sechtl-vosecek.ucw.cz/cml/desky/deska33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32656"/>
            <a:ext cx="4115369" cy="56886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private-prague-guide.com/wp-content/emil_skod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59" y="332656"/>
            <a:ext cx="8143313" cy="58326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prasident.stylove.com/preside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8329094" cy="52565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orloj.eu/img/osobnosti/dankov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4"/>
            <a:ext cx="7936558" cy="4799286"/>
          </a:xfrm>
          <a:prstGeom prst="rect">
            <a:avLst/>
          </a:prstGeom>
          <a:noFill/>
        </p:spPr>
      </p:pic>
      <p:pic>
        <p:nvPicPr>
          <p:cNvPr id="1028" name="Picture 4" descr="http://www.prostor-ad.cz/pruvodce/okolobrd/trnova/img/dane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2132856"/>
            <a:ext cx="2857500" cy="45910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5673824" cy="612680"/>
          </a:xfrm>
        </p:spPr>
        <p:txBody>
          <a:bodyPr/>
          <a:lstStyle/>
          <a:p>
            <a:r>
              <a:rPr lang="cs-CZ" sz="2800" dirty="0" smtClean="0"/>
              <a:t>Obnovení ústavnosti v Rakousku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908720"/>
            <a:ext cx="8424936" cy="576064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císař vydává 1860 tzv. říjnový diplom, kterým se zříká absolutismu</a:t>
            </a:r>
          </a:p>
          <a:p>
            <a:r>
              <a:rPr lang="cs-CZ" sz="2400" dirty="0" smtClean="0"/>
              <a:t>nová ústava 1861 zachovává centralistický model; počátek parlamentního zřízení: </a:t>
            </a:r>
            <a:r>
              <a:rPr lang="cs-CZ" sz="2400" dirty="0" err="1" smtClean="0"/>
              <a:t>celorakouským</a:t>
            </a:r>
            <a:r>
              <a:rPr lang="cs-CZ" sz="2400" dirty="0" smtClean="0"/>
              <a:t> zákonodárným orgánem je říšská rada; přijetí zákone pouze se souhlasem rady a panovníka; hlavní slovo má Vídeň</a:t>
            </a:r>
          </a:p>
          <a:p>
            <a:r>
              <a:rPr lang="cs-CZ" sz="2400" dirty="0" smtClean="0"/>
              <a:t>po pádu bachovského absolutismu dochází k posílení českého politického a kulturního života – založen politický deník českých liberálů Národní listy, ve kterém byl zveřejněn český politický program – požadavek národní rovnoprávnosti</a:t>
            </a:r>
          </a:p>
          <a:p>
            <a:r>
              <a:rPr lang="cs-CZ" sz="2400" dirty="0" smtClean="0"/>
              <a:t>česká politická scéna se dělí na staročechy (F. L. </a:t>
            </a:r>
            <a:r>
              <a:rPr lang="cs-CZ" sz="2400" dirty="0" err="1" smtClean="0"/>
              <a:t>Rieger</a:t>
            </a:r>
            <a:r>
              <a:rPr lang="cs-CZ" sz="2400" dirty="0" smtClean="0"/>
              <a:t>) a mladočechy (Julius </a:t>
            </a:r>
            <a:r>
              <a:rPr lang="cs-CZ" sz="2400" dirty="0" err="1" smtClean="0"/>
              <a:t>Grégr</a:t>
            </a:r>
            <a:r>
              <a:rPr lang="cs-CZ" sz="2400" dirty="0" smtClean="0"/>
              <a:t>), oba proudy měly společný program dosažení samostatnosti Čech, případně federalizace říše na národnostně spravedlivém základě</a:t>
            </a:r>
          </a:p>
          <a:p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332656"/>
            <a:ext cx="7772400" cy="45720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probouzí se i kulturní život, vzniká </a:t>
            </a:r>
            <a:r>
              <a:rPr lang="cs-CZ" sz="2400" dirty="0" err="1" smtClean="0"/>
              <a:t>Prozatimní</a:t>
            </a:r>
            <a:r>
              <a:rPr lang="cs-CZ" sz="2400" dirty="0" smtClean="0"/>
              <a:t> divadlo (1862), pěvecký spolek Hlahol, tělovýchovný spolek Sokol, Umělecká beseda sdružovala umělce všech oborů</a:t>
            </a:r>
          </a:p>
          <a:p>
            <a:r>
              <a:rPr lang="cs-CZ" sz="2400" dirty="0" smtClean="0"/>
              <a:t>v malířství se prosazuje J. Mánes, K. </a:t>
            </a:r>
            <a:r>
              <a:rPr lang="cs-CZ" sz="2400" dirty="0" err="1" smtClean="0"/>
              <a:t>Purkyně</a:t>
            </a:r>
            <a:endParaRPr lang="cs-CZ" sz="2400" dirty="0" smtClean="0"/>
          </a:p>
          <a:p>
            <a:r>
              <a:rPr lang="cs-CZ" sz="2400" dirty="0" smtClean="0"/>
              <a:t>významným architektem této doby a mecenášem umění je Josef Hlávka</a:t>
            </a:r>
            <a:endParaRPr lang="cs-CZ" sz="2400" dirty="0"/>
          </a:p>
        </p:txBody>
      </p:sp>
      <p:pic>
        <p:nvPicPr>
          <p:cNvPr id="23554" name="Picture 2" descr="http://img.radio.cz/pictures/loga/sokol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068960"/>
            <a:ext cx="1944216" cy="1944216"/>
          </a:xfrm>
          <a:prstGeom prst="rect">
            <a:avLst/>
          </a:prstGeom>
          <a:noFill/>
        </p:spPr>
      </p:pic>
      <p:pic>
        <p:nvPicPr>
          <p:cNvPr id="23556" name="Picture 4" descr="https://encrypted-tbn3.gstatic.com/images?q=tbn:ANd9GcQWd9poIAWL7a-KTwZDQ2r-lt13MkL_AoQecr-59Ev05aYh1zR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880457"/>
            <a:ext cx="2753488" cy="3805868"/>
          </a:xfrm>
          <a:prstGeom prst="rect">
            <a:avLst/>
          </a:prstGeom>
          <a:noFill/>
        </p:spPr>
      </p:pic>
      <p:pic>
        <p:nvPicPr>
          <p:cNvPr id="23558" name="Picture 6" descr="http://svornost.com/wp-content/uploads/josef-man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2636912"/>
            <a:ext cx="2740196" cy="39604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3768" y="404664"/>
            <a:ext cx="4089648" cy="684688"/>
          </a:xfrm>
        </p:spPr>
        <p:txBody>
          <a:bodyPr/>
          <a:lstStyle/>
          <a:p>
            <a:r>
              <a:rPr lang="cs-CZ" sz="2800" dirty="0" smtClean="0"/>
              <a:t>Dualismus v Rakousku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052736"/>
            <a:ext cx="7772400" cy="561662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1866 – porážka v prusko-rakouské válce, ztráta vlivu v Itálii a Německu, vnitřní slabost Habsburské monarchie si vyžádala nutnost stabilizace, tj. vyřešení uherské otázky (důrazný odpor proti rakouské monarchii vyvíjeli Maďaři)</a:t>
            </a:r>
          </a:p>
          <a:p>
            <a:r>
              <a:rPr lang="cs-CZ" sz="2400" dirty="0" smtClean="0"/>
              <a:t>požadavky Čechů (federalizace) nepřijaty, větší obavy z Uher (maďarská opozice žádá dualismus)</a:t>
            </a:r>
          </a:p>
          <a:p>
            <a:r>
              <a:rPr lang="cs-CZ" sz="2400" dirty="0" smtClean="0"/>
              <a:t>1867 – vyhlášení rakousko-uherského vyrovnání: říše rozdělena na dva celky (vedené Němci a Maďary) – 1. Předlitavsko – české země, rakouské země, </a:t>
            </a:r>
            <a:r>
              <a:rPr lang="cs-CZ" sz="2400" dirty="0" err="1" smtClean="0"/>
              <a:t>Halič</a:t>
            </a:r>
            <a:r>
              <a:rPr lang="cs-CZ" sz="2400" dirty="0" smtClean="0"/>
              <a:t>, Bukovina, jadranské země; 2. Zalitavsko – země Uherského království</a:t>
            </a:r>
          </a:p>
          <a:p>
            <a:r>
              <a:rPr lang="cs-CZ" sz="2400" dirty="0" smtClean="0"/>
              <a:t>obě části měly společného panovníka, finance, zahraniční politiku a armádu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4521696" cy="612680"/>
          </a:xfrm>
        </p:spPr>
        <p:txBody>
          <a:bodyPr/>
          <a:lstStyle/>
          <a:p>
            <a:r>
              <a:rPr lang="cs-CZ" sz="2800" dirty="0" smtClean="0"/>
              <a:t>Odpor Čechů k dualismu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764704"/>
            <a:ext cx="7772400" cy="583264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pocit národní křivdy (historická práva Uher uznána, Koruny české ne)</a:t>
            </a:r>
          </a:p>
          <a:p>
            <a:r>
              <a:rPr lang="cs-CZ" sz="2400" dirty="0" smtClean="0"/>
              <a:t>masové vlastenecké demonstrace k posílení národního sebevědomí = 1867 - pouť do Moskvy na všeslovanský kongres – podpora slovanství (první pokus samostatné české zahraniční politiky); převoz českých korunovačních klenotů z Vídně do Prahy; 1868 - položení základního kamene Národního divadla ; tábory lidu na památných místech (Říp, Vítkov, Blaník aj.)</a:t>
            </a:r>
          </a:p>
          <a:p>
            <a:r>
              <a:rPr lang="cs-CZ" sz="2400" dirty="0" smtClean="0"/>
              <a:t>snaha jednat o česko-rakouské vyrovnání (o autonomní postavení českých zemí v monarchii, Čechy byly hospodářsky nejvyspělejší částí Předlitavska)</a:t>
            </a:r>
          </a:p>
          <a:p>
            <a:r>
              <a:rPr lang="cs-CZ" sz="2400" dirty="0" smtClean="0"/>
              <a:t>pro odpor Němců a Maďarů veškerá jednání ztroskotala</a:t>
            </a:r>
          </a:p>
          <a:p>
            <a:r>
              <a:rPr lang="cs-CZ" sz="2400" dirty="0" smtClean="0"/>
              <a:t>porážka české státoprávní politiky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476672"/>
            <a:ext cx="7772400" cy="619268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česká politická scéna se rozšiřuje, vedle mladočechů a staročechů vznikají další politické strany – česká sociální demokracie, křesťansko-sociální strana, národně sociální strana, realistická strana: v čele T.G. Masaryk, agrární strana</a:t>
            </a:r>
          </a:p>
          <a:p>
            <a:r>
              <a:rPr lang="cs-CZ" sz="2400" dirty="0" smtClean="0"/>
              <a:t>znovu se obnovuje národnostní boj českých politiků</a:t>
            </a:r>
          </a:p>
          <a:p>
            <a:r>
              <a:rPr lang="cs-CZ" sz="2400" dirty="0" smtClean="0"/>
              <a:t>krize vzniklá anexí Bosny a Hercegoviny v roce 1908 a otevřené přípravy k válce však způsobily, že rakouská vláda zavádí v zemi vojensko-úřednickou diktaturu s cílem udržet celistvost země: uzavřena říšská rada i sněmy jednotlivých zemí</a:t>
            </a:r>
          </a:p>
          <a:p>
            <a:r>
              <a:rPr lang="cs-CZ" sz="2400" dirty="0" smtClean="0"/>
              <a:t>čeští politici jsou názorově nejednotní k další existenci </a:t>
            </a:r>
            <a:r>
              <a:rPr lang="cs-CZ" sz="2400" dirty="0" err="1" smtClean="0"/>
              <a:t>Rakousko</a:t>
            </a:r>
            <a:r>
              <a:rPr lang="cs-CZ" sz="2400" dirty="0" smtClean="0"/>
              <a:t>-Uherska; vytváří se ale i česká politická opozice v čele s T.G. Masarykem; otevírá se cesta ke splnění dávného snu – samostatnosti  </a:t>
            </a:r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leccos.com/pics/pic/rakousko-uhersko-_mapa_18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836712"/>
            <a:ext cx="8390594" cy="5040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http://svornost.com/wp-content/uploads/tabor_lidu_18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32656"/>
            <a:ext cx="8119023" cy="60486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g.geocaching.com/cache/350009aa-cc1e-4b60-9cc4-979fa6a1eb9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88640"/>
            <a:ext cx="6264696" cy="65427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139952" y="332656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Zdroje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331640" y="1268760"/>
            <a:ext cx="6552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AUTOR NEUVEDEN. </a:t>
            </a:r>
            <a:r>
              <a:rPr lang="cs-CZ" sz="1200" i="1" dirty="0" err="1" smtClean="0"/>
              <a:t>wikipedia.org</a:t>
            </a:r>
            <a:r>
              <a:rPr lang="cs-CZ" sz="1200" dirty="0" smtClean="0"/>
              <a:t> [online]. [cit. 8.9.2013]. Dostupný na WWW: </a:t>
            </a:r>
            <a:r>
              <a:rPr lang="cs-CZ" sz="1200" dirty="0" smtClean="0">
                <a:hlinkClick r:id="rId2"/>
              </a:rPr>
              <a:t>http://necyklopedie.wikia.com/wiki/Soubor:Alexander_Bach.jpg</a:t>
            </a:r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331640" y="1700808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AUTOR NEUVEDEN. </a:t>
            </a:r>
            <a:r>
              <a:rPr lang="cs-CZ" sz="1200" i="1" dirty="0"/>
              <a:t>hotel-</a:t>
            </a:r>
            <a:r>
              <a:rPr lang="cs-CZ" sz="1200" i="1" dirty="0" err="1"/>
              <a:t>kaiserfranzjosef.com</a:t>
            </a:r>
            <a:r>
              <a:rPr lang="cs-CZ" sz="1200" dirty="0"/>
              <a:t> [online]. [cit. 8.9.2013]. Dostupný na WWW: http://www.hotel-</a:t>
            </a:r>
            <a:r>
              <a:rPr lang="cs-CZ" sz="1200" dirty="0" err="1"/>
              <a:t>kaiserfranzjosef.com</a:t>
            </a:r>
            <a:r>
              <a:rPr lang="cs-CZ" sz="1200" dirty="0"/>
              <a:t>/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331640" y="2132856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AUTOR NEUVEDEN. </a:t>
            </a:r>
            <a:r>
              <a:rPr lang="cs-CZ" sz="1200" i="1" dirty="0" err="1"/>
              <a:t>private</a:t>
            </a:r>
            <a:r>
              <a:rPr lang="cs-CZ" sz="1200" i="1" dirty="0"/>
              <a:t>-</a:t>
            </a:r>
            <a:r>
              <a:rPr lang="cs-CZ" sz="1200" i="1" dirty="0" err="1"/>
              <a:t>prague</a:t>
            </a:r>
            <a:r>
              <a:rPr lang="cs-CZ" sz="1200" i="1" dirty="0"/>
              <a:t>-</a:t>
            </a:r>
            <a:r>
              <a:rPr lang="cs-CZ" sz="1200" i="1" dirty="0" err="1"/>
              <a:t>guide.com</a:t>
            </a:r>
            <a:r>
              <a:rPr lang="cs-CZ" sz="1200" dirty="0"/>
              <a:t> [online]. [cit. 8.9.2013]. Dostupný na WWW: http://www.</a:t>
            </a:r>
            <a:r>
              <a:rPr lang="cs-CZ" sz="1200" dirty="0" err="1"/>
              <a:t>private</a:t>
            </a:r>
            <a:r>
              <a:rPr lang="cs-CZ" sz="1200" dirty="0"/>
              <a:t>-</a:t>
            </a:r>
            <a:r>
              <a:rPr lang="cs-CZ" sz="1200" dirty="0" err="1"/>
              <a:t>prague</a:t>
            </a:r>
            <a:r>
              <a:rPr lang="cs-CZ" sz="1200" dirty="0"/>
              <a:t>-</a:t>
            </a:r>
            <a:r>
              <a:rPr lang="cs-CZ" sz="1200" dirty="0" err="1"/>
              <a:t>guide.com</a:t>
            </a:r>
            <a:r>
              <a:rPr lang="cs-CZ" sz="1200" dirty="0"/>
              <a:t>/</a:t>
            </a:r>
            <a:r>
              <a:rPr lang="cs-CZ" sz="1200" dirty="0" err="1"/>
              <a:t>article</a:t>
            </a:r>
            <a:r>
              <a:rPr lang="cs-CZ" sz="1200" dirty="0"/>
              <a:t>/</a:t>
            </a:r>
            <a:r>
              <a:rPr lang="cs-CZ" sz="1200" dirty="0" err="1"/>
              <a:t>emil</a:t>
            </a:r>
            <a:r>
              <a:rPr lang="cs-CZ" sz="1200" dirty="0"/>
              <a:t>-</a:t>
            </a:r>
            <a:r>
              <a:rPr lang="cs-CZ" sz="1200" dirty="0" err="1"/>
              <a:t>skoda</a:t>
            </a:r>
            <a:r>
              <a:rPr lang="cs-CZ" sz="1200" dirty="0"/>
              <a:t>-</a:t>
            </a:r>
            <a:r>
              <a:rPr lang="cs-CZ" sz="1200" dirty="0" err="1"/>
              <a:t>czech</a:t>
            </a:r>
            <a:r>
              <a:rPr lang="cs-CZ" sz="1200" dirty="0"/>
              <a:t>-</a:t>
            </a:r>
            <a:r>
              <a:rPr lang="cs-CZ" sz="1200" dirty="0" err="1"/>
              <a:t>entrepreneur</a:t>
            </a:r>
            <a:r>
              <a:rPr lang="cs-CZ" sz="1200" dirty="0"/>
              <a:t>-</a:t>
            </a:r>
            <a:r>
              <a:rPr lang="cs-CZ" sz="1200" dirty="0" err="1"/>
              <a:t>during</a:t>
            </a:r>
            <a:r>
              <a:rPr lang="cs-CZ" sz="1200" dirty="0"/>
              <a:t>-</a:t>
            </a:r>
            <a:r>
              <a:rPr lang="cs-CZ" sz="1200" dirty="0" err="1"/>
              <a:t>habsburg</a:t>
            </a:r>
            <a:r>
              <a:rPr lang="cs-CZ" sz="1200" dirty="0"/>
              <a:t>-rule/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331640" y="2708920"/>
            <a:ext cx="547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AUTOR NEUVEDEN. </a:t>
            </a:r>
            <a:r>
              <a:rPr lang="cs-CZ" sz="1200" i="1" dirty="0" err="1"/>
              <a:t>prasident.stylove.com</a:t>
            </a:r>
            <a:r>
              <a:rPr lang="cs-CZ" sz="1200" dirty="0"/>
              <a:t> [online]. [cit. 8.9.2013]. Dostupný na WWW: http://prasident.stylove.com/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1331640" y="3140968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AUTOR NEUVEDEN. </a:t>
            </a:r>
            <a:r>
              <a:rPr lang="cs-CZ" sz="1200" i="1" dirty="0" err="1"/>
              <a:t>velmont.wz.cz</a:t>
            </a:r>
            <a:r>
              <a:rPr lang="cs-CZ" sz="1200" dirty="0"/>
              <a:t> [online]. [cit. 8.9.2013]. Dostupný na WWW: http://www.</a:t>
            </a:r>
            <a:r>
              <a:rPr lang="cs-CZ" sz="1200" dirty="0" err="1"/>
              <a:t>velmont.wz.cz</a:t>
            </a:r>
            <a:r>
              <a:rPr lang="cs-CZ" sz="1200" dirty="0"/>
              <a:t>/</a:t>
            </a:r>
            <a:r>
              <a:rPr lang="cs-CZ" sz="1200" dirty="0" err="1"/>
              <a:t>ctenarskydenik</a:t>
            </a:r>
            <a:r>
              <a:rPr lang="cs-CZ" sz="1200" dirty="0"/>
              <a:t>/</a:t>
            </a:r>
            <a:r>
              <a:rPr lang="cs-CZ" sz="1200" dirty="0" err="1"/>
              <a:t>dila</a:t>
            </a:r>
            <a:r>
              <a:rPr lang="cs-CZ" sz="1200" dirty="0"/>
              <a:t>/</a:t>
            </a:r>
            <a:r>
              <a:rPr lang="cs-CZ" sz="1200" dirty="0" err="1"/>
              <a:t>htm</a:t>
            </a:r>
            <a:r>
              <a:rPr lang="cs-CZ" sz="1200" dirty="0"/>
              <a:t>/</a:t>
            </a:r>
            <a:r>
              <a:rPr lang="cs-CZ" sz="1200" dirty="0" err="1"/>
              <a:t>TyrolskeElegie.htm</a:t>
            </a:r>
            <a:endParaRPr lang="cs-CZ" sz="1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331640" y="3573016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ARCHIV ŠECHTL A VOSEČEK. </a:t>
            </a:r>
            <a:r>
              <a:rPr lang="cs-CZ" sz="1200" i="1" dirty="0" err="1"/>
              <a:t>sechtl</a:t>
            </a:r>
            <a:r>
              <a:rPr lang="cs-CZ" sz="1200" i="1" dirty="0"/>
              <a:t>-</a:t>
            </a:r>
            <a:r>
              <a:rPr lang="cs-CZ" sz="1200" i="1" dirty="0" err="1"/>
              <a:t>vosecek.ucw.cz</a:t>
            </a:r>
            <a:r>
              <a:rPr lang="cs-CZ" sz="1200" dirty="0"/>
              <a:t> [online]. [cit. 8.9.2013]. Dostupný na WWW: http://sechtl-vosecek.ucw.cz/cml/desky/deska3315.html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1331640" y="4005064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AUTOR NEUVEDEN. </a:t>
            </a:r>
            <a:r>
              <a:rPr lang="cs-CZ" sz="1200" i="1" dirty="0" err="1"/>
              <a:t>radio.cz</a:t>
            </a:r>
            <a:r>
              <a:rPr lang="cs-CZ" sz="1200" dirty="0"/>
              <a:t> [online]. [cit. 8.9.2013]. Dostupný na WWW: http://www.</a:t>
            </a:r>
            <a:r>
              <a:rPr lang="cs-CZ" sz="1200" dirty="0" err="1"/>
              <a:t>radio.cz</a:t>
            </a:r>
            <a:r>
              <a:rPr lang="cs-CZ" sz="1200" dirty="0"/>
              <a:t>/</a:t>
            </a:r>
            <a:r>
              <a:rPr lang="cs-CZ" sz="1200" dirty="0" err="1"/>
              <a:t>cz</a:t>
            </a:r>
            <a:r>
              <a:rPr lang="cs-CZ" sz="1200" dirty="0"/>
              <a:t>/rubrika/krajane/</a:t>
            </a:r>
            <a:r>
              <a:rPr lang="cs-CZ" sz="1200" dirty="0" err="1"/>
              <a:t>sokolske</a:t>
            </a:r>
            <a:r>
              <a:rPr lang="cs-CZ" sz="1200" dirty="0"/>
              <a:t>-jednoty-jsou-i-v-</a:t>
            </a:r>
            <a:r>
              <a:rPr lang="cs-CZ" sz="1200" dirty="0" err="1"/>
              <a:t>polsku</a:t>
            </a:r>
            <a:r>
              <a:rPr lang="cs-CZ" sz="1200" dirty="0"/>
              <a:t>-</a:t>
            </a:r>
            <a:r>
              <a:rPr lang="cs-CZ" sz="1200" dirty="0" err="1"/>
              <a:t>luzici</a:t>
            </a:r>
            <a:r>
              <a:rPr lang="cs-CZ" sz="1200" dirty="0"/>
              <a:t>-nebo-ve-</a:t>
            </a:r>
            <a:r>
              <a:rPr lang="cs-CZ" sz="1200" dirty="0" err="1"/>
              <a:t>svedsku</a:t>
            </a:r>
            <a:endParaRPr lang="cs-CZ" sz="1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331640" y="4581128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AUTOR NEUVEDEN. </a:t>
            </a:r>
            <a:r>
              <a:rPr lang="pt-BR" sz="1200" i="1" dirty="0"/>
              <a:t>http://www.antiknarynku.cz/</a:t>
            </a:r>
            <a:r>
              <a:rPr lang="pt-BR" sz="1200" dirty="0"/>
              <a:t> [online]. [cit. 8.9.2013]. Dostupný na WWW: http://www.antiknarynku.cz/detail.php?itemid=19391</a:t>
            </a:r>
            <a:endParaRPr lang="cs-CZ" sz="1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331640" y="4941168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AUTOR NEUVEDEN. </a:t>
            </a:r>
            <a:r>
              <a:rPr lang="pt-BR" sz="1200" i="1" dirty="0"/>
              <a:t>http://www.svornost.com/</a:t>
            </a:r>
            <a:r>
              <a:rPr lang="pt-BR" sz="1200" dirty="0"/>
              <a:t> [online]. [cit. 8.9.2013]. Dostupný na WWW: http://www.svornost.com/2012/12/9-prosince-zemrel-cesky-malir-a-vlastenec-josef-manes-1871/</a:t>
            </a:r>
            <a:endParaRPr lang="cs-CZ" sz="1200" dirty="0"/>
          </a:p>
        </p:txBody>
      </p:sp>
      <p:sp>
        <p:nvSpPr>
          <p:cNvPr id="15" name="Obdélník 14"/>
          <p:cNvSpPr/>
          <p:nvPr/>
        </p:nvSpPr>
        <p:spPr>
          <a:xfrm>
            <a:off x="1331640" y="558924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200" dirty="0" smtClean="0"/>
              <a:t>STANISLAV MARUŠÁK. </a:t>
            </a:r>
            <a:r>
              <a:rPr lang="cs-CZ" sz="1200" i="1" dirty="0" smtClean="0"/>
              <a:t>orloj.</a:t>
            </a:r>
            <a:r>
              <a:rPr lang="cs-CZ" sz="1200" i="1" dirty="0" err="1" smtClean="0"/>
              <a:t>eu</a:t>
            </a:r>
            <a:r>
              <a:rPr lang="cs-CZ" sz="1200" dirty="0" smtClean="0"/>
              <a:t> [online]. [cit. 14.9.2013]. Dostupný na WWW: http://www.orloj.</a:t>
            </a:r>
            <a:r>
              <a:rPr lang="cs-CZ" sz="1200" dirty="0" err="1" smtClean="0"/>
              <a:t>eu</a:t>
            </a:r>
            <a:r>
              <a:rPr lang="cs-CZ" sz="1200" dirty="0" smtClean="0"/>
              <a:t>/</a:t>
            </a:r>
            <a:r>
              <a:rPr lang="cs-CZ" sz="1200" dirty="0" err="1" smtClean="0"/>
              <a:t>cs</a:t>
            </a:r>
            <a:r>
              <a:rPr lang="cs-CZ" sz="1200" dirty="0" smtClean="0"/>
              <a:t>/</a:t>
            </a:r>
            <a:r>
              <a:rPr lang="cs-CZ" sz="1200" dirty="0" err="1" smtClean="0"/>
              <a:t>danek.htm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123728" y="620688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200" dirty="0" smtClean="0"/>
              <a:t>AUTOR NEUVEDEN. </a:t>
            </a:r>
            <a:r>
              <a:rPr lang="cs-CZ" sz="1200" i="1" dirty="0" smtClean="0"/>
              <a:t>leccos.</a:t>
            </a:r>
            <a:r>
              <a:rPr lang="cs-CZ" sz="1200" i="1" dirty="0" err="1" smtClean="0"/>
              <a:t>com</a:t>
            </a:r>
            <a:r>
              <a:rPr lang="cs-CZ" sz="1200" dirty="0" smtClean="0"/>
              <a:t> [online]. [cit. 14.9.2013]. Dostupný na WWW: http://leccos.</a:t>
            </a:r>
            <a:r>
              <a:rPr lang="cs-CZ" sz="1200" dirty="0" err="1" smtClean="0"/>
              <a:t>com</a:t>
            </a:r>
            <a:r>
              <a:rPr lang="cs-CZ" sz="1200" dirty="0" smtClean="0"/>
              <a:t>/index.</a:t>
            </a:r>
            <a:r>
              <a:rPr lang="cs-CZ" sz="1200" dirty="0" err="1" smtClean="0"/>
              <a:t>php</a:t>
            </a:r>
            <a:r>
              <a:rPr lang="cs-CZ" sz="1200" dirty="0" smtClean="0"/>
              <a:t>/</a:t>
            </a:r>
            <a:r>
              <a:rPr lang="cs-CZ" sz="1200" dirty="0" err="1" smtClean="0"/>
              <a:t>clanky</a:t>
            </a:r>
            <a:r>
              <a:rPr lang="cs-CZ" sz="1200" dirty="0" smtClean="0"/>
              <a:t>/</a:t>
            </a:r>
            <a:r>
              <a:rPr lang="cs-CZ" sz="1200" dirty="0" err="1" smtClean="0"/>
              <a:t>rakouskouhersko</a:t>
            </a:r>
            <a:endParaRPr lang="cs-CZ" sz="1200" dirty="0"/>
          </a:p>
        </p:txBody>
      </p:sp>
      <p:sp>
        <p:nvSpPr>
          <p:cNvPr id="6" name="Obdélník 5"/>
          <p:cNvSpPr/>
          <p:nvPr/>
        </p:nvSpPr>
        <p:spPr>
          <a:xfrm>
            <a:off x="2123728" y="112474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200" dirty="0" smtClean="0"/>
              <a:t>AUTOR NEUVEDEN. </a:t>
            </a:r>
            <a:r>
              <a:rPr lang="cs-CZ" sz="1200" i="1" dirty="0" smtClean="0"/>
              <a:t>prostor-ad.</a:t>
            </a:r>
            <a:r>
              <a:rPr lang="cs-CZ" sz="1200" i="1" dirty="0" err="1" smtClean="0"/>
              <a:t>cz</a:t>
            </a:r>
            <a:r>
              <a:rPr lang="cs-CZ" sz="1200" dirty="0" smtClean="0"/>
              <a:t> [online]. [cit. 14.9.2013]. Dostupný na WWW: http://www.prostor-ad.</a:t>
            </a:r>
            <a:r>
              <a:rPr lang="cs-CZ" sz="1200" dirty="0" err="1" smtClean="0"/>
              <a:t>cz</a:t>
            </a:r>
            <a:r>
              <a:rPr lang="cs-CZ" sz="1200" dirty="0" smtClean="0"/>
              <a:t>/</a:t>
            </a:r>
            <a:r>
              <a:rPr lang="cs-CZ" sz="1200" dirty="0" err="1" smtClean="0"/>
              <a:t>pruvodce</a:t>
            </a:r>
            <a:r>
              <a:rPr lang="cs-CZ" sz="1200" dirty="0" smtClean="0"/>
              <a:t>/</a:t>
            </a:r>
            <a:r>
              <a:rPr lang="cs-CZ" sz="1200" dirty="0" err="1" smtClean="0"/>
              <a:t>okolobrd</a:t>
            </a:r>
            <a:r>
              <a:rPr lang="cs-CZ" sz="1200" dirty="0" smtClean="0"/>
              <a:t>/</a:t>
            </a:r>
            <a:r>
              <a:rPr lang="cs-CZ" sz="1200" dirty="0" err="1" smtClean="0"/>
              <a:t>trnova</a:t>
            </a:r>
            <a:r>
              <a:rPr lang="cs-CZ" sz="1200" dirty="0" smtClean="0"/>
              <a:t>/</a:t>
            </a:r>
            <a:r>
              <a:rPr lang="cs-CZ" sz="1200" dirty="0" err="1" smtClean="0"/>
              <a:t>danek.htm</a:t>
            </a:r>
            <a:endParaRPr lang="cs-CZ" sz="1200" dirty="0"/>
          </a:p>
        </p:txBody>
      </p:sp>
      <p:sp>
        <p:nvSpPr>
          <p:cNvPr id="7" name="Obdélník 6"/>
          <p:cNvSpPr/>
          <p:nvPr/>
        </p:nvSpPr>
        <p:spPr>
          <a:xfrm>
            <a:off x="2123728" y="177281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200" dirty="0" smtClean="0"/>
              <a:t>AUTOR NEUVEDEN. </a:t>
            </a:r>
            <a:r>
              <a:rPr lang="cs-CZ" sz="1200" i="1" dirty="0" err="1" smtClean="0"/>
              <a:t>geocaching.com</a:t>
            </a:r>
            <a:r>
              <a:rPr lang="cs-CZ" sz="1200" dirty="0" smtClean="0"/>
              <a:t> [online]. [cit. 14.9.2013]. Dostupný na WWW: http://www.</a:t>
            </a:r>
            <a:r>
              <a:rPr lang="cs-CZ" sz="1200" dirty="0" err="1" smtClean="0"/>
              <a:t>geocaching.com</a:t>
            </a:r>
            <a:r>
              <a:rPr lang="cs-CZ" sz="1200" dirty="0" smtClean="0"/>
              <a:t>/</a:t>
            </a:r>
            <a:r>
              <a:rPr lang="cs-CZ" sz="1200" dirty="0" err="1" smtClean="0"/>
              <a:t>geocache</a:t>
            </a:r>
            <a:r>
              <a:rPr lang="cs-CZ" sz="1200" dirty="0" smtClean="0"/>
              <a:t>/GC1ACB7_</a:t>
            </a:r>
            <a:r>
              <a:rPr lang="cs-CZ" sz="1200" dirty="0" err="1" smtClean="0"/>
              <a:t>narodni</a:t>
            </a:r>
            <a:r>
              <a:rPr lang="cs-CZ" sz="1200" dirty="0" smtClean="0"/>
              <a:t>-divadlo?</a:t>
            </a:r>
            <a:r>
              <a:rPr lang="cs-CZ" sz="1200" dirty="0" err="1" smtClean="0"/>
              <a:t>guid</a:t>
            </a:r>
            <a:r>
              <a:rPr lang="cs-CZ" sz="1200" dirty="0" smtClean="0"/>
              <a:t>=a93d5907-125f-4139-87fe-20e22740d068</a:t>
            </a:r>
            <a:endParaRPr lang="cs-CZ" sz="1200" dirty="0"/>
          </a:p>
        </p:txBody>
      </p:sp>
      <p:sp>
        <p:nvSpPr>
          <p:cNvPr id="8" name="Obdélník 7"/>
          <p:cNvSpPr/>
          <p:nvPr/>
        </p:nvSpPr>
        <p:spPr>
          <a:xfrm>
            <a:off x="2123728" y="263691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200" dirty="0" smtClean="0"/>
              <a:t>AUTOR NEUVEDEN. </a:t>
            </a:r>
            <a:r>
              <a:rPr lang="cs-CZ" sz="1200" i="1" dirty="0" smtClean="0"/>
              <a:t>svornost.</a:t>
            </a:r>
            <a:r>
              <a:rPr lang="cs-CZ" sz="1200" i="1" dirty="0" err="1" smtClean="0"/>
              <a:t>com</a:t>
            </a:r>
            <a:r>
              <a:rPr lang="cs-CZ" sz="1200" dirty="0" smtClean="0"/>
              <a:t> [online]. [cit. 14.9.2013]. Dostupný na WWW: http://www.svornost.</a:t>
            </a:r>
            <a:r>
              <a:rPr lang="cs-CZ" sz="1200" dirty="0" err="1" smtClean="0"/>
              <a:t>com</a:t>
            </a:r>
            <a:r>
              <a:rPr lang="cs-CZ" sz="1200" dirty="0" smtClean="0"/>
              <a:t>/2013/05/</a:t>
            </a:r>
            <a:r>
              <a:rPr lang="cs-CZ" sz="1200" dirty="0" err="1" smtClean="0"/>
              <a:t>kalendarium</a:t>
            </a:r>
            <a:r>
              <a:rPr lang="cs-CZ" sz="1200" dirty="0" smtClean="0"/>
              <a:t>-10-</a:t>
            </a:r>
            <a:r>
              <a:rPr lang="cs-CZ" sz="1200" dirty="0" err="1" smtClean="0"/>
              <a:t>kvetna</a:t>
            </a:r>
            <a:r>
              <a:rPr lang="cs-CZ" sz="1200" dirty="0" smtClean="0"/>
              <a:t>-1868-</a:t>
            </a:r>
            <a:r>
              <a:rPr lang="cs-CZ" sz="1200" dirty="0" err="1" smtClean="0"/>
              <a:t>zacatek</a:t>
            </a:r>
            <a:r>
              <a:rPr lang="cs-CZ" sz="1200" dirty="0" smtClean="0"/>
              <a:t>-</a:t>
            </a:r>
            <a:r>
              <a:rPr lang="cs-CZ" sz="1200" dirty="0" err="1" smtClean="0"/>
              <a:t>taboroveho</a:t>
            </a:r>
            <a:r>
              <a:rPr lang="cs-CZ" sz="1200" dirty="0" smtClean="0"/>
              <a:t>-hnuti/</a:t>
            </a:r>
            <a:endParaRPr lang="cs-CZ" sz="1200" dirty="0"/>
          </a:p>
        </p:txBody>
      </p:sp>
      <p:sp>
        <p:nvSpPr>
          <p:cNvPr id="10" name="Obdélník 9"/>
          <p:cNvSpPr/>
          <p:nvPr/>
        </p:nvSpPr>
        <p:spPr>
          <a:xfrm>
            <a:off x="1403648" y="3645024"/>
            <a:ext cx="66967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Calibri" pitchFamily="34" charset="0"/>
              </a:rPr>
              <a:t>Dějepis pro střední odborné školy, Petr </a:t>
            </a:r>
            <a:r>
              <a:rPr lang="cs-CZ" dirty="0" err="1" smtClean="0">
                <a:latin typeface="Calibri" pitchFamily="34" charset="0"/>
              </a:rPr>
              <a:t>Čornej</a:t>
            </a:r>
            <a:r>
              <a:rPr lang="cs-CZ" dirty="0" smtClean="0">
                <a:latin typeface="Calibri" pitchFamily="34" charset="0"/>
              </a:rPr>
              <a:t> a kol., Praha 2002</a:t>
            </a:r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388</TotalTime>
  <Words>856</Words>
  <Application>Microsoft Office PowerPoint</Application>
  <PresentationFormat>Předvádění na obrazovce (4:3)</PresentationFormat>
  <Paragraphs>76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Metro</vt:lpstr>
      <vt:lpstr>Prezentace aplikace PowerPoint</vt:lpstr>
      <vt:lpstr>Prezentace aplikace PowerPoint</vt:lpstr>
      <vt:lpstr>Situace po potlačené revoluci 1848/49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Obnovení ústavnosti v Rakousku</vt:lpstr>
      <vt:lpstr>Prezentace aplikace PowerPoint</vt:lpstr>
      <vt:lpstr>Dualismus v Rakousku</vt:lpstr>
      <vt:lpstr>Odpor Čechů k dualismu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Bachovský absolutismus a česká společnost v 2. pol. 19. století</dc:title>
  <dc:creator>pracovna</dc:creator>
  <cp:lastModifiedBy>Alena Stachová</cp:lastModifiedBy>
  <cp:revision>46</cp:revision>
  <cp:lastPrinted>2013-09-20T08:13:59Z</cp:lastPrinted>
  <dcterms:created xsi:type="dcterms:W3CDTF">2013-09-08T11:53:04Z</dcterms:created>
  <dcterms:modified xsi:type="dcterms:W3CDTF">2013-09-20T08:14:27Z</dcterms:modified>
</cp:coreProperties>
</file>