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300" r:id="rId3"/>
    <p:sldId id="299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9" r:id="rId12"/>
    <p:sldId id="266" r:id="rId13"/>
    <p:sldId id="267" r:id="rId14"/>
    <p:sldId id="270" r:id="rId15"/>
    <p:sldId id="271" r:id="rId16"/>
    <p:sldId id="273" r:id="rId17"/>
    <p:sldId id="276" r:id="rId18"/>
    <p:sldId id="274" r:id="rId19"/>
    <p:sldId id="275" r:id="rId20"/>
    <p:sldId id="272" r:id="rId21"/>
    <p:sldId id="277" r:id="rId22"/>
    <p:sldId id="278" r:id="rId23"/>
    <p:sldId id="279" r:id="rId24"/>
    <p:sldId id="292" r:id="rId25"/>
    <p:sldId id="280" r:id="rId26"/>
    <p:sldId id="282" r:id="rId27"/>
    <p:sldId id="283" r:id="rId28"/>
    <p:sldId id="286" r:id="rId29"/>
    <p:sldId id="284" r:id="rId30"/>
    <p:sldId id="291" r:id="rId31"/>
    <p:sldId id="287" r:id="rId32"/>
    <p:sldId id="288" r:id="rId33"/>
    <p:sldId id="289" r:id="rId34"/>
    <p:sldId id="294" r:id="rId35"/>
    <p:sldId id="295" r:id="rId36"/>
    <p:sldId id="296" r:id="rId37"/>
    <p:sldId id="302" r:id="rId38"/>
    <p:sldId id="303" r:id="rId39"/>
    <p:sldId id="307" r:id="rId40"/>
    <p:sldId id="305" r:id="rId41"/>
    <p:sldId id="306" r:id="rId4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435" autoAdjust="0"/>
  </p:normalViewPr>
  <p:slideViewPr>
    <p:cSldViewPr>
      <p:cViewPr varScale="1">
        <p:scale>
          <a:sx n="63" d="100"/>
          <a:sy n="63" d="100"/>
        </p:scale>
        <p:origin x="-7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5708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133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86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332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590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162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050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8378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945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666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363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FE30A-8FFD-4C07-981A-4328FA4F3C0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02C7C-1749-4FF5-941A-86AC0F0A61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810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Prezentace_aplikace_Microsoft_PowerPoint1.ppt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rand-Place.jpg" TargetMode="External"/><Relationship Id="rId2" Type="http://schemas.openxmlformats.org/officeDocument/2006/relationships/hyperlink" Target="http://cs.wikipedia.org/wiki/Soubor:Luxemburg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Soubor:00_Bruges_JPG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1476320"/>
              </p:ext>
            </p:extLst>
          </p:nvPr>
        </p:nvGraphicFramePr>
        <p:xfrm>
          <a:off x="-49213" y="15875"/>
          <a:ext cx="9159876" cy="686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Prezentace" r:id="rId4" imgW="4987997" imgH="3741318" progId="PowerPoint.Show.12">
                  <p:embed/>
                </p:oleObj>
              </mc:Choice>
              <mc:Fallback>
                <p:oleObj name="Prezentace" r:id="rId4" imgW="4987997" imgH="37413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49213" y="15875"/>
                        <a:ext cx="9159876" cy="686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318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0"/>
          </a:xfrm>
        </p:spPr>
        <p:txBody>
          <a:bodyPr>
            <a:normAutofit/>
          </a:bodyPr>
          <a:lstStyle/>
          <a:p>
            <a:pPr algn="l"/>
            <a:r>
              <a:rPr lang="cs-CZ" sz="2000" dirty="0"/>
              <a:t/>
            </a:r>
            <a:br>
              <a:rPr lang="cs-CZ" sz="2000" dirty="0"/>
            </a:br>
            <a:r>
              <a:rPr lang="cs-CZ" sz="2700" b="1" dirty="0"/>
              <a:t>ANOTACE 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200" b="1" dirty="0"/>
              <a:t>a) PRÁCE JE URČENA </a:t>
            </a:r>
            <a:r>
              <a:rPr lang="cs-CZ" sz="2200" dirty="0"/>
              <a:t>pro žáky 8. </a:t>
            </a:r>
            <a:r>
              <a:rPr lang="cs-CZ" sz="2200" dirty="0" smtClean="0"/>
              <a:t>ročníku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b="1" dirty="0"/>
              <a:t>b) TÉMA : </a:t>
            </a:r>
            <a:r>
              <a:rPr lang="cs-CZ" sz="2200" dirty="0" smtClean="0"/>
              <a:t>ZÁPADNÍ </a:t>
            </a:r>
            <a:r>
              <a:rPr lang="cs-CZ" sz="2200" dirty="0" smtClean="0"/>
              <a:t>EVROPA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b="1" dirty="0"/>
              <a:t>c) CÍL : </a:t>
            </a:r>
            <a:r>
              <a:rPr lang="cs-CZ" sz="2200" dirty="0"/>
              <a:t>prohloubení znalostí o </a:t>
            </a:r>
            <a:r>
              <a:rPr lang="cs-CZ" sz="2200" dirty="0" smtClean="0"/>
              <a:t>státech západní </a:t>
            </a:r>
            <a:r>
              <a:rPr lang="cs-CZ" sz="2200" dirty="0" smtClean="0"/>
              <a:t>Evropy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b="1" dirty="0"/>
              <a:t>d) POMŮCKY : </a:t>
            </a:r>
            <a:r>
              <a:rPr lang="cs-CZ" sz="2200" dirty="0"/>
              <a:t>školní atlas světa, sešit, psací potřeby, pracovní </a:t>
            </a:r>
            <a:r>
              <a:rPr lang="cs-CZ" sz="2200" dirty="0" smtClean="0"/>
              <a:t>list</a:t>
            </a:r>
            <a:br>
              <a:rPr lang="cs-CZ" sz="2200" dirty="0" smtClean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b="1" dirty="0"/>
              <a:t>e)  KLÍČOVÁ SLOVA : </a:t>
            </a:r>
            <a:r>
              <a:rPr lang="cs-CZ" sz="2200" dirty="0" smtClean="0"/>
              <a:t>názvy měst a </a:t>
            </a:r>
            <a:r>
              <a:rPr lang="cs-CZ" sz="2200" dirty="0" smtClean="0"/>
              <a:t>států</a:t>
            </a:r>
            <a:r>
              <a:rPr lang="cs-CZ" sz="2200" dirty="0">
                <a:solidFill>
                  <a:schemeClr val="tx2"/>
                </a:solidFill>
              </a:rPr>
              <a:t/>
            </a:r>
            <a:br>
              <a:rPr lang="cs-CZ" sz="2200" dirty="0">
                <a:solidFill>
                  <a:schemeClr val="tx2"/>
                </a:solidFill>
              </a:rPr>
            </a:br>
            <a:r>
              <a:rPr lang="cs-CZ" sz="2200" dirty="0">
                <a:solidFill>
                  <a:schemeClr val="tx2"/>
                </a:solidFill>
              </a:rPr>
              <a:t/>
            </a:r>
            <a:br>
              <a:rPr lang="cs-CZ" sz="2200" dirty="0">
                <a:solidFill>
                  <a:schemeClr val="tx2"/>
                </a:solidFill>
              </a:rPr>
            </a:br>
            <a:r>
              <a:rPr lang="cs-CZ" sz="2200" b="1" dirty="0"/>
              <a:t>f) PILOTÁŽ: </a:t>
            </a:r>
            <a:r>
              <a:rPr lang="cs-CZ" sz="2200" dirty="0"/>
              <a:t>žáci se seznámili </a:t>
            </a:r>
            <a:r>
              <a:rPr lang="cs-CZ" sz="2200" dirty="0" smtClean="0"/>
              <a:t>se  státy západní Evropy, jejich hlavními  </a:t>
            </a:r>
            <a:r>
              <a:rPr lang="cs-CZ" sz="2200" dirty="0" smtClean="0"/>
              <a:t>městy, kulturními </a:t>
            </a:r>
            <a:r>
              <a:rPr lang="cs-CZ" sz="2200" dirty="0" smtClean="0"/>
              <a:t>a přírodními zajímavostmi. Práce přispěla k </a:t>
            </a:r>
            <a:r>
              <a:rPr lang="cs-CZ" sz="2200" dirty="0" smtClean="0"/>
              <a:t>lepší      </a:t>
            </a:r>
            <a:r>
              <a:rPr lang="cs-CZ" sz="2200" dirty="0" smtClean="0"/>
              <a:t>orientaci žáků na mapě Evropy</a:t>
            </a:r>
            <a:r>
              <a:rPr lang="cs-CZ" sz="2200" dirty="0" smtClean="0"/>
              <a:t>. Při prezentaci jednotlivě přicházeli k nástěnné mapě a prezentovaná místa na ní ukazovali. Nejvíce žáky oslovily fota autora a povídání o </a:t>
            </a:r>
            <a:r>
              <a:rPr lang="cs-CZ" sz="2200" smtClean="0"/>
              <a:t>navštívených místech.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2942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63" y="1419225"/>
            <a:ext cx="3952875" cy="401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ZÁPADNÍ EVROPA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26611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VELKÁ BRITÁNIE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b="1" dirty="0" smtClean="0"/>
              <a:t>LONDÝN</a:t>
            </a:r>
            <a:r>
              <a:rPr lang="cs-CZ" sz="3600" dirty="0" smtClean="0"/>
              <a:t> – WESTMINSTENSKÝ PALÁC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464496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972" y="1844824"/>
            <a:ext cx="6144000" cy="46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050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88640"/>
            <a:ext cx="4720560" cy="64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670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080" y="1121158"/>
            <a:ext cx="554355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3823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      </a:t>
            </a:r>
            <a:r>
              <a:rPr lang="cs-CZ" b="1" dirty="0" smtClean="0">
                <a:solidFill>
                  <a:srgbClr val="0070C0"/>
                </a:solidFill>
              </a:rPr>
              <a:t>FRANCIE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</a:t>
            </a:r>
            <a:r>
              <a:rPr lang="cs-CZ" sz="4000" b="1" dirty="0" smtClean="0"/>
              <a:t>PAŘÍŽ</a:t>
            </a:r>
            <a:r>
              <a:rPr lang="cs-CZ" sz="4000" dirty="0" smtClean="0"/>
              <a:t> A JEJÍ DOMINANTA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48287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dirty="0" smtClean="0"/>
              <a:t>MONT BLANC 4808m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12776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cs-CZ" b="1" dirty="0" smtClean="0"/>
              <a:t>    STRASBOURG</a:t>
            </a:r>
            <a:endParaRPr lang="cs-CZ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24744"/>
            <a:ext cx="7620000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71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BORDEAUX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/>
              <a:t>MOST PŘES ŘEKU GARONU</a:t>
            </a:r>
            <a:endParaRPr lang="cs-CZ" sz="40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45" y="1484784"/>
            <a:ext cx="7620000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75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/>
              <a:t>MARSEILLE</a:t>
            </a:r>
            <a:endParaRPr lang="cs-CZ" b="1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68760"/>
            <a:ext cx="7620000" cy="5017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895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/>
              <a:t>NICE</a:t>
            </a:r>
            <a:endParaRPr lang="cs-CZ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68760"/>
            <a:ext cx="7620000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228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NIZOZEMÍ</a:t>
            </a:r>
            <a:r>
              <a:rPr lang="cs-CZ" sz="4000" dirty="0" smtClean="0"/>
              <a:t> 	</a:t>
            </a:r>
            <a:r>
              <a:rPr lang="cs-CZ" sz="4000" b="1" dirty="0" smtClean="0"/>
              <a:t>AMSTERDAM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99592" y="1988840"/>
            <a:ext cx="7296000" cy="413732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1268" name="Picture 4" descr="C:\Users\ZS SLOVAN\Pictures\zájezd 2011\zájezd-srpen-2011_0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52736"/>
            <a:ext cx="7296000" cy="54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17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DEN HAAG  </a:t>
            </a:r>
            <a:r>
              <a:rPr lang="cs-CZ" dirty="0" smtClean="0"/>
              <a:t>sídlo parlamentu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600200"/>
            <a:ext cx="6858485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92" y="1340768"/>
            <a:ext cx="7374307" cy="532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159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MEZINÁRODNÍ SOUDNÍ DVŮR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115618" y="1600200"/>
            <a:ext cx="6850254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8" y="1484784"/>
            <a:ext cx="6850254" cy="51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309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60350"/>
            <a:ext cx="8229600" cy="1800225"/>
          </a:xfrm>
        </p:spPr>
        <p:txBody>
          <a:bodyPr>
            <a:normAutofit/>
          </a:bodyPr>
          <a:lstStyle/>
          <a:p>
            <a:r>
              <a:rPr lang="cs-CZ" b="1" dirty="0" smtClean="0"/>
              <a:t>     ROTTERDAM</a:t>
            </a:r>
            <a:r>
              <a:rPr lang="cs-CZ" dirty="0" smtClean="0"/>
              <a:t>  „BRÁNA EVROPY“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888"/>
            <a:ext cx="7620000" cy="310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355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ZS SLOVAN\Pictures\zájezd 2011\zájezd-srpen-2011_1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23" y="882000"/>
            <a:ext cx="7967253" cy="59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049" y="0"/>
            <a:ext cx="8229600" cy="1143000"/>
          </a:xfrm>
        </p:spPr>
        <p:txBody>
          <a:bodyPr/>
          <a:lstStyle/>
          <a:p>
            <a:r>
              <a:rPr lang="cs-CZ" b="1" dirty="0" smtClean="0"/>
              <a:t>NÁVŠTĚVA FARMY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9522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ZS SLOVAN\Pictures\zájezd 2011\zájezd-srpen-2011_0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-64255"/>
            <a:ext cx="5193398" cy="692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28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ZS SLOVAN\Pictures\zájezd 2011\zájezd-srpen-2011_0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6" y="761633"/>
            <a:ext cx="4554557" cy="607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ZS SLOVAN\Pictures\zájezd 2011\zájezd-srpen-2011_0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943" y="761632"/>
            <a:ext cx="4554985" cy="6072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cs-CZ" b="1" dirty="0" smtClean="0"/>
              <a:t>VÝROBA SÝRŮ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7501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ZS SLOVAN\Pictures\zájezd 2011\zájezd-srpen-2011_2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120" y="0"/>
            <a:ext cx="9407120" cy="70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accent6"/>
                </a:solidFill>
              </a:rPr>
              <a:t>KVĚTINOVÝ TRH</a:t>
            </a:r>
            <a:endParaRPr lang="cs-CZ" sz="7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08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ZS SLOVAN\Pictures\zájezd 2011\zájezd-srpen-2011_0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„PARKOVIŠTĚ KOL“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53825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16632"/>
            <a:ext cx="9144000" cy="719981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LUCEMBURSKO				     </a:t>
            </a:r>
            <a:r>
              <a:rPr lang="cs-CZ" sz="3200" b="1" dirty="0" smtClean="0"/>
              <a:t>LUCEMBURK</a:t>
            </a:r>
            <a:r>
              <a:rPr lang="cs-CZ" sz="3200" b="1" dirty="0" smtClean="0">
                <a:solidFill>
                  <a:srgbClr val="0070C0"/>
                </a:solidFill>
              </a:rPr>
              <a:t>	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>
            <a:off x="0" y="2636838"/>
            <a:ext cx="6958013" cy="3168650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" y="908720"/>
            <a:ext cx="75819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86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036496" cy="1785937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BELGIE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rgbClr val="FF0000"/>
                </a:solidFill>
              </a:rPr>
              <a:t>BRUSEL </a:t>
            </a:r>
            <a:r>
              <a:rPr lang="cs-CZ" sz="3600" b="1" dirty="0" smtClean="0">
                <a:solidFill>
                  <a:srgbClr val="FF0000"/>
                </a:solidFill>
              </a:rPr>
              <a:t>sídlo významných evropských institucí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24" y="2214845"/>
            <a:ext cx="8239024" cy="3807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817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ZS SLOVAN\Pictures\zájezd 2011\zájezd-srpen-2011_1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026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52536" y="6093296"/>
            <a:ext cx="9396536" cy="732656"/>
          </a:xfrm>
        </p:spPr>
        <p:txBody>
          <a:bodyPr>
            <a:no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   RADNICE NA NÁMĚSTÍ GRAND-PLAZE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260649"/>
            <a:ext cx="8458200" cy="1152128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BRUSEL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987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ZS SLOVAN\Documents\Prezentace zajezd\DSC001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68"/>
            <a:ext cx="8229600" cy="922114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KRÁLOVSKÝ PALÁC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80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ZS SLOVAN\Pictures\zájezd 2011\zájezd-srpen-2011_1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019" y="0"/>
            <a:ext cx="5346495" cy="683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0528" y="6165304"/>
            <a:ext cx="9324528" cy="674664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 </a:t>
            </a:r>
            <a:r>
              <a:rPr lang="cs-CZ" sz="4800" b="1" dirty="0" smtClean="0">
                <a:solidFill>
                  <a:srgbClr val="FF0000"/>
                </a:solidFill>
              </a:rPr>
              <a:t>Katedrála sv. Michaela </a:t>
            </a:r>
            <a:r>
              <a:rPr lang="cs-CZ" sz="4800" b="1" dirty="0">
                <a:solidFill>
                  <a:srgbClr val="FF0000"/>
                </a:solidFill>
              </a:rPr>
              <a:t>a </a:t>
            </a:r>
            <a:r>
              <a:rPr lang="cs-CZ" sz="4800" b="1" dirty="0" smtClean="0">
                <a:solidFill>
                  <a:srgbClr val="FF0000"/>
                </a:solidFill>
              </a:rPr>
              <a:t>sv. </a:t>
            </a:r>
            <a:r>
              <a:rPr lang="cs-CZ" sz="4800" b="1" dirty="0" err="1">
                <a:solidFill>
                  <a:srgbClr val="FF0000"/>
                </a:solidFill>
              </a:rPr>
              <a:t>Guduly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45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ZS SLOVAN\Pictures\zájezd 2011\zájezd-srpen-2011_1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0"/>
            <a:ext cx="5165981" cy="688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" y="332656"/>
            <a:ext cx="9161917" cy="2448272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ČURAJÍCÍ CHLAPEČEK </a:t>
            </a:r>
            <a:r>
              <a:rPr lang="cs-CZ" sz="4000" b="1" dirty="0" smtClean="0">
                <a:solidFill>
                  <a:srgbClr val="FF0000"/>
                </a:solidFill>
              </a:rPr>
              <a:t> -  MANNEKEN PIS</a:t>
            </a:r>
            <a:r>
              <a:rPr lang="cs-CZ" sz="4000" b="1" dirty="0">
                <a:solidFill>
                  <a:srgbClr val="FF0000"/>
                </a:solidFill>
              </a:rPr>
              <a:t/>
            </a:r>
            <a:br>
              <a:rPr lang="cs-CZ" sz="4000" b="1" dirty="0">
                <a:solidFill>
                  <a:srgbClr val="FF0000"/>
                </a:solidFill>
              </a:rPr>
            </a:b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66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ZS SLOVAN\Pictures\zájezd 2011\zájezd-srpen-2011_0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746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14746" y="274638"/>
            <a:ext cx="257175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ORLOJ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2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ZS SLOVAN\Pictures\zájezd 2011\zájezd-srpen-2011_1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680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NEJSTARŠÍ NÁKUPNÍ PASÁŽ V EVROPĚ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93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ZS SLOVAN\Pictures\zájezd 2011\zájezd-srpen-2011_0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196752"/>
            <a:ext cx="3779912" cy="4032448"/>
          </a:xfrm>
        </p:spPr>
        <p:txBody>
          <a:bodyPr>
            <a:normAutofit fontScale="90000"/>
          </a:bodyPr>
          <a:lstStyle/>
          <a:p>
            <a:pPr algn="l"/>
            <a:r>
              <a:rPr lang="cs-CZ" sz="5300" b="1" dirty="0" smtClean="0">
                <a:solidFill>
                  <a:srgbClr val="FF0000"/>
                </a:solidFill>
              </a:rPr>
              <a:t>ATOMIUM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>model </a:t>
            </a:r>
            <a:r>
              <a:rPr lang="cs-CZ" dirty="0" smtClean="0">
                <a:solidFill>
                  <a:srgbClr val="FF0000"/>
                </a:solidFill>
              </a:rPr>
              <a:t>základní </a:t>
            </a:r>
            <a:r>
              <a:rPr lang="cs-CZ" dirty="0">
                <a:solidFill>
                  <a:srgbClr val="FF0000"/>
                </a:solidFill>
              </a:rPr>
              <a:t>buňky krystalové mřížky železa zvětšený 165 miliardkrát</a:t>
            </a:r>
          </a:p>
        </p:txBody>
      </p:sp>
    </p:spTree>
    <p:extLst>
      <p:ext uri="{BB962C8B-B14F-4D97-AF65-F5344CB8AC3E}">
        <p14:creationId xmlns:p14="http://schemas.microsoft.com/office/powerpoint/2010/main" val="176043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ZS SLOVAN\Documents\Prezentace zajezd\DSC001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EVROPSKÝ PARLAMENT</a:t>
            </a:r>
          </a:p>
        </p:txBody>
      </p:sp>
    </p:spTree>
    <p:extLst>
      <p:ext uri="{BB962C8B-B14F-4D97-AF65-F5344CB8AC3E}">
        <p14:creationId xmlns:p14="http://schemas.microsoft.com/office/powerpoint/2010/main" val="66246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ZS SLOVAN\Pictures\zájezd 2011\zájezd-srpen-2011_0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482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:\Users\ZS SLOVAN\Pictures\zájezd 2011\zájezd-srpen-2011_1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7962">
            <a:off x="5436096" y="1412776"/>
            <a:ext cx="3456384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42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ZS SLOVAN\Documents\Prezentace zajezd\P1040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51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ZS SLOVAN\Documents\Prezentace zajezd\DSC002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94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r>
              <a:rPr lang="cs-CZ" b="1" dirty="0"/>
              <a:t>WATERLOO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52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659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b="1" dirty="0" smtClean="0"/>
              <a:t>   ANTWERPEN</a:t>
            </a:r>
            <a:endParaRPr lang="cs-CZ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669" y="1603064"/>
            <a:ext cx="6432715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106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706437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BRUGGY</a:t>
            </a: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24744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810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3440" y="116632"/>
            <a:ext cx="859904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r>
              <a:rPr lang="cs-CZ" sz="2800" dirty="0" smtClean="0"/>
              <a:t>PRACOVNÍ LIST</a:t>
            </a:r>
          </a:p>
          <a:p>
            <a:endParaRPr lang="cs-CZ" sz="2800" dirty="0" smtClean="0"/>
          </a:p>
          <a:p>
            <a:r>
              <a:rPr lang="cs-CZ" sz="2800" dirty="0" smtClean="0"/>
              <a:t>POMOCÍ  </a:t>
            </a:r>
            <a:r>
              <a:rPr lang="cs-CZ" sz="2800" dirty="0"/>
              <a:t>UČEBNICE  (STR. 60 – 66) SEŘAĎ STÁTY ZÁPADNÍ EVROPY PODLE JEJICH ROZLOHY</a:t>
            </a:r>
          </a:p>
          <a:p>
            <a:r>
              <a:rPr lang="cs-CZ" sz="2800" dirty="0" smtClean="0"/>
              <a:t>(</a:t>
            </a:r>
            <a:r>
              <a:rPr lang="cs-CZ" sz="2800" dirty="0"/>
              <a:t>od největšího po nejmenší</a:t>
            </a:r>
            <a:r>
              <a:rPr lang="cs-CZ" sz="2800" dirty="0" smtClean="0"/>
              <a:t>)</a:t>
            </a:r>
          </a:p>
          <a:p>
            <a:endParaRPr lang="cs-CZ" sz="2800" dirty="0" smtClean="0"/>
          </a:p>
          <a:p>
            <a:r>
              <a:rPr lang="cs-CZ" sz="2800" dirty="0" smtClean="0"/>
              <a:t>STÁT			HLAVNÍ MĚSTO		ROZLOHA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3989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34232"/>
            <a:ext cx="9144000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PRACOVNÍ </a:t>
            </a:r>
            <a:r>
              <a:rPr lang="cs-CZ" sz="2000" dirty="0" smtClean="0"/>
              <a:t>LIST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ŘEŠENÍ</a:t>
            </a:r>
            <a:endParaRPr lang="cs-CZ" sz="2000" dirty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/>
              <a:t>POMOCÍ  UČEBNICE  (STR. 60 – 66) SEŘAĎ STÁTY ZÁPADNÍ EVROPY PODLE JEJICH ROZLOHY</a:t>
            </a:r>
          </a:p>
          <a:p>
            <a:r>
              <a:rPr lang="cs-CZ" dirty="0"/>
              <a:t>(od největšího po nejmenší)</a:t>
            </a:r>
          </a:p>
          <a:p>
            <a:endParaRPr lang="cs-CZ" dirty="0"/>
          </a:p>
          <a:p>
            <a:r>
              <a:rPr lang="cs-CZ" dirty="0"/>
              <a:t>STÁT			HLAVNÍ MĚSTO		</a:t>
            </a:r>
            <a:r>
              <a:rPr lang="cs-CZ" dirty="0" smtClean="0"/>
              <a:t>	ROZLOHA V KM</a:t>
            </a:r>
            <a:r>
              <a:rPr lang="cs-CZ" baseline="30000" dirty="0" smtClean="0"/>
              <a:t>2</a:t>
            </a:r>
          </a:p>
          <a:p>
            <a:endParaRPr lang="cs-CZ" baseline="30000" dirty="0" smtClean="0"/>
          </a:p>
          <a:p>
            <a:endParaRPr lang="cs-CZ" sz="2400" baseline="30000" dirty="0"/>
          </a:p>
          <a:p>
            <a:r>
              <a:rPr lang="cs-CZ" sz="2400" baseline="30000" dirty="0" smtClean="0"/>
              <a:t>FRANCIE			PAŘÍŽ				547 000</a:t>
            </a:r>
          </a:p>
          <a:p>
            <a:endParaRPr lang="cs-CZ" sz="2400" baseline="30000" dirty="0"/>
          </a:p>
          <a:p>
            <a:r>
              <a:rPr lang="cs-CZ" sz="2400" baseline="30000" dirty="0" smtClean="0"/>
              <a:t>VELKÁ BRITÁNIE		LONDÝN				245 000 </a:t>
            </a:r>
          </a:p>
          <a:p>
            <a:endParaRPr lang="cs-CZ" sz="2400" baseline="30000" dirty="0" smtClean="0"/>
          </a:p>
          <a:p>
            <a:r>
              <a:rPr lang="cs-CZ" sz="2400" baseline="30000" dirty="0" smtClean="0"/>
              <a:t>IRSKO			DUBLIN				70 000</a:t>
            </a:r>
          </a:p>
          <a:p>
            <a:endParaRPr lang="cs-CZ" sz="2400" baseline="30000" dirty="0"/>
          </a:p>
          <a:p>
            <a:r>
              <a:rPr lang="cs-CZ" sz="2400" baseline="30000" dirty="0" smtClean="0"/>
              <a:t>NIZOZEMÍ			AMSTERDAM			41 000</a:t>
            </a:r>
          </a:p>
          <a:p>
            <a:endParaRPr lang="cs-CZ" sz="2400" baseline="30000" dirty="0"/>
          </a:p>
          <a:p>
            <a:r>
              <a:rPr lang="cs-CZ" sz="2400" baseline="30000" dirty="0" smtClean="0"/>
              <a:t>BELGIE			BRUSEL				30 500 </a:t>
            </a:r>
          </a:p>
          <a:p>
            <a:endParaRPr lang="cs-CZ" sz="2400" baseline="30000" dirty="0" smtClean="0"/>
          </a:p>
          <a:p>
            <a:r>
              <a:rPr lang="cs-CZ" sz="2400" baseline="30000" dirty="0" smtClean="0"/>
              <a:t>LUCEMBURSKO		LUCEMBURK			2 586</a:t>
            </a:r>
          </a:p>
          <a:p>
            <a:endParaRPr lang="cs-CZ" sz="2400" baseline="30000" dirty="0"/>
          </a:p>
          <a:p>
            <a:endParaRPr lang="cs-CZ" sz="2400" baseline="30000" dirty="0"/>
          </a:p>
        </p:txBody>
      </p:sp>
    </p:spTree>
    <p:extLst>
      <p:ext uri="{BB962C8B-B14F-4D97-AF65-F5344CB8AC3E}">
        <p14:creationId xmlns:p14="http://schemas.microsoft.com/office/powerpoint/2010/main" val="185935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b="1" dirty="0" smtClean="0"/>
              <a:t>  ZDROJE :</a:t>
            </a:r>
          </a:p>
          <a:p>
            <a:endParaRPr lang="cs-CZ" b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 err="1"/>
              <a:t>Ronline</a:t>
            </a:r>
            <a:r>
              <a:rPr lang="cs-CZ" dirty="0"/>
              <a:t>. Http://cs.wikipedia.org [online]. 31. 1. 2005, 06:38[cit. 2012-01-20]. </a:t>
            </a:r>
            <a:r>
              <a:rPr lang="cs-CZ" dirty="0" err="1"/>
              <a:t>Soubor:Western-Europe-map.png</a:t>
            </a:r>
            <a:r>
              <a:rPr lang="cs-CZ" dirty="0"/>
              <a:t>.</a:t>
            </a:r>
            <a:br>
              <a:rPr lang="cs-CZ" dirty="0"/>
            </a:br>
            <a:r>
              <a:rPr lang="cs-CZ" dirty="0"/>
              <a:t>Dostupné z WWW: &lt;http://cs.wikipedia.org/wiki/</a:t>
            </a:r>
            <a:r>
              <a:rPr lang="cs-CZ" dirty="0" err="1"/>
              <a:t>Soubor:Western-Europe-map.png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 err="1"/>
              <a:t>Karrackoo</a:t>
            </a:r>
            <a:r>
              <a:rPr lang="cs-CZ" dirty="0"/>
              <a:t>. Http://cs.wikipedia.org [online]. 20. 2. 2005, 17:45[cit. 2012-01-20]. </a:t>
            </a:r>
            <a:r>
              <a:rPr lang="cs-CZ" dirty="0" err="1"/>
              <a:t>Soubor:Westminster</a:t>
            </a:r>
            <a:r>
              <a:rPr lang="cs-CZ" dirty="0"/>
              <a:t> palace.jpg.</a:t>
            </a:r>
            <a:br>
              <a:rPr lang="cs-CZ" dirty="0"/>
            </a:br>
            <a:r>
              <a:rPr lang="cs-CZ" dirty="0"/>
              <a:t>Dostupné z WWW: &lt;http://cs.wikipedia.org/wiki/</a:t>
            </a:r>
            <a:r>
              <a:rPr lang="cs-CZ" dirty="0" err="1"/>
              <a:t>Soubor:Westminster_palace.jpg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/>
              <a:t>Rhyshuw1. Http://cs.wikipedia.org [online]. 8. 5. 2009, 22:08[cit. 2012-01-20].Soubor:442px - London </a:t>
            </a:r>
            <a:r>
              <a:rPr lang="cs-CZ" dirty="0" err="1"/>
              <a:t>Lead</a:t>
            </a:r>
            <a:r>
              <a:rPr lang="cs-CZ" dirty="0"/>
              <a:t> Image.jpg.</a:t>
            </a:r>
            <a:br>
              <a:rPr lang="cs-CZ" dirty="0"/>
            </a:br>
            <a:r>
              <a:rPr lang="cs-CZ" dirty="0"/>
              <a:t>Dostupné z WWW: &lt;http://cs.wikipedia.org/wiki/Soubor:442px_-_London_Lead_Image.jpg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,Ralf </a:t>
            </a:r>
            <a:r>
              <a:rPr lang="cs-CZ" dirty="0" err="1"/>
              <a:t>Roletschek</a:t>
            </a:r>
            <a:r>
              <a:rPr lang="cs-CZ" dirty="0"/>
              <a:t>. Http://cs.wikipedia.org [online]. 19. 7. 2011, 10:57[cit. 2012-01-20]. </a:t>
            </a:r>
            <a:r>
              <a:rPr lang="cs-CZ" dirty="0" err="1"/>
              <a:t>Soubor:Paris</a:t>
            </a:r>
            <a:r>
              <a:rPr lang="cs-CZ" dirty="0"/>
              <a:t> - </a:t>
            </a:r>
            <a:r>
              <a:rPr lang="cs-CZ" dirty="0" err="1"/>
              <a:t>Eiffelturm</a:t>
            </a:r>
            <a:r>
              <a:rPr lang="cs-CZ" dirty="0"/>
              <a:t> </a:t>
            </a:r>
            <a:r>
              <a:rPr lang="cs-CZ" dirty="0" err="1"/>
              <a:t>und</a:t>
            </a:r>
            <a:r>
              <a:rPr lang="cs-CZ" dirty="0"/>
              <a:t> Marsfeld2.jpg.</a:t>
            </a:r>
            <a:br>
              <a:rPr lang="cs-CZ" dirty="0"/>
            </a:br>
            <a:r>
              <a:rPr lang="cs-CZ" dirty="0"/>
              <a:t>Dostupné z WWW: &lt;http://cs.wikipedia.org/wiki/Soubor:Paris_-_Eiffelturm_und_Marsfeld2.jpg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 err="1"/>
              <a:t>Supervht</a:t>
            </a:r>
            <a:r>
              <a:rPr lang="cs-CZ" dirty="0"/>
              <a:t>. Http://cs.wikipedia.org [online]. 14. 12. 2007, 08:0[cit. 2012-01-20].</a:t>
            </a:r>
            <a:r>
              <a:rPr lang="cs-CZ" dirty="0" err="1"/>
              <a:t>Soubor:Mont</a:t>
            </a:r>
            <a:r>
              <a:rPr lang="cs-CZ" dirty="0"/>
              <a:t> </a:t>
            </a:r>
            <a:r>
              <a:rPr lang="cs-CZ" dirty="0" err="1"/>
              <a:t>Blanc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Grande Ruine.jpg.</a:t>
            </a:r>
            <a:br>
              <a:rPr lang="cs-CZ" dirty="0"/>
            </a:br>
            <a:r>
              <a:rPr lang="cs-CZ" dirty="0"/>
              <a:t>Dostupné z WWW: &lt;http://cs.wikipedia.org/wiki/</a:t>
            </a:r>
            <a:r>
              <a:rPr lang="cs-CZ" dirty="0" err="1"/>
              <a:t>Soubor:Mont_Blanc_from_Grande_Ruine.jpg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</a:t>
            </a:r>
            <a:r>
              <a:rPr lang="cs-CZ" dirty="0" err="1" smtClean="0"/>
              <a:t>Absolutecars</a:t>
            </a:r>
            <a:r>
              <a:rPr lang="cs-CZ" dirty="0"/>
              <a:t>. Http://cs.wikipedia.org [online]. 6. 10. 2007, 16:02[cit. 2011-08-12]. </a:t>
            </a:r>
            <a:r>
              <a:rPr lang="cs-CZ" dirty="0" err="1"/>
              <a:t>Soubor:Absolute</a:t>
            </a:r>
            <a:r>
              <a:rPr lang="cs-CZ" dirty="0"/>
              <a:t> </a:t>
            </a:r>
            <a:r>
              <a:rPr lang="cs-CZ" dirty="0" err="1"/>
              <a:t>ponts</a:t>
            </a:r>
            <a:r>
              <a:rPr lang="cs-CZ" dirty="0"/>
              <a:t> </a:t>
            </a:r>
            <a:r>
              <a:rPr lang="cs-CZ" dirty="0" err="1"/>
              <a:t>couverts</a:t>
            </a:r>
            <a:r>
              <a:rPr lang="cs-CZ" dirty="0"/>
              <a:t> 02.jpg.Dostupné z WWW: &lt;http://cs.wikipedia.org/wiki/Soubor:Absolute_ponts_couverts_02.jpg&gt;.</a:t>
            </a:r>
          </a:p>
        </p:txBody>
      </p:sp>
    </p:spTree>
    <p:extLst>
      <p:ext uri="{BB962C8B-B14F-4D97-AF65-F5344CB8AC3E}">
        <p14:creationId xmlns:p14="http://schemas.microsoft.com/office/powerpoint/2010/main" val="151580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394692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 err="1" smtClean="0"/>
              <a:t>Langladure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3. 9. 2009, </a:t>
            </a:r>
            <a:r>
              <a:rPr lang="cs-CZ" dirty="0" smtClean="0"/>
              <a:t>04:37[cit</a:t>
            </a:r>
            <a:r>
              <a:rPr lang="cs-CZ" dirty="0"/>
              <a:t>. 2012-01-20]. </a:t>
            </a:r>
            <a:r>
              <a:rPr lang="fr-FR" dirty="0"/>
              <a:t>Soubor:Bordeaux Pont de Pierre vu depuis la flèche Saint </a:t>
            </a:r>
            <a:r>
              <a:rPr lang="fr-FR" dirty="0" smtClean="0"/>
              <a:t>Michel.JPG</a:t>
            </a:r>
            <a:r>
              <a:rPr lang="cs-CZ" b="1" dirty="0" smtClean="0"/>
              <a:t>.</a:t>
            </a:r>
            <a:r>
              <a:rPr lang="cs-CZ" dirty="0" smtClean="0"/>
              <a:t>Dostupné </a:t>
            </a:r>
            <a:r>
              <a:rPr lang="cs-CZ" dirty="0"/>
              <a:t>z WWW: &lt;http://cs.wikipedia.org/wiki/Soubor:Bordeaux_Pont_de_Pierre_vu_depuis_la_fl%C3%A8che_Saint_Michel.JPG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 </a:t>
            </a:r>
            <a:r>
              <a:rPr lang="cs-CZ" dirty="0" err="1"/>
              <a:t>Jddmano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13:37, 30 July </a:t>
            </a:r>
            <a:r>
              <a:rPr lang="cs-CZ" dirty="0" smtClean="0"/>
              <a:t>2006[cit</a:t>
            </a:r>
            <a:r>
              <a:rPr lang="cs-CZ" dirty="0"/>
              <a:t>. </a:t>
            </a:r>
            <a:r>
              <a:rPr lang="cs-CZ" dirty="0" smtClean="0"/>
              <a:t>2012-01- 20].File:Marseille-corniche.jpg. Dostupné </a:t>
            </a:r>
            <a:r>
              <a:rPr lang="cs-CZ" dirty="0"/>
              <a:t>z WWW: &lt;http://</a:t>
            </a:r>
            <a:r>
              <a:rPr lang="cs-CZ" dirty="0" smtClean="0"/>
              <a:t>en.wikipedia.org/wiki/</a:t>
            </a:r>
            <a:r>
              <a:rPr lang="cs-CZ" dirty="0" err="1" smtClean="0"/>
              <a:t>File:Marseille-corniche.jpg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 err="1" smtClean="0"/>
              <a:t>Munford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26. 9. 2006, </a:t>
            </a:r>
            <a:r>
              <a:rPr lang="cs-CZ" dirty="0" smtClean="0"/>
              <a:t>04:49[cit</a:t>
            </a:r>
            <a:r>
              <a:rPr lang="cs-CZ" dirty="0"/>
              <a:t>. 2012-01-20</a:t>
            </a:r>
            <a:r>
              <a:rPr lang="cs-CZ" dirty="0" smtClean="0"/>
              <a:t>].</a:t>
            </a:r>
            <a:r>
              <a:rPr lang="cs-CZ" b="1" dirty="0"/>
              <a:t> </a:t>
            </a:r>
            <a:r>
              <a:rPr lang="cs-CZ" dirty="0" smtClean="0"/>
              <a:t>Soubor:Nice1.JPG.Dostupné </a:t>
            </a:r>
            <a:r>
              <a:rPr lang="cs-CZ" dirty="0"/>
              <a:t>z WWW: &lt; http://cs.wikipedia.org/wiki/Soubor:Nice1.JPG 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Foto autor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Martin1813Adam</a:t>
            </a:r>
            <a:r>
              <a:rPr lang="cs-CZ" dirty="0"/>
              <a:t>. </a:t>
            </a:r>
            <a:r>
              <a:rPr lang="cs-CZ" i="1" dirty="0"/>
              <a:t>Http://cs.wikipedia.org</a:t>
            </a:r>
            <a:r>
              <a:rPr lang="cs-CZ" dirty="0"/>
              <a:t> [online]. 21. 8. 2009, 20:59 [cit. 2012-01-20</a:t>
            </a:r>
            <a:r>
              <a:rPr lang="cs-CZ" dirty="0" smtClean="0"/>
              <a:t>].</a:t>
            </a:r>
            <a:r>
              <a:rPr lang="cs-CZ" dirty="0" err="1" smtClean="0"/>
              <a:t>Soubor:The</a:t>
            </a:r>
            <a:r>
              <a:rPr lang="cs-CZ" dirty="0" smtClean="0"/>
              <a:t> </a:t>
            </a:r>
            <a:r>
              <a:rPr lang="cs-CZ" dirty="0" err="1"/>
              <a:t>hague</a:t>
            </a:r>
            <a:r>
              <a:rPr lang="cs-CZ" dirty="0"/>
              <a:t> </a:t>
            </a:r>
            <a:r>
              <a:rPr lang="cs-CZ" dirty="0" smtClean="0"/>
              <a:t>hofvijver.jpg. Dostupné </a:t>
            </a:r>
            <a:r>
              <a:rPr lang="cs-CZ" dirty="0"/>
              <a:t>z WWW: &lt; http://cs.wikipedia.org/wiki/Soubor:The_hague_hofvijver.jpg 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 err="1"/>
              <a:t>File</a:t>
            </a:r>
            <a:r>
              <a:rPr lang="cs-CZ" dirty="0"/>
              <a:t> </a:t>
            </a:r>
            <a:r>
              <a:rPr lang="cs-CZ" dirty="0" err="1"/>
              <a:t>Upload</a:t>
            </a:r>
            <a:r>
              <a:rPr lang="cs-CZ" dirty="0"/>
              <a:t> Bot (</a:t>
            </a:r>
            <a:r>
              <a:rPr lang="cs-CZ" dirty="0" err="1"/>
              <a:t>Magnus</a:t>
            </a:r>
            <a:r>
              <a:rPr lang="cs-CZ" dirty="0"/>
              <a:t> </a:t>
            </a:r>
            <a:r>
              <a:rPr lang="cs-CZ" dirty="0" err="1"/>
              <a:t>Manske</a:t>
            </a:r>
            <a:r>
              <a:rPr lang="cs-CZ" dirty="0" smtClean="0"/>
              <a:t>).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17. 7. 2008, </a:t>
            </a:r>
            <a:r>
              <a:rPr lang="cs-CZ" dirty="0" smtClean="0"/>
              <a:t>12:20[cit</a:t>
            </a:r>
            <a:r>
              <a:rPr lang="cs-CZ" dirty="0"/>
              <a:t>. 2012-01-20</a:t>
            </a:r>
            <a:r>
              <a:rPr lang="cs-CZ" dirty="0" smtClean="0"/>
              <a:t>].</a:t>
            </a:r>
            <a:r>
              <a:rPr lang="cs-CZ" b="1" dirty="0"/>
              <a:t> </a:t>
            </a:r>
            <a:r>
              <a:rPr lang="cs-CZ" dirty="0" err="1"/>
              <a:t>Soubor:International</a:t>
            </a:r>
            <a:r>
              <a:rPr lang="cs-CZ" dirty="0"/>
              <a:t> </a:t>
            </a:r>
            <a:r>
              <a:rPr lang="cs-CZ" dirty="0" err="1"/>
              <a:t>Court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smtClean="0"/>
              <a:t>Justice.jpg. </a:t>
            </a:r>
            <a:r>
              <a:rPr lang="cs-CZ" dirty="0"/>
              <a:t>Dostupné z WWW</a:t>
            </a:r>
            <a:r>
              <a:rPr lang="cs-CZ" dirty="0" smtClean="0"/>
              <a:t>: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/>
              <a:t>&lt; http://cs.wikipedia.org/wiki/Soubor:International_Court_of_Justice.jpg 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 err="1" smtClean="0"/>
              <a:t>Alchemist-hp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3. 10. 2009, </a:t>
            </a:r>
            <a:r>
              <a:rPr lang="cs-CZ" dirty="0" smtClean="0"/>
              <a:t>15:16[cit</a:t>
            </a:r>
            <a:r>
              <a:rPr lang="cs-CZ" dirty="0"/>
              <a:t>. 2011-08-12]. </a:t>
            </a:r>
            <a:r>
              <a:rPr lang="cs-CZ" dirty="0" err="1" smtClean="0"/>
              <a:t>Soubor:RotterdamMaasNederland.jpg</a:t>
            </a:r>
            <a:r>
              <a:rPr lang="cs-CZ" b="1" dirty="0" smtClean="0"/>
              <a:t>. </a:t>
            </a:r>
            <a:r>
              <a:rPr lang="cs-CZ" dirty="0" smtClean="0"/>
              <a:t>Dostupné </a:t>
            </a:r>
            <a:r>
              <a:rPr lang="cs-CZ" dirty="0"/>
              <a:t>z WWW</a:t>
            </a:r>
            <a:r>
              <a:rPr lang="cs-CZ" dirty="0" smtClean="0"/>
              <a:t>: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/>
              <a:t>&lt; http://cs.wikipedia.org/wiki/Soubor:RotterdamMaasNederland.jpg &gt;.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751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04664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Foto autor 16-20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 err="1" smtClean="0"/>
              <a:t>Ultratomio</a:t>
            </a:r>
            <a:r>
              <a:rPr lang="cs-CZ" dirty="0" smtClean="0"/>
              <a:t>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14. 2. 2005, </a:t>
            </a:r>
            <a:r>
              <a:rPr lang="cs-CZ" dirty="0" smtClean="0"/>
              <a:t>09:53[cit</a:t>
            </a:r>
            <a:r>
              <a:rPr lang="cs-CZ" dirty="0"/>
              <a:t>. 2012-01-20</a:t>
            </a:r>
            <a:r>
              <a:rPr lang="cs-CZ" dirty="0" smtClean="0"/>
              <a:t>].</a:t>
            </a:r>
            <a:r>
              <a:rPr lang="cs-CZ" b="1" dirty="0"/>
              <a:t> </a:t>
            </a:r>
            <a:r>
              <a:rPr lang="cs-CZ" dirty="0" err="1" smtClean="0"/>
              <a:t>Soubor:Luxemburg.jpg</a:t>
            </a:r>
            <a:r>
              <a:rPr lang="cs-CZ" dirty="0" smtClean="0"/>
              <a:t>. </a:t>
            </a:r>
            <a:r>
              <a:rPr lang="cs-CZ" dirty="0"/>
              <a:t>Dostupné z </a:t>
            </a:r>
            <a:r>
              <a:rPr lang="cs-CZ" dirty="0" err="1" smtClean="0"/>
              <a:t>WWW:</a:t>
            </a:r>
            <a:r>
              <a:rPr lang="cs-CZ" dirty="0" err="1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://cs.wikipedia.org/wiki/</a:t>
            </a:r>
            <a:r>
              <a:rPr lang="cs-CZ" dirty="0" err="1">
                <a:hlinkClick r:id="rId2"/>
              </a:rPr>
              <a:t>Soubor:Luxemburg.jpg</a:t>
            </a:r>
            <a:r>
              <a:rPr lang="cs-CZ" dirty="0" smtClean="0"/>
              <a:t>&gt;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Jitka. </a:t>
            </a:r>
            <a:r>
              <a:rPr lang="cs-CZ" i="1" dirty="0" smtClean="0"/>
              <a:t>Http</a:t>
            </a:r>
            <a:r>
              <a:rPr lang="cs-CZ" i="1" dirty="0"/>
              <a:t>://cs.wikipedia.org</a:t>
            </a:r>
            <a:r>
              <a:rPr lang="cs-CZ" dirty="0"/>
              <a:t> [online]. 26. 6. 2008, </a:t>
            </a:r>
            <a:r>
              <a:rPr lang="cs-CZ" dirty="0" smtClean="0"/>
              <a:t>21:29[cit</a:t>
            </a:r>
            <a:r>
              <a:rPr lang="cs-CZ" dirty="0"/>
              <a:t>. 2011-08-12</a:t>
            </a:r>
            <a:r>
              <a:rPr lang="cs-CZ" b="1" dirty="0" smtClean="0"/>
              <a:t>].</a:t>
            </a:r>
            <a:r>
              <a:rPr lang="cs-CZ" dirty="0" err="1" smtClean="0"/>
              <a:t>Soubor:Grand-Place.jpg.Dostupné</a:t>
            </a:r>
            <a:r>
              <a:rPr lang="cs-CZ" dirty="0" smtClean="0"/>
              <a:t> </a:t>
            </a:r>
            <a:r>
              <a:rPr lang="cs-CZ" dirty="0"/>
              <a:t>z WWW: &lt; </a:t>
            </a:r>
            <a:r>
              <a:rPr lang="cs-CZ" dirty="0">
                <a:hlinkClick r:id="rId3"/>
              </a:rPr>
              <a:t>http://cs.wikipedia.org/wiki/</a:t>
            </a:r>
            <a:r>
              <a:rPr lang="cs-CZ" dirty="0" err="1">
                <a:hlinkClick r:id="rId3"/>
              </a:rPr>
              <a:t>Soubor:Grand-Place.jpg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Foto autor 23-34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/>
              <a:t>Jean-</a:t>
            </a:r>
            <a:r>
              <a:rPr lang="cs-CZ" dirty="0" err="1"/>
              <a:t>Pol</a:t>
            </a:r>
            <a:r>
              <a:rPr lang="cs-CZ" dirty="0"/>
              <a:t> </a:t>
            </a:r>
            <a:r>
              <a:rPr lang="cs-CZ" dirty="0" smtClean="0"/>
              <a:t>GRANDMONT.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22. 9. 2010, </a:t>
            </a:r>
            <a:r>
              <a:rPr lang="cs-CZ" dirty="0" smtClean="0"/>
              <a:t>17:13[cit</a:t>
            </a:r>
            <a:r>
              <a:rPr lang="cs-CZ" dirty="0"/>
              <a:t>. 2011-08-12]. </a:t>
            </a:r>
            <a:r>
              <a:rPr lang="fr-FR" dirty="0"/>
              <a:t>Soubor:Braine-L'Alleud - Butte du Lion dite de Waterloo (1).</a:t>
            </a:r>
            <a:r>
              <a:rPr lang="fr-FR" dirty="0" smtClean="0"/>
              <a:t>jpg</a:t>
            </a:r>
            <a:r>
              <a:rPr lang="cs-CZ" dirty="0" smtClean="0"/>
              <a:t>.</a:t>
            </a:r>
            <a:r>
              <a:rPr lang="cs-CZ" b="1" dirty="0" smtClean="0"/>
              <a:t> </a:t>
            </a:r>
            <a:r>
              <a:rPr lang="cs-CZ" dirty="0" smtClean="0"/>
              <a:t>Dostupné </a:t>
            </a:r>
            <a:r>
              <a:rPr lang="cs-CZ" dirty="0"/>
              <a:t>z WWW: http://cs.wikipedia.org/wiki/Soubor:Braine-L%27Alleud_-_Butte_du_Lion_dite_de_Waterloo_%281%29.jpg</a:t>
            </a:r>
            <a:r>
              <a:rPr lang="cs-CZ" dirty="0" smtClean="0"/>
              <a:t>&gt;.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1970gemini.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10. 10. 2011, </a:t>
            </a:r>
            <a:r>
              <a:rPr lang="cs-CZ" dirty="0" smtClean="0"/>
              <a:t>18:38[cit</a:t>
            </a:r>
            <a:r>
              <a:rPr lang="cs-CZ" dirty="0"/>
              <a:t>. 2011-08-12</a:t>
            </a:r>
            <a:r>
              <a:rPr lang="cs-CZ" dirty="0" smtClean="0"/>
              <a:t>].</a:t>
            </a:r>
            <a:r>
              <a:rPr lang="cs-CZ" b="1" dirty="0"/>
              <a:t> </a:t>
            </a:r>
            <a:r>
              <a:rPr lang="cs-CZ" dirty="0" err="1"/>
              <a:t>Soubor:Guildhouses</a:t>
            </a:r>
            <a:r>
              <a:rPr lang="cs-CZ" dirty="0"/>
              <a:t> </a:t>
            </a:r>
            <a:r>
              <a:rPr lang="cs-CZ" dirty="0" smtClean="0"/>
              <a:t>Antwerp.jpg. Dostupné </a:t>
            </a:r>
            <a:r>
              <a:rPr lang="cs-CZ" dirty="0"/>
              <a:t>z WWW: http://cs.wikipedia.org/wiki/</a:t>
            </a:r>
            <a:r>
              <a:rPr lang="cs-CZ" dirty="0" err="1"/>
              <a:t>Soubor:Guildhouses_Antwerp.jpg</a:t>
            </a:r>
            <a:r>
              <a:rPr lang="cs-CZ" dirty="0" smtClean="0"/>
              <a:t>&gt;.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Vložil uživatel </a:t>
            </a:r>
            <a:r>
              <a:rPr lang="cs-CZ" dirty="0" smtClean="0"/>
              <a:t>, </a:t>
            </a:r>
            <a:r>
              <a:rPr lang="cs-CZ" dirty="0"/>
              <a:t>Jean-</a:t>
            </a:r>
            <a:r>
              <a:rPr lang="cs-CZ" dirty="0" err="1"/>
              <a:t>Pol</a:t>
            </a:r>
            <a:r>
              <a:rPr lang="cs-CZ" dirty="0"/>
              <a:t> </a:t>
            </a:r>
            <a:r>
              <a:rPr lang="cs-CZ" dirty="0" smtClean="0"/>
              <a:t>GRANDMONT</a:t>
            </a:r>
            <a:r>
              <a:rPr lang="cs-CZ" dirty="0"/>
              <a:t> </a:t>
            </a:r>
            <a:r>
              <a:rPr lang="cs-CZ" i="1" dirty="0"/>
              <a:t>Http://cs.wikipedia.org</a:t>
            </a:r>
            <a:r>
              <a:rPr lang="cs-CZ" dirty="0"/>
              <a:t> [online]. 30. 1. 2010, </a:t>
            </a:r>
            <a:r>
              <a:rPr lang="cs-CZ" dirty="0" smtClean="0"/>
              <a:t>00:41[cit</a:t>
            </a:r>
            <a:r>
              <a:rPr lang="cs-CZ" dirty="0"/>
              <a:t>. 2011-08-12</a:t>
            </a:r>
            <a:r>
              <a:rPr lang="cs-CZ" dirty="0" smtClean="0"/>
              <a:t>].</a:t>
            </a:r>
            <a:r>
              <a:rPr lang="cs-CZ" b="1" dirty="0"/>
              <a:t> </a:t>
            </a:r>
            <a:r>
              <a:rPr lang="cs-CZ" dirty="0"/>
              <a:t>Soubor:00 </a:t>
            </a:r>
            <a:r>
              <a:rPr lang="cs-CZ" dirty="0" err="1"/>
              <a:t>Bruges</a:t>
            </a:r>
            <a:r>
              <a:rPr lang="cs-CZ" dirty="0"/>
              <a:t> </a:t>
            </a:r>
            <a:r>
              <a:rPr lang="cs-CZ" dirty="0" smtClean="0"/>
              <a:t>JPG3.jpg. Dostupné </a:t>
            </a:r>
            <a:r>
              <a:rPr lang="cs-CZ" dirty="0"/>
              <a:t>z WWW: &lt; </a:t>
            </a:r>
            <a:r>
              <a:rPr lang="cs-CZ" dirty="0">
                <a:hlinkClick r:id="rId4"/>
              </a:rPr>
              <a:t>http://cs.wikipedia.org/wiki/Soubor:00_Bruges_JPG3.jpg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HÜBELOVÁ D.,CHALUPA P. Zeměpis Evropa, učebnice, 1. díl. Nová škola, s.r.o., 2010.</a:t>
            </a:r>
            <a:br>
              <a:rPr lang="cs-CZ" dirty="0" smtClean="0"/>
            </a:br>
            <a:r>
              <a:rPr lang="cs-CZ" dirty="0" smtClean="0"/>
              <a:t>ISBN 978-80-7289-148-1. Strana 60-66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339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383</TotalTime>
  <Words>147</Words>
  <Application>Microsoft Office PowerPoint</Application>
  <PresentationFormat>Předvádění na obrazovce (4:3)</PresentationFormat>
  <Paragraphs>95</Paragraphs>
  <Slides>41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41</vt:i4>
      </vt:variant>
    </vt:vector>
  </HeadingPairs>
  <TitlesOfParts>
    <vt:vector size="43" baseType="lpstr">
      <vt:lpstr>Motiv systému Office</vt:lpstr>
      <vt:lpstr>Prezentace</vt:lpstr>
      <vt:lpstr>Prezentace aplikace PowerPoint</vt:lpstr>
      <vt:lpstr> ANOTACE   a) PRÁCE JE URČENA pro žáky 8. ročníku  b) TÉMA : ZÁPADNÍ EVROPA  c) CÍL : prohloubení znalostí o státech západní Evropy  d) POMŮCKY : školní atlas světa, sešit, psací potřeby, pracovní list   e)  KLÍČOVÁ SLOVA : názvy měst a států  f) PILOTÁŽ: žáci se seznámili se  státy západní Evropy, jejich hlavními  městy, kulturními a přírodními zajímavostmi. Práce přispěla k lepší      orientaci žáků na mapě Evropy. Při prezentaci jednotlivě přicházeli k nástěnné mapě a prezentovaná místa na ní ukazovali. Nejvíce žáky oslovily fota autora a povídání o navštívených místech.</vt:lpstr>
      <vt:lpstr>ZÁPADNÍ EVROPA</vt:lpstr>
      <vt:lpstr>VELKÁ BRITÁNIE   LONDÝN – WESTMINSTENSKÝ PALÁC</vt:lpstr>
      <vt:lpstr>Prezentace aplikace PowerPoint</vt:lpstr>
      <vt:lpstr>      FRANCIE       PAŘÍŽ A JEJÍ DOMINANTA</vt:lpstr>
      <vt:lpstr>MONT BLANC 4808m</vt:lpstr>
      <vt:lpstr>    STRASBOURG</vt:lpstr>
      <vt:lpstr>BORDEAUX MOST PŘES ŘEKU GARONU</vt:lpstr>
      <vt:lpstr>MARSEILLE</vt:lpstr>
      <vt:lpstr>NICE</vt:lpstr>
      <vt:lpstr>NIZOZEMÍ  AMSTERDAM </vt:lpstr>
      <vt:lpstr>DEN HAAG  sídlo parlamentu</vt:lpstr>
      <vt:lpstr>MEZINÁRODNÍ SOUDNÍ DVŮR</vt:lpstr>
      <vt:lpstr>     ROTTERDAM  „BRÁNA EVROPY“ </vt:lpstr>
      <vt:lpstr>NÁVŠTĚVA FARMY</vt:lpstr>
      <vt:lpstr>Prezentace aplikace PowerPoint</vt:lpstr>
      <vt:lpstr>VÝROBA SÝRŮ</vt:lpstr>
      <vt:lpstr>KVĚTINOVÝ TRH</vt:lpstr>
      <vt:lpstr>„PARKOVIŠTĚ KOL“</vt:lpstr>
      <vt:lpstr>LUCEMBURSKO         LUCEMBURK </vt:lpstr>
      <vt:lpstr>BELGIE  BRUSEL sídlo významných evropských institucí</vt:lpstr>
      <vt:lpstr>   RADNICE NA NÁMĚSTÍ GRAND-PLAZE</vt:lpstr>
      <vt:lpstr>KRÁLOVSKÝ PALÁC</vt:lpstr>
      <vt:lpstr> Katedrála sv. Michaela a sv. Guduly</vt:lpstr>
      <vt:lpstr>ČURAJÍCÍ CHLAPEČEK  -  MANNEKEN PIS </vt:lpstr>
      <vt:lpstr>ORLOJ</vt:lpstr>
      <vt:lpstr>NEJSTARŠÍ NÁKUPNÍ PASÁŽ V EVROPĚ</vt:lpstr>
      <vt:lpstr>ATOMIUM model základní buňky krystalové mřížky železa zvětšený 165 miliardkrát</vt:lpstr>
      <vt:lpstr>EVROPSKÝ PARLAMENT</vt:lpstr>
      <vt:lpstr>Prezentace aplikace PowerPoint</vt:lpstr>
      <vt:lpstr>Prezentace aplikace PowerPoint</vt:lpstr>
      <vt:lpstr>Prezentace aplikace PowerPoint</vt:lpstr>
      <vt:lpstr>WATERLOO</vt:lpstr>
      <vt:lpstr>   ANTWERPEN</vt:lpstr>
      <vt:lpstr>BRUGGY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ZÁPADNÍ EVROPA</dc:title>
  <dc:creator>ZS SLOVAN</dc:creator>
  <cp:lastModifiedBy>lliplova</cp:lastModifiedBy>
  <cp:revision>44</cp:revision>
  <dcterms:created xsi:type="dcterms:W3CDTF">2012-02-28T17:12:07Z</dcterms:created>
  <dcterms:modified xsi:type="dcterms:W3CDTF">2012-05-29T07:26:14Z</dcterms:modified>
</cp:coreProperties>
</file>