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7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2" r:id="rId15"/>
    <p:sldId id="271" r:id="rId16"/>
    <p:sldId id="273" r:id="rId17"/>
    <p:sldId id="259" r:id="rId18"/>
    <p:sldId id="268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26C29-80AC-45A9-AC2E-9E1DFE46F8D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6F8118-3F80-4948-9862-0417AC67AA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4FB2F-4280-4998-9A11-60D12E57BA8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136436-7048-43E2-BA87-3BDEA91F41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64952-9CE0-45B3-ADD2-6E3C68C09DF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DFBE4-F3D6-4E57-94F3-C6D6A2274D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EE33E-FCD7-4EED-BDA2-FC80940DA0E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DDE08-A9B0-4040-B38D-4152335DC7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CF2E4-7F66-40C7-9C76-5DBC38A1F94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A4753-8A3B-42F3-875E-94DF35327A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726C0-AEBC-4BE3-8412-42EF5367CFD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119415-4C95-406C-80AF-271E8A0F64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077076-F11C-4DAC-A090-83458CBF04D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7AF291-3D3F-4944-A644-13B5BEACD4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F36FC1-7411-4B7A-91E2-8D8713596FE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C21FF-E15E-4F5C-A9E4-8B1FD67F72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7B8AA8-199C-4129-BB24-78FE7F106EB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A9AB57-409D-4745-B35F-CAC7331C3D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22935-1416-4C05-847A-26BB1B8344E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678CF-F658-42E9-884B-109201E3B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91577-4E3A-4E31-A6F5-E64D5EE81AB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AD3E5F-2A73-402F-BD98-8DEA6866A9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0858B5-83BB-444D-B267-4441C72F4A5E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00CC7D5-14ED-4F1D-8C7A-6A263BD53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evern%C3%AD_teritorium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Obdélník 4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ZEYEROVA 3354, 767 01 KROMĚŘÍŽ</a:t>
            </a:r>
          </a:p>
          <a:p>
            <a:pPr algn="ctr"/>
            <a:endParaRPr lang="cs-CZ" b="1">
              <a:solidFill>
                <a:srgbClr val="00B050"/>
              </a:solidFill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projekt v rámci vzdělávacího programu</a:t>
            </a:r>
          </a:p>
          <a:p>
            <a:pPr algn="ctr"/>
            <a:r>
              <a:rPr lang="cs-CZ">
                <a:latin typeface="Calibri" pitchFamily="34" charset="0"/>
              </a:rPr>
              <a:t>VZDĚLÁNÍ PRO KONKURENCESCHOPNOST</a:t>
            </a: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ŠABLONA ČÍSLO: III/2</a:t>
            </a:r>
          </a:p>
          <a:p>
            <a:pPr algn="ctr"/>
            <a:r>
              <a:rPr lang="cs-CZ">
                <a:latin typeface="Calibri" pitchFamily="34" charset="0"/>
              </a:rPr>
              <a:t>NÁZEV:  INOVACE A ZKVALITNĚNÍ VÝUKY PROSTŘEDNICTVÍM ICT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PŘEDMĚT: ZEMĚPIS</a:t>
            </a:r>
          </a:p>
          <a:p>
            <a:r>
              <a:rPr lang="cs-CZ">
                <a:latin typeface="Calibri" pitchFamily="34" charset="0"/>
              </a:rPr>
              <a:t>ROČNÍK: 6.</a:t>
            </a:r>
          </a:p>
          <a:p>
            <a:r>
              <a:rPr lang="cs-CZ">
                <a:latin typeface="Calibri" pitchFamily="34" charset="0"/>
              </a:rPr>
              <a:t>TÉMA: AUSTRÁLIE – administrativní členění</a:t>
            </a:r>
          </a:p>
          <a:p>
            <a:r>
              <a:rPr lang="cs-CZ">
                <a:latin typeface="Calibri" pitchFamily="34" charset="0"/>
              </a:rPr>
              <a:t>AUTOR: Mgr. Libuše Liplová</a:t>
            </a:r>
          </a:p>
          <a:p>
            <a:r>
              <a:rPr lang="cs-CZ">
                <a:latin typeface="Calibri" pitchFamily="34" charset="0"/>
              </a:rPr>
              <a:t>DATUM VYTVOŘENÍ: 4.6.2012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 sz="2800" b="1">
                <a:solidFill>
                  <a:srgbClr val="C00000"/>
                </a:solidFill>
                <a:latin typeface="Calibri" pitchFamily="34" charset="0"/>
              </a:rPr>
              <a:t>VY_32_INOVACE_31_LL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1"/>
          <p:cNvSpPr>
            <a:spLocks noChangeArrowheads="1"/>
          </p:cNvSpPr>
          <p:nvPr/>
        </p:nvSpPr>
        <p:spPr bwMode="auto">
          <a:xfrm>
            <a:off x="0" y="0"/>
            <a:ext cx="9144000" cy="448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ANOTACE</a:t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a) PRÁCE JE</a:t>
            </a:r>
            <a:r>
              <a:rPr lang="cs-CZ">
                <a:latin typeface="Calibri" pitchFamily="34" charset="0"/>
              </a:rPr>
              <a:t> U</a:t>
            </a:r>
            <a:r>
              <a:rPr lang="cs-CZ"/>
              <a:t>R</a:t>
            </a:r>
            <a:r>
              <a:rPr lang="cs-CZ">
                <a:latin typeface="Calibri" pitchFamily="34" charset="0"/>
              </a:rPr>
              <a:t>ČENA PRO ŽÁKY 6. ROČNÍKU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B) TÉMA :</a:t>
            </a:r>
            <a:r>
              <a:rPr lang="cs-CZ">
                <a:latin typeface="Calibri" pitchFamily="34" charset="0"/>
              </a:rPr>
              <a:t>  AUSTRÁLIE – administrativní členění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C) CÍL UČEBNÍHO MATERIÁLU :</a:t>
            </a:r>
            <a:r>
              <a:rPr lang="cs-CZ">
                <a:latin typeface="Calibri" pitchFamily="34" charset="0"/>
              </a:rPr>
              <a:t> Žáci se seznámí s obyvatelstvem, administrativním členěním </a:t>
            </a:r>
          </a:p>
          <a:p>
            <a:r>
              <a:rPr lang="cs-CZ">
                <a:latin typeface="Calibri" pitchFamily="34" charset="0"/>
              </a:rPr>
              <a:t>                   a hlavními městy států a terit</a:t>
            </a:r>
            <a:r>
              <a:rPr lang="cs-CZ"/>
              <a:t>o</a:t>
            </a:r>
            <a:r>
              <a:rPr lang="cs-CZ">
                <a:latin typeface="Calibri" pitchFamily="34" charset="0"/>
              </a:rPr>
              <a:t>rií  aust</a:t>
            </a:r>
            <a:r>
              <a:rPr lang="cs-CZ"/>
              <a:t>r</a:t>
            </a:r>
            <a:r>
              <a:rPr lang="cs-CZ">
                <a:latin typeface="Calibri" pitchFamily="34" charset="0"/>
              </a:rPr>
              <a:t>alského svazu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D) POMŮCKY :</a:t>
            </a:r>
            <a:r>
              <a:rPr lang="cs-CZ">
                <a:latin typeface="Calibri" pitchFamily="34" charset="0"/>
              </a:rPr>
              <a:t> pracovní list, školní atlas světa, učebnice zeměpis světa 1,</a:t>
            </a:r>
            <a:r>
              <a:rPr lang="cs-CZ"/>
              <a:t> </a:t>
            </a:r>
            <a:r>
              <a:rPr lang="cs-CZ">
                <a:latin typeface="Calibri" pitchFamily="34" charset="0"/>
              </a:rPr>
              <a:t>slepá mapa Austrálie,        psací potřeby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E) KLÍČOVÁ SLOVA : </a:t>
            </a:r>
            <a:r>
              <a:rPr lang="cs-CZ">
                <a:latin typeface="Calibri" pitchFamily="34" charset="0"/>
              </a:rPr>
              <a:t>názvy států, terit</a:t>
            </a:r>
            <a:r>
              <a:rPr lang="cs-CZ"/>
              <a:t>o</a:t>
            </a:r>
            <a:r>
              <a:rPr lang="cs-CZ">
                <a:latin typeface="Calibri" pitchFamily="34" charset="0"/>
              </a:rPr>
              <a:t>rií, měst.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F) PILOTÁŽ: </a:t>
            </a:r>
            <a:r>
              <a:rPr lang="cs-CZ">
                <a:latin typeface="Calibri" pitchFamily="34" charset="0"/>
              </a:rPr>
              <a:t>pomocí školního atlasu (str. 44) žáci vyhledávali a do slepé mapy  vyznačili pojmy, </a:t>
            </a:r>
          </a:p>
          <a:p>
            <a:r>
              <a:rPr lang="cs-CZ">
                <a:latin typeface="Calibri" pitchFamily="34" charset="0"/>
              </a:rPr>
              <a:t>                se kterými byli prezentací seznámeni. Doplnili tabulku.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3375"/>
            <a:ext cx="9144000" cy="6335713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4900" b="1" dirty="0" smtClean="0"/>
              <a:t>Austrálie </a:t>
            </a:r>
            <a:r>
              <a:rPr lang="cs-CZ" dirty="0" smtClean="0"/>
              <a:t>je obydlena více než 42 000 let domorodými obyvateli. V roce 1770 byla východní polovina kontinentu zabrána Velkou Británií, pobřeží osídleno transporty trestanců a 26. ledna 1788 vyhlášena jako kolonie Nový Jižní Wales.</a:t>
            </a:r>
            <a:br>
              <a:rPr lang="cs-CZ" dirty="0" smtClean="0"/>
            </a:br>
            <a:r>
              <a:rPr lang="cs-CZ" dirty="0" smtClean="0"/>
              <a:t>1. ledna 1901 se šest kolonií stalo federací, čímž byl vytvořen Australský svaz.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68388" y="1143000"/>
            <a:ext cx="69532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7207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ADMINISTRATIVNÍ ČLENĚNÍ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1"/>
          <p:cNvSpPr>
            <a:spLocks noChangeArrowheads="1"/>
          </p:cNvSpPr>
          <p:nvPr/>
        </p:nvSpPr>
        <p:spPr bwMode="auto">
          <a:xfrm>
            <a:off x="250825" y="0"/>
            <a:ext cx="8893175" cy="666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ADMINISTR</a:t>
            </a:r>
            <a:r>
              <a:rPr lang="cs-CZ" sz="2400" b="1"/>
              <a:t>A</a:t>
            </a:r>
            <a:r>
              <a:rPr lang="cs-CZ" sz="2400" b="1">
                <a:latin typeface="Calibri" pitchFamily="34" charset="0"/>
              </a:rPr>
              <a:t>TIVNÍ ČLENĚNÍ AUSTRÁLIE</a:t>
            </a:r>
          </a:p>
          <a:p>
            <a:r>
              <a:rPr lang="cs-CZ" sz="2400" b="1">
                <a:latin typeface="Calibri" pitchFamily="34" charset="0"/>
              </a:rPr>
              <a:t>6 spolkových států</a:t>
            </a:r>
          </a:p>
          <a:p>
            <a:r>
              <a:rPr lang="cs-CZ" sz="2400">
                <a:latin typeface="Calibri" pitchFamily="34" charset="0"/>
              </a:rPr>
              <a:t>Jižní Austrálie 			Adelaide</a:t>
            </a:r>
          </a:p>
          <a:p>
            <a:r>
              <a:rPr lang="cs-CZ" sz="2400">
                <a:latin typeface="Calibri" pitchFamily="34" charset="0"/>
              </a:rPr>
              <a:t>Nový Jižní Wales 		Sydney</a:t>
            </a:r>
          </a:p>
          <a:p>
            <a:r>
              <a:rPr lang="cs-CZ" sz="2400">
                <a:latin typeface="Calibri" pitchFamily="34" charset="0"/>
              </a:rPr>
              <a:t>Queensland 			Brisbane</a:t>
            </a:r>
          </a:p>
          <a:p>
            <a:r>
              <a:rPr lang="cs-CZ" sz="2400">
                <a:latin typeface="Calibri" pitchFamily="34" charset="0"/>
              </a:rPr>
              <a:t>Tasmánie 			Hobart</a:t>
            </a:r>
          </a:p>
          <a:p>
            <a:r>
              <a:rPr lang="cs-CZ" sz="2400">
                <a:latin typeface="Calibri" pitchFamily="34" charset="0"/>
              </a:rPr>
              <a:t>Victoria 	                 	Melbourne</a:t>
            </a:r>
          </a:p>
          <a:p>
            <a:r>
              <a:rPr lang="cs-CZ" sz="2400">
                <a:latin typeface="Calibri" pitchFamily="34" charset="0"/>
              </a:rPr>
              <a:t>Západní Austrálie 		Perth</a:t>
            </a:r>
          </a:p>
          <a:p>
            <a:r>
              <a:rPr lang="cs-CZ" sz="2400" b="1">
                <a:latin typeface="Calibri" pitchFamily="34" charset="0"/>
              </a:rPr>
              <a:t>3 federální teritoria</a:t>
            </a:r>
          </a:p>
          <a:p>
            <a:r>
              <a:rPr lang="cs-CZ" sz="2400">
                <a:latin typeface="Calibri" pitchFamily="34" charset="0"/>
              </a:rPr>
              <a:t>Severní Teritorium 		Darwin</a:t>
            </a:r>
          </a:p>
          <a:p>
            <a:r>
              <a:rPr lang="cs-CZ" sz="2400">
                <a:latin typeface="Calibri" pitchFamily="34" charset="0"/>
              </a:rPr>
              <a:t>Teritorium hlavního města 	Canberra</a:t>
            </a:r>
          </a:p>
          <a:p>
            <a:r>
              <a:rPr lang="cs-CZ" sz="2400">
                <a:latin typeface="Calibri" pitchFamily="34" charset="0"/>
              </a:rPr>
              <a:t>Teritorium 			Jervisova zátoka</a:t>
            </a:r>
          </a:p>
          <a:p>
            <a:r>
              <a:rPr lang="cs-CZ" sz="2400" b="1">
                <a:latin typeface="Calibri" pitchFamily="34" charset="0"/>
              </a:rPr>
              <a:t>6 zámořských území</a:t>
            </a:r>
          </a:p>
          <a:p>
            <a:r>
              <a:rPr lang="cs-CZ" sz="2400">
                <a:latin typeface="Calibri" pitchFamily="34" charset="0"/>
              </a:rPr>
              <a:t>Ashmorův a Cartierův ostrov (neobydlené), </a:t>
            </a:r>
          </a:p>
          <a:p>
            <a:r>
              <a:rPr lang="cs-CZ" sz="2400">
                <a:latin typeface="Calibri" pitchFamily="34" charset="0"/>
              </a:rPr>
              <a:t>Kokosové ostrovy - Bantam,</a:t>
            </a:r>
          </a:p>
          <a:p>
            <a:r>
              <a:rPr lang="cs-CZ" sz="2400">
                <a:latin typeface="Calibri" pitchFamily="34" charset="0"/>
              </a:rPr>
              <a:t>Heardův a MacDonaldovy ostrovy (jen výzkumná stanice),</a:t>
            </a:r>
          </a:p>
          <a:p>
            <a:r>
              <a:rPr lang="cs-CZ" sz="2400">
                <a:latin typeface="Calibri" pitchFamily="34" charset="0"/>
              </a:rPr>
              <a:t>Ostrovy Korálového moře (trvale neobydlené),</a:t>
            </a:r>
          </a:p>
          <a:p>
            <a:r>
              <a:rPr lang="cs-CZ" sz="2400">
                <a:latin typeface="Calibri" pitchFamily="34" charset="0"/>
              </a:rPr>
              <a:t>Norfolk –Kingston, Vánoční ostrov - Flying Fish Cove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9775" y="11430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4975" y="0"/>
            <a:ext cx="8229600" cy="19891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CAMBERA</a:t>
            </a:r>
            <a:br>
              <a:rPr lang="cs-CZ" b="1" dirty="0" smtClean="0"/>
            </a:br>
            <a:r>
              <a:rPr lang="cs-CZ" sz="4000" b="1" dirty="0" smtClean="0"/>
              <a:t>HLAVNÍ MĚSTO AUSTRALSKÉHO SVAZU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125" y="1773238"/>
            <a:ext cx="8924925" cy="493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18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SYDNEY - Nový Jižní Wales</a:t>
            </a:r>
            <a:br>
              <a:rPr lang="cs-CZ" b="1" dirty="0" smtClean="0"/>
            </a:br>
            <a:r>
              <a:rPr lang="cs-CZ" b="1" dirty="0" smtClean="0"/>
              <a:t>BUDOVA OPERY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557338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MELBOURNE  -  Victoria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200150"/>
            <a:ext cx="7620000" cy="56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2875"/>
          </a:xfrm>
        </p:spPr>
        <p:txBody>
          <a:bodyPr/>
          <a:lstStyle/>
          <a:p>
            <a:pPr algn="l"/>
            <a:r>
              <a:rPr lang="cs-CZ" sz="4000" b="1" smtClean="0"/>
              <a:t>Melbourne Park     Austral</a:t>
            </a:r>
            <a:r>
              <a:rPr lang="cs-CZ" sz="4000" b="1" smtClean="0">
                <a:latin typeface="Arial" charset="0"/>
              </a:rPr>
              <a:t>ie</a:t>
            </a:r>
            <a:r>
              <a:rPr lang="cs-CZ" sz="4000" b="1" smtClean="0"/>
              <a:t>n Open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349500"/>
            <a:ext cx="9144000" cy="323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cs-CZ" b="1" smtClean="0"/>
              <a:t>BRISBANE  -  Queensland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1252538"/>
            <a:ext cx="7440613" cy="558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77900"/>
          </a:xfrm>
        </p:spPr>
        <p:txBody>
          <a:bodyPr/>
          <a:lstStyle/>
          <a:p>
            <a:r>
              <a:rPr lang="cs-CZ" b="1" smtClean="0"/>
              <a:t>PERTH - Západní Austrálie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341438"/>
            <a:ext cx="7620000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ADELAIDE  -  Jižní Austrálie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9888" y="1125538"/>
            <a:ext cx="8404225" cy="559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2" name="Nadpis 1"/>
          <p:cNvSpPr>
            <a:spLocks noGrp="1"/>
          </p:cNvSpPr>
          <p:nvPr>
            <p:ph type="title"/>
          </p:nvPr>
        </p:nvSpPr>
        <p:spPr>
          <a:xfrm>
            <a:off x="457200" y="-17463"/>
            <a:ext cx="8229600" cy="1143001"/>
          </a:xfrm>
        </p:spPr>
        <p:txBody>
          <a:bodyPr/>
          <a:lstStyle/>
          <a:p>
            <a:r>
              <a:rPr lang="cs-CZ" b="1" smtClean="0"/>
              <a:t>DARWIN  -  Severní teritorium</a:t>
            </a:r>
          </a:p>
        </p:txBody>
      </p:sp>
      <p:sp>
        <p:nvSpPr>
          <p:cNvPr id="25603" name="Obdélník 2"/>
          <p:cNvSpPr>
            <a:spLocks noChangeArrowheads="1"/>
          </p:cNvSpPr>
          <p:nvPr/>
        </p:nvSpPr>
        <p:spPr bwMode="auto">
          <a:xfrm>
            <a:off x="3603625" y="3244850"/>
            <a:ext cx="1936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  <a:hlinkClick r:id="rId3" tooltip="Severní teritorium"/>
              </a:rPr>
              <a:t>Severního teritoria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2532063"/>
            <a:ext cx="3394075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   HOBART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  TASMÁNIE    </a:t>
            </a:r>
            <a:endParaRPr lang="cs-CZ" b="1" dirty="0"/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79838" y="17463"/>
            <a:ext cx="4321175" cy="682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1557338"/>
          <a:ext cx="9123363" cy="48244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561950"/>
                <a:gridCol w="4561950"/>
              </a:tblGrid>
              <a:tr h="5634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                                  STÁT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                          HLAVNÍ </a:t>
                      </a:r>
                      <a:r>
                        <a:rPr lang="cs-CZ" sz="1800" dirty="0">
                          <a:effectLst/>
                        </a:rPr>
                        <a:t>MĚSTO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0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0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0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0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0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0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27675" name="Rectangle 1"/>
          <p:cNvSpPr>
            <a:spLocks noChangeArrowheads="1"/>
          </p:cNvSpPr>
          <p:nvPr/>
        </p:nvSpPr>
        <p:spPr bwMode="auto">
          <a:xfrm>
            <a:off x="374650" y="525463"/>
            <a:ext cx="874871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PRACOVNÍ  LIST </a:t>
            </a:r>
          </a:p>
          <a:p>
            <a:pPr eaLnBrk="0" hangingPunct="0"/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DOPLŇ TABULKU :</a:t>
            </a:r>
            <a:endParaRPr lang="cs-CZ" b="1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1600200"/>
          <a:ext cx="9144000" cy="56022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572000"/>
                <a:gridCol w="4572000"/>
              </a:tblGrid>
              <a:tr h="5634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                                  STÁT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                          HLAVNÍ </a:t>
                      </a:r>
                      <a:r>
                        <a:rPr lang="cs-CZ" sz="1800" dirty="0">
                          <a:effectLst/>
                        </a:rPr>
                        <a:t>MĚSTO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3332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effectLst/>
                        </a:rPr>
                        <a:t> </a:t>
                      </a:r>
                      <a:r>
                        <a:rPr lang="cs-CZ" sz="2400" dirty="0" smtClean="0"/>
                        <a:t>JIŽNÍ AUSTRÁLIE 			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 </a:t>
                      </a:r>
                      <a:r>
                        <a:rPr lang="cs-CZ" sz="2400" dirty="0" smtClean="0">
                          <a:effectLst/>
                        </a:rPr>
                        <a:t>ADELAIDE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0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NOVÝ JIŽNÍ WALES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SYDNEY</a:t>
                      </a:r>
                      <a:endParaRPr lang="cs-CZ" sz="24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0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QUEENSLAND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BRISBANE</a:t>
                      </a:r>
                      <a:endParaRPr lang="cs-CZ" sz="24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0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TASMÁNIE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HOBART</a:t>
                      </a:r>
                      <a:endParaRPr lang="cs-CZ" sz="24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0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VIKTORIA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MELBOURNE</a:t>
                      </a:r>
                      <a:endParaRPr lang="cs-CZ" sz="24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10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ZÁPADNÍ AUSTRÁLIE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PERTH</a:t>
                      </a:r>
                      <a:endParaRPr lang="cs-CZ" sz="24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28699" name="Obdélník 2"/>
          <p:cNvSpPr>
            <a:spLocks noChangeArrowheads="1"/>
          </p:cNvSpPr>
          <p:nvPr/>
        </p:nvSpPr>
        <p:spPr bwMode="auto">
          <a:xfrm>
            <a:off x="395288" y="333375"/>
            <a:ext cx="259873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  <a:ea typeface="Calibri" pitchFamily="34" charset="0"/>
                <a:cs typeface="Times New Roman" pitchFamily="18" charset="0"/>
              </a:rPr>
              <a:t>PRACOVNÍ  LIST </a:t>
            </a:r>
          </a:p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ŘEŠENÍ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Obdélník 1"/>
          <p:cNvSpPr>
            <a:spLocks noChangeArrowheads="1"/>
          </p:cNvSpPr>
          <p:nvPr/>
        </p:nvSpPr>
        <p:spPr bwMode="auto">
          <a:xfrm>
            <a:off x="0" y="15875"/>
            <a:ext cx="9144000" cy="618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ZDROJE INFORMACÍ:</a:t>
            </a:r>
          </a:p>
          <a:p>
            <a:pPr marL="285750" indent="-285750"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AUTOR, File Upload Bot (Magnus Manske).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17. 10. 2008, 12:39[cit. 2012-06-04]. Soubor:Australie politicka mapa.png. Dostupné z WWW: &lt;http://cs.wikipedia.org/wiki/Soubor:Australie_politicka_mapa.png&gt;.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AUTOR,PDH.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23. 8. 2005, 09:26[cit. 2012-06-04]. Soubor:Canberra parliamentary axis.JPG. Dostupné z WWW: &lt;http://cs.wikipedia.org/wiki/Soubor:Canberra_parliamentary_axis.JPG&gt;.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AUTOR,Diliff.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9. 12. 2008, 16:27[cit. 2012-06-04]. </a:t>
            </a:r>
            <a:r>
              <a:rPr lang="en-US">
                <a:latin typeface="Calibri" pitchFamily="34" charset="0"/>
              </a:rPr>
              <a:t>Soubor:Sydney Opera House - Dec 2008.jpg</a:t>
            </a:r>
            <a:r>
              <a:rPr lang="cs-CZ">
                <a:latin typeface="Calibri" pitchFamily="34" charset="0"/>
              </a:rPr>
              <a:t>. Dostupné z WWW: &lt;http://cs.wikipedia.org/wiki/Soubor:Sydney_Opera_House_-_Dec_2008.jpg&gt;. 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AUTOR,Diliff.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15:55, 13. Apr. 2009[cit. 2012-06-04]. Datei:Melbourne Skyline and Princes Bridge - Dec 2008.jpg.Dostupné z WWW: &lt;http://de.wikipedia.org/w/index.php?title=Datei:Melbourne_Skyline_and_Princes_Bridge_-_Dec_2008.jpg&amp;filetimestamp=20090413135511&gt;. 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AUTOR, Marku 1988.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11:20, 27. Dez. 2007[cit. 2012-06-04]. Datei:Brisbane City 1207P.jpg.Dostupné z WWW: &lt;http://de.wikipedia.org/w/index.php?title=Datei:Brisbane_City_1207P.jpg&amp;filetimestamp=20071227092047&gt;.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AUTOR, File Upload Bot (Magnus Manske).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23. 3. 2008, 14:25[cit. 2012-06-04]. Soubor:Perthsky.jpg. Dostupné z WWW: &lt;http://cs.wikipedia.org/wiki/Soubor:Perthsky.jpg&gt;.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397033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AUTOR, </a:t>
            </a:r>
            <a:r>
              <a:rPr lang="cs-CZ" dirty="0" err="1">
                <a:latin typeface="+mn-lt"/>
                <a:cs typeface="+mn-cs"/>
              </a:rPr>
              <a:t>Adam.J.W.C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01:43, 28. </a:t>
            </a:r>
            <a:r>
              <a:rPr lang="cs-CZ" dirty="0" err="1">
                <a:latin typeface="+mn-lt"/>
                <a:cs typeface="+mn-cs"/>
              </a:rPr>
              <a:t>Dez</a:t>
            </a:r>
            <a:r>
              <a:rPr lang="cs-CZ" dirty="0">
                <a:latin typeface="+mn-lt"/>
                <a:cs typeface="+mn-cs"/>
              </a:rPr>
              <a:t>. 2011[cit. 2012-06-04]. </a:t>
            </a:r>
            <a:r>
              <a:rPr lang="cs-CZ" dirty="0" err="1">
                <a:latin typeface="+mn-lt"/>
                <a:cs typeface="+mn-cs"/>
              </a:rPr>
              <a:t>Datei:Adelaide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nth</a:t>
            </a:r>
            <a:r>
              <a:rPr lang="cs-CZ" dirty="0">
                <a:latin typeface="+mn-lt"/>
                <a:cs typeface="+mn-cs"/>
              </a:rPr>
              <a:t> tce1.8.jpg. Dostupné z WWW: &lt;http://de.wikipedia.org/w/</a:t>
            </a:r>
            <a:r>
              <a:rPr lang="cs-CZ" dirty="0" err="1">
                <a:latin typeface="+mn-lt"/>
                <a:cs typeface="+mn-cs"/>
              </a:rPr>
              <a:t>index.php?title</a:t>
            </a:r>
            <a:r>
              <a:rPr lang="cs-CZ" dirty="0">
                <a:latin typeface="+mn-lt"/>
                <a:cs typeface="+mn-cs"/>
              </a:rPr>
              <a:t>=Datei:Adelaide_nth_tce1.8.jpg&amp;filetimestamp=20111227234326&gt;. 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AUTOR, </a:t>
            </a:r>
            <a:r>
              <a:rPr lang="cs-CZ" dirty="0" err="1">
                <a:latin typeface="+mn-lt"/>
                <a:cs typeface="+mn-cs"/>
              </a:rPr>
              <a:t>Nttc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5. 1. 2007, 03:44[cit. 2012-06-04]. </a:t>
            </a:r>
            <a:r>
              <a:rPr lang="cs-CZ" dirty="0" err="1">
                <a:latin typeface="+mn-lt"/>
                <a:cs typeface="+mn-cs"/>
              </a:rPr>
              <a:t>Soubor:Darwin</a:t>
            </a:r>
            <a:r>
              <a:rPr lang="cs-CZ" dirty="0">
                <a:latin typeface="+mn-lt"/>
                <a:cs typeface="+mn-cs"/>
              </a:rPr>
              <a:t> 6299.jpg. Dostupné z WWW: &lt;http://cs.wikipedia.org/wiki/Soubor:Darwin_6299.jpg&gt;.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AUTOR, </a:t>
            </a:r>
            <a:r>
              <a:rPr lang="cs-CZ" dirty="0" err="1">
                <a:latin typeface="+mn-lt"/>
                <a:cs typeface="+mn-cs"/>
              </a:rPr>
              <a:t>Anoldtreeok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</a:rPr>
              <a:t>13:06, 9. </a:t>
            </a:r>
            <a:r>
              <a:rPr lang="cs-CZ" dirty="0" err="1">
                <a:latin typeface="+mn-lt"/>
                <a:cs typeface="+mn-cs"/>
              </a:rPr>
              <a:t>Dez</a:t>
            </a:r>
            <a:r>
              <a:rPr lang="cs-CZ" dirty="0">
                <a:latin typeface="+mn-lt"/>
                <a:cs typeface="+mn-cs"/>
              </a:rPr>
              <a:t>. </a:t>
            </a:r>
            <a:r>
              <a:rPr lang="cs-CZ" dirty="0">
                <a:latin typeface="+mn-lt"/>
                <a:cs typeface="+mn-cs"/>
              </a:rPr>
              <a:t>2010[cit. 2012-06-04].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    </a:t>
            </a:r>
            <a:r>
              <a:rPr lang="cs-CZ" dirty="0" err="1">
                <a:latin typeface="+mn-lt"/>
                <a:cs typeface="+mn-cs"/>
              </a:rPr>
              <a:t>Datei:Hobart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Montage.jpg.Dostupné</a:t>
            </a:r>
            <a:r>
              <a:rPr lang="cs-CZ" dirty="0">
                <a:latin typeface="+mn-lt"/>
                <a:cs typeface="+mn-cs"/>
              </a:rPr>
              <a:t> z WWW</a:t>
            </a:r>
            <a:r>
              <a:rPr lang="cs-CZ" dirty="0">
                <a:latin typeface="+mn-lt"/>
                <a:cs typeface="+mn-cs"/>
              </a:rPr>
              <a:t>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    &lt;</a:t>
            </a:r>
            <a:r>
              <a:rPr lang="cs-CZ" dirty="0">
                <a:latin typeface="+mn-lt"/>
                <a:cs typeface="+mn-cs"/>
              </a:rPr>
              <a:t>http</a:t>
            </a:r>
            <a:r>
              <a:rPr lang="cs-CZ">
                <a:latin typeface="+mn-lt"/>
                <a:cs typeface="+mn-cs"/>
              </a:rPr>
              <a:t>://</a:t>
            </a:r>
            <a:r>
              <a:rPr lang="cs-CZ">
                <a:latin typeface="+mn-lt"/>
                <a:cs typeface="+mn-cs"/>
              </a:rPr>
              <a:t>de.wikipedia.org/w/index.php?title=Datei:Hobart_Montage.jpg&amp;filetimestam       	p=20101209110614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ŠKOLNÍ ATLAS SVĚTA. Vydala Kartografie Praha, a.s. 1998. ISBN 80-7011-582-3. Strana </a:t>
            </a:r>
            <a:r>
              <a:rPr lang="cs-CZ" dirty="0">
                <a:latin typeface="+mn-lt"/>
                <a:cs typeface="+mn-cs"/>
              </a:rPr>
              <a:t>44.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482</Words>
  <Application>Microsoft Office PowerPoint</Application>
  <PresentationFormat>On-screen Show (4:3)</PresentationFormat>
  <Paragraphs>107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Calibri</vt:lpstr>
      <vt:lpstr>Arial</vt:lpstr>
      <vt:lpstr>Times New Roman</vt:lpstr>
      <vt:lpstr>Motiv systému Office</vt:lpstr>
      <vt:lpstr>Snímek 1</vt:lpstr>
      <vt:lpstr>Snímek 2</vt:lpstr>
      <vt:lpstr>Austrálie je obydlena více než 42 000 let domorodými obyvateli. V roce 1770 byla východní polovina kontinentu zabrána Velkou Británií, pobřeží osídleno transporty trestanců a 26. ledna 1788 vyhlášena jako kolonie Nový Jižní Wales. 1. ledna 1901 se šest kolonií stalo federací, čímž byl vytvořen Australský svaz.</vt:lpstr>
      <vt:lpstr>ADMINISTRATIVNÍ ČLENĚNÍ</vt:lpstr>
      <vt:lpstr>Snímek 5</vt:lpstr>
      <vt:lpstr>CAMBERA HLAVNÍ MĚSTO AUSTRALSKÉHO SVAZU </vt:lpstr>
      <vt:lpstr>SYDNEY - Nový Jižní Wales BUDOVA OPERY </vt:lpstr>
      <vt:lpstr>MELBOURNE  -  Victoria</vt:lpstr>
      <vt:lpstr>Melbourne Park     Australien Open</vt:lpstr>
      <vt:lpstr>BRISBANE  -  Queensland</vt:lpstr>
      <vt:lpstr>PERTH - Západní Austrálie</vt:lpstr>
      <vt:lpstr>ADELAIDE  -  Jižní Austrálie </vt:lpstr>
      <vt:lpstr>DARWIN  -  Severní teritorium</vt:lpstr>
      <vt:lpstr>   HOBART    TASMÁNIE    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18</cp:revision>
  <dcterms:created xsi:type="dcterms:W3CDTF">2012-06-04T17:07:37Z</dcterms:created>
  <dcterms:modified xsi:type="dcterms:W3CDTF">2013-09-20T16:53:52Z</dcterms:modified>
</cp:coreProperties>
</file>