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61" r:id="rId5"/>
    <p:sldId id="263" r:id="rId6"/>
    <p:sldId id="258" r:id="rId7"/>
    <p:sldId id="260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8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B4035-E7A9-4E64-BE59-D6C1B00F1838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1D294-0306-4096-BF94-4B845FF9D8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C7036A-7217-4200-BC94-9C683F1396D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1ED562-3B53-4F09-842C-4E379789DB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5D275-BE62-4382-B10F-8233268C00F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95EFA7-7F37-41D4-AC32-FD387EDF3B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656F5-AE0D-44D2-A945-20A6D43DF96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900B52-9ACB-4067-8655-D338B5B335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34B1E5-DB02-472E-8757-FCE9F86B226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6290FC-E456-47DC-9F00-BCDDB7B4C2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8041E8-C2B4-4079-9B94-9D05A121CCD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B5F59F-C076-4F01-BE84-B1C6DFCCD5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8E930D-16B4-4281-A414-C428343CA4B0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421282-9A37-4109-AFF5-1AE19D895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89A01B-F7A6-4B11-8605-117E076CF3AC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A4BE3E-36CE-41A2-8A70-E29D6C1005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C513D8-C91D-46FD-AD3A-DA9C327C7236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A710E-4321-4B31-98BA-6C9AEA2432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FC52F0-229C-4665-8781-0890AAF71EA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DF1FEA-9555-4E9C-8339-57443217AA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0F7E17-27C5-48EE-ACAE-3052F76589E6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EEFC0D-55AC-454E-A605-64E9879414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6779907-D188-4BBD-9437-F8E5F196B0D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02AA309-7695-4D88-A0DC-8E2D981253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c/OttawaCollage.png" TargetMode="External"/><Relationship Id="rId2" Type="http://schemas.openxmlformats.org/officeDocument/2006/relationships/hyperlink" Target="http://upload.wikimedia.org/wikipedia/commons/c/cf/Flag_of_Canada.sv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upload.wikimedia.org/wikipedia/commons/6/63/Canada_Parliament2.jpg" TargetMode="External"/><Relationship Id="rId4" Type="http://schemas.openxmlformats.org/officeDocument/2006/relationships/hyperlink" Target="http://upload.wikimedia.org/wikipedia/commons/f/fe/Geopolitical_map_of_Canada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-3175" y="0"/>
          <a:ext cx="9144000" cy="6858000"/>
        </p:xfrm>
        <a:graphic>
          <a:graphicData uri="http://schemas.openxmlformats.org/presentationml/2006/ole">
            <p:oleObj spid="_x0000_s5123" name="Prezentace" r:id="rId3" imgW="3843482" imgH="2881709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1"/>
          <p:cNvSpPr>
            <a:spLocks noChangeArrowheads="1"/>
          </p:cNvSpPr>
          <p:nvPr/>
        </p:nvSpPr>
        <p:spPr bwMode="auto">
          <a:xfrm>
            <a:off x="0" y="0"/>
            <a:ext cx="9144000" cy="479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ANOTACE</a:t>
            </a:r>
          </a:p>
          <a:p>
            <a:endParaRPr lang="cs-CZ" sz="2800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/>
            </a:r>
            <a:br>
              <a:rPr lang="cs-CZ" b="1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/>
            </a:r>
            <a:br>
              <a:rPr lang="cs-CZ" b="1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a) PRÁCE JE</a:t>
            </a:r>
            <a:r>
              <a:rPr lang="cs-CZ">
                <a:latin typeface="Calibri" pitchFamily="34" charset="0"/>
              </a:rPr>
              <a:t> U</a:t>
            </a:r>
            <a:r>
              <a:rPr lang="cs-CZ"/>
              <a:t>R</a:t>
            </a:r>
            <a:r>
              <a:rPr lang="cs-CZ">
                <a:latin typeface="Calibri" pitchFamily="34" charset="0"/>
              </a:rPr>
              <a:t>ČENA PRO ŽÁKY 7. ROČNÍKU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B) TÉMA:</a:t>
            </a:r>
            <a:r>
              <a:rPr lang="cs-CZ">
                <a:latin typeface="Calibri" pitchFamily="34" charset="0"/>
              </a:rPr>
              <a:t>  KANADA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C) CÍL UČEBNÍHO MATERIÁLU:</a:t>
            </a:r>
            <a:r>
              <a:rPr lang="cs-CZ">
                <a:latin typeface="Calibri" pitchFamily="34" charset="0"/>
              </a:rPr>
              <a:t> </a:t>
            </a:r>
          </a:p>
          <a:p>
            <a:r>
              <a:rPr lang="cs-CZ">
                <a:latin typeface="Calibri" pitchFamily="34" charset="0"/>
              </a:rPr>
              <a:t>žáci se seznámí s administrativním členěním, státním zřízením a hlavním městem Kanady.</a:t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D) POMŮCKY:</a:t>
            </a:r>
            <a:r>
              <a:rPr lang="cs-CZ">
                <a:latin typeface="Calibri" pitchFamily="34" charset="0"/>
              </a:rPr>
              <a:t> školní atlas světa (s. 46-47).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 b="1">
                <a:latin typeface="Calibri" pitchFamily="34" charset="0"/>
              </a:rPr>
              <a:t>E) KLÍČOVÁ SLOVA:  </a:t>
            </a:r>
            <a:r>
              <a:rPr lang="cs-CZ">
                <a:latin typeface="Calibri" pitchFamily="34" charset="0"/>
              </a:rPr>
              <a:t>provincie, teritorium, konstituční monarchie, generální guvernér.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F) PILOTÁŽ: </a:t>
            </a:r>
            <a:r>
              <a:rPr lang="cs-CZ">
                <a:latin typeface="Calibri" pitchFamily="34" charset="0"/>
              </a:rPr>
              <a:t>prezentací si žáci rozšířili své vědomosti o nejsevernějším státu Ameriky. Prezentované pojmy vyhledávali ve školním atlase (s. 46-47).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Obdélník 1"/>
          <p:cNvSpPr>
            <a:spLocks noChangeArrowheads="1"/>
          </p:cNvSpPr>
          <p:nvPr/>
        </p:nvSpPr>
        <p:spPr bwMode="auto">
          <a:xfrm>
            <a:off x="0" y="30163"/>
            <a:ext cx="9144000" cy="221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600" b="1">
                <a:latin typeface="Calibri" pitchFamily="34" charset="0"/>
              </a:rPr>
              <a:t>	Kanada</a:t>
            </a:r>
            <a:r>
              <a:rPr lang="cs-CZ" sz="6600">
                <a:latin typeface="Calibri" pitchFamily="34" charset="0"/>
              </a:rPr>
              <a:t> </a:t>
            </a:r>
          </a:p>
          <a:p>
            <a:r>
              <a:rPr lang="cs-CZ" sz="3600">
                <a:latin typeface="Calibri" pitchFamily="34" charset="0"/>
              </a:rPr>
              <a:t>	je rozlohou druhá největší země světa.</a:t>
            </a:r>
          </a:p>
          <a:p>
            <a:r>
              <a:rPr lang="cs-CZ" sz="3600">
                <a:latin typeface="Calibri" pitchFamily="34" charset="0"/>
              </a:rPr>
              <a:t>         Úřední jazyk: angličtina, francouzština. </a:t>
            </a: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2260600"/>
            <a:ext cx="6191250" cy="309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5516563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Rozloha: 9 984 670 km²</a:t>
            </a:r>
            <a:br>
              <a:rPr lang="cs-CZ" b="1" dirty="0" smtClean="0"/>
            </a:br>
            <a:r>
              <a:rPr lang="cs-CZ" b="1" dirty="0" smtClean="0"/>
              <a:t>Počet obyvatel: 32 547 200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3500" y="1131888"/>
            <a:ext cx="647700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Kanada je složena z deseti provincií </a:t>
            </a:r>
            <a:br>
              <a:rPr lang="cs-CZ" b="1" dirty="0" smtClean="0"/>
            </a:br>
            <a:r>
              <a:rPr lang="cs-CZ" b="1" dirty="0" smtClean="0"/>
              <a:t>a tří teritorií.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Obdélník 1"/>
          <p:cNvSpPr>
            <a:spLocks noChangeArrowheads="1"/>
          </p:cNvSpPr>
          <p:nvPr/>
        </p:nvSpPr>
        <p:spPr bwMode="auto">
          <a:xfrm>
            <a:off x="0" y="0"/>
            <a:ext cx="9144000" cy="674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>
                <a:latin typeface="Calibri" pitchFamily="34" charset="0"/>
              </a:rPr>
              <a:t>Kanada je konstituční monarchií,</a:t>
            </a:r>
          </a:p>
          <a:p>
            <a:r>
              <a:rPr lang="cs-CZ" sz="4800" b="1">
                <a:latin typeface="Calibri" pitchFamily="34" charset="0"/>
              </a:rPr>
              <a:t>jejíž hlavou je Alžběta II., královna Velké Británie. </a:t>
            </a:r>
          </a:p>
          <a:p>
            <a:r>
              <a:rPr lang="cs-CZ" sz="4800" b="1">
                <a:latin typeface="Calibri" pitchFamily="34" charset="0"/>
              </a:rPr>
              <a:t>Královniným zástupcem v Kanadě je generální guvernér. </a:t>
            </a:r>
          </a:p>
          <a:p>
            <a:r>
              <a:rPr lang="cs-CZ" sz="4800" b="1">
                <a:latin typeface="Calibri" pitchFamily="34" charset="0"/>
              </a:rPr>
              <a:t>Kanada je též parlamentní zastupitelská demokracie</a:t>
            </a:r>
          </a:p>
          <a:p>
            <a:r>
              <a:rPr lang="cs-CZ" sz="4800" b="1">
                <a:latin typeface="Calibri" pitchFamily="34" charset="0"/>
              </a:rPr>
              <a:t>s federálním uspořádáním a silnými demokratickými tradicemi.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89450" y="0"/>
            <a:ext cx="46497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0" y="549275"/>
            <a:ext cx="4489450" cy="1143000"/>
          </a:xfrm>
        </p:spPr>
        <p:txBody>
          <a:bodyPr/>
          <a:lstStyle/>
          <a:p>
            <a:r>
              <a:rPr lang="cs-CZ" b="1" smtClean="0"/>
              <a:t>HLAVNÍ MĚSTO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8488" y="0"/>
            <a:ext cx="81343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BUDOVA PARLAMENTU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74663"/>
            <a:ext cx="9144000" cy="5354637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latin typeface="+mn-lt"/>
                <a:cs typeface="+mn-cs"/>
              </a:rPr>
              <a:t>ZDROJ INFORMACÍ: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uživatel, Zscout370.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</a:t>
            </a:r>
            <a:r>
              <a:rPr lang="cs-CZ" dirty="0">
                <a:latin typeface="+mn-lt"/>
                <a:cs typeface="+mn-cs"/>
                <a:hlinkClick r:id="rId2"/>
              </a:rPr>
              <a:t>18. 2. 2010, 04:53</a:t>
            </a:r>
            <a:r>
              <a:rPr lang="cs-CZ" dirty="0">
                <a:latin typeface="+mn-lt"/>
                <a:cs typeface="+mn-cs"/>
              </a:rPr>
              <a:t>[cit. 2012-10-22].</a:t>
            </a:r>
            <a:r>
              <a:rPr lang="cs-CZ" b="1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Soubor:Flag</a:t>
            </a:r>
            <a:r>
              <a:rPr lang="cs-CZ" dirty="0">
                <a:latin typeface="+mn-lt"/>
                <a:cs typeface="+mn-cs"/>
              </a:rPr>
              <a:t> of </a:t>
            </a:r>
            <a:r>
              <a:rPr lang="cs-CZ" dirty="0" err="1">
                <a:latin typeface="+mn-lt"/>
                <a:cs typeface="+mn-cs"/>
              </a:rPr>
              <a:t>Canada.svg</a:t>
            </a:r>
            <a:r>
              <a:rPr lang="cs-CZ" dirty="0">
                <a:latin typeface="+mn-lt"/>
                <a:cs typeface="+mn-cs"/>
              </a:rPr>
              <a:t>. Dostupné z WWW:</a:t>
            </a:r>
            <a:br>
              <a:rPr lang="cs-CZ" dirty="0">
                <a:latin typeface="+mn-lt"/>
                <a:cs typeface="+mn-cs"/>
              </a:rPr>
            </a:br>
            <a:r>
              <a:rPr lang="cs-CZ" dirty="0">
                <a:latin typeface="+mn-lt"/>
                <a:cs typeface="+mn-cs"/>
              </a:rPr>
              <a:t> &lt; http://cs.wikipedia.org/w/</a:t>
            </a:r>
            <a:r>
              <a:rPr lang="cs-CZ" dirty="0" err="1">
                <a:latin typeface="+mn-lt"/>
                <a:cs typeface="+mn-cs"/>
              </a:rPr>
              <a:t>index.php?title</a:t>
            </a:r>
            <a:r>
              <a:rPr lang="cs-CZ" dirty="0">
                <a:latin typeface="+mn-lt"/>
                <a:cs typeface="+mn-cs"/>
              </a:rPr>
              <a:t>=</a:t>
            </a:r>
            <a:r>
              <a:rPr lang="cs-CZ" dirty="0" err="1">
                <a:latin typeface="+mn-lt"/>
                <a:cs typeface="+mn-cs"/>
              </a:rPr>
              <a:t>Soubor:Flag_of_Canada.svg&amp;page</a:t>
            </a:r>
            <a:r>
              <a:rPr lang="cs-CZ" dirty="0">
                <a:latin typeface="+mn-lt"/>
                <a:cs typeface="+mn-cs"/>
              </a:rPr>
              <a:t>=1&gt;.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uživatel, </a:t>
            </a:r>
            <a:r>
              <a:rPr lang="cs-CZ" dirty="0" err="1">
                <a:latin typeface="+mn-lt"/>
                <a:cs typeface="+mn-cs"/>
              </a:rPr>
              <a:t>UrbanNerd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</a:t>
            </a:r>
            <a:r>
              <a:rPr lang="cs-CZ" dirty="0">
                <a:latin typeface="+mn-lt"/>
                <a:cs typeface="+mn-cs"/>
                <a:hlinkClick r:id="rId3"/>
              </a:rPr>
              <a:t>21. 5. 2010, 02:07</a:t>
            </a:r>
            <a:r>
              <a:rPr lang="cs-CZ" dirty="0">
                <a:latin typeface="+mn-lt"/>
                <a:cs typeface="+mn-cs"/>
              </a:rPr>
              <a:t>[cit. 2012-10-22].</a:t>
            </a:r>
            <a:r>
              <a:rPr lang="cs-CZ" b="1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Soubor:OttawaCollage.png.Dostupné</a:t>
            </a:r>
            <a:r>
              <a:rPr lang="cs-CZ" dirty="0">
                <a:latin typeface="+mn-lt"/>
                <a:cs typeface="+mn-cs"/>
              </a:rPr>
              <a:t> z WWW:</a:t>
            </a:r>
            <a:br>
              <a:rPr lang="cs-CZ" dirty="0">
                <a:latin typeface="+mn-lt"/>
                <a:cs typeface="+mn-cs"/>
              </a:rPr>
            </a:br>
            <a:r>
              <a:rPr lang="cs-CZ" dirty="0">
                <a:latin typeface="+mn-lt"/>
                <a:cs typeface="+mn-cs"/>
              </a:rPr>
              <a:t> &lt;http://cs.wikipedia.org/wiki/</a:t>
            </a:r>
            <a:r>
              <a:rPr lang="cs-CZ" dirty="0" err="1">
                <a:latin typeface="+mn-lt"/>
                <a:cs typeface="+mn-cs"/>
              </a:rPr>
              <a:t>Soubor:OttawaCollage.png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uživatel, E </a:t>
            </a:r>
            <a:r>
              <a:rPr lang="cs-CZ" dirty="0" err="1">
                <a:latin typeface="+mn-lt"/>
                <a:cs typeface="+mn-cs"/>
              </a:rPr>
              <a:t>Pluribus</a:t>
            </a:r>
            <a:r>
              <a:rPr lang="cs-CZ" dirty="0">
                <a:latin typeface="+mn-lt"/>
                <a:cs typeface="+mn-cs"/>
              </a:rPr>
              <a:t> Anthony.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</a:t>
            </a:r>
            <a:r>
              <a:rPr lang="cs-CZ" dirty="0">
                <a:latin typeface="+mn-lt"/>
                <a:cs typeface="+mn-cs"/>
                <a:hlinkClick r:id="rId4"/>
              </a:rPr>
              <a:t>10. 4. 2006, 02:18</a:t>
            </a:r>
            <a:r>
              <a:rPr lang="cs-CZ" dirty="0">
                <a:latin typeface="+mn-lt"/>
                <a:cs typeface="+mn-cs"/>
              </a:rPr>
              <a:t>[cit. 2012-10-22].</a:t>
            </a:r>
            <a:r>
              <a:rPr lang="cs-CZ" b="1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Soubor:Geopolitical</a:t>
            </a:r>
            <a:r>
              <a:rPr lang="cs-CZ" dirty="0">
                <a:latin typeface="+mn-lt"/>
                <a:cs typeface="+mn-cs"/>
              </a:rPr>
              <a:t> map of Canada.png. Dostupné z WWW:</a:t>
            </a:r>
            <a:br>
              <a:rPr lang="cs-CZ" dirty="0">
                <a:latin typeface="+mn-lt"/>
                <a:cs typeface="+mn-cs"/>
              </a:rPr>
            </a:br>
            <a:r>
              <a:rPr lang="cs-CZ" dirty="0">
                <a:latin typeface="+mn-lt"/>
                <a:cs typeface="+mn-cs"/>
              </a:rPr>
              <a:t> &lt;http://cs.wikipedia.org/wiki/</a:t>
            </a:r>
            <a:r>
              <a:rPr lang="cs-CZ" dirty="0" err="1">
                <a:latin typeface="+mn-lt"/>
                <a:cs typeface="+mn-cs"/>
              </a:rPr>
              <a:t>Soubor:Geopolitical_map_of_Canada.png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uživatel, </a:t>
            </a:r>
            <a:r>
              <a:rPr lang="cs-CZ" dirty="0" err="1">
                <a:latin typeface="+mn-lt"/>
                <a:cs typeface="+mn-cs"/>
              </a:rPr>
              <a:t>JKelly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</a:t>
            </a:r>
            <a:r>
              <a:rPr lang="cs-CZ" dirty="0">
                <a:latin typeface="+mn-lt"/>
                <a:cs typeface="+mn-cs"/>
                <a:hlinkClick r:id="rId5"/>
              </a:rPr>
              <a:t>3. 4. 2006, 01:50</a:t>
            </a:r>
            <a:r>
              <a:rPr lang="cs-CZ" dirty="0">
                <a:latin typeface="+mn-lt"/>
                <a:cs typeface="+mn-cs"/>
              </a:rPr>
              <a:t>[cit. 2012-10-22].</a:t>
            </a:r>
            <a:r>
              <a:rPr lang="cs-CZ" b="1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Soubor:Canada</a:t>
            </a:r>
            <a:r>
              <a:rPr lang="cs-CZ" dirty="0">
                <a:latin typeface="+mn-lt"/>
                <a:cs typeface="+mn-cs"/>
              </a:rPr>
              <a:t> Parliament2.jpg.Dostupné z WWW:</a:t>
            </a:r>
            <a:br>
              <a:rPr lang="cs-CZ" dirty="0">
                <a:latin typeface="+mn-lt"/>
                <a:cs typeface="+mn-cs"/>
              </a:rPr>
            </a:br>
            <a:r>
              <a:rPr lang="cs-CZ" dirty="0">
                <a:latin typeface="+mn-lt"/>
                <a:cs typeface="+mn-cs"/>
              </a:rPr>
              <a:t> &lt;http://cs.wikipedia.org/wiki/Soubor:Canada_Parliament2.jpg&gt;.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ŠKOLNÍ ATLAS SVĚTA. Vydala Kartografie Praha, a.s. 1998. ISBN 80-7011-582-3.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latin typeface="+mn-lt"/>
                <a:cs typeface="+mn-cs"/>
              </a:rPr>
              <a:t>      Strana </a:t>
            </a:r>
            <a:r>
              <a:rPr lang="cs-CZ">
                <a:latin typeface="+mn-lt"/>
                <a:cs typeface="+mn-cs"/>
              </a:rPr>
              <a:t>46-47</a:t>
            </a:r>
            <a:r>
              <a:rPr lang="cs-CZ">
                <a:latin typeface="+mn-lt"/>
                <a:cs typeface="+mn-cs"/>
              </a:rPr>
              <a:t>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218</Words>
  <Application>Microsoft Office PowerPoint</Application>
  <PresentationFormat>On-screen Show (4:3)</PresentationFormat>
  <Paragraphs>27</Paragraphs>
  <Slides>8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Calibri</vt:lpstr>
      <vt:lpstr>Arial</vt:lpstr>
      <vt:lpstr>Motiv systému Office</vt:lpstr>
      <vt:lpstr>Prezentace</vt:lpstr>
      <vt:lpstr>Snímek 1</vt:lpstr>
      <vt:lpstr>Snímek 2</vt:lpstr>
      <vt:lpstr>Rozloha: 9 984 670 km² Počet obyvatel: 32 547 200</vt:lpstr>
      <vt:lpstr>Kanada je složena z deseti provincií  a tří teritorií.</vt:lpstr>
      <vt:lpstr>Snímek 5</vt:lpstr>
      <vt:lpstr>HLAVNÍ MĚSTO</vt:lpstr>
      <vt:lpstr>BUDOVA PARLAMENTU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6</cp:revision>
  <dcterms:created xsi:type="dcterms:W3CDTF">2012-10-23T16:20:12Z</dcterms:created>
  <dcterms:modified xsi:type="dcterms:W3CDTF">2013-09-20T17:07:38Z</dcterms:modified>
</cp:coreProperties>
</file>