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57" r:id="rId4"/>
    <p:sldId id="258" r:id="rId5"/>
    <p:sldId id="263" r:id="rId6"/>
    <p:sldId id="265" r:id="rId7"/>
    <p:sldId id="264" r:id="rId8"/>
    <p:sldId id="261" r:id="rId9"/>
    <p:sldId id="267" r:id="rId10"/>
    <p:sldId id="262" r:id="rId11"/>
    <p:sldId id="266" r:id="rId12"/>
    <p:sldId id="269" r:id="rId13"/>
    <p:sldId id="270" r:id="rId14"/>
    <p:sldId id="271" r:id="rId15"/>
    <p:sldId id="275" r:id="rId16"/>
    <p:sldId id="260" r:id="rId17"/>
    <p:sldId id="27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EF5C8-163E-4EC5-B06C-A4169D4765B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5A73E-AEC8-40B7-A24B-5199F489DD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2D40E-4B80-4AD1-94E0-12243D2F6AC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E7F0D-C42D-4B08-BCB5-59D9BE853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AE104-D120-4486-B03F-7FDBC381885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9B49-8119-4575-94B3-0E4EC5A541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8684D-469C-45E3-BED3-FEF5200B391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AE99-2C73-4F97-9566-AEB2F1698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AFC35-070B-4DF9-B31E-ED78E0FD2FD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B6441-3D16-42AC-8E2E-C3AEB755A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A9CDF-202E-4557-BA6A-761624EA073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504F7-55EA-4DFC-96B0-72E0EE2BE5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532AE-0BA7-4DEA-99FC-BB37089422C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D4892-A485-4745-B008-EFBB62B88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CFC3E-C6AB-4794-8EEF-DABD41FAFC3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9EFF7-4C00-427D-8DB3-9B1CE247D6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088AA-9EBA-4872-84A8-1191C24CC86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A0376-5A42-47FB-98B2-458738EAA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5A344-0D8B-4BEE-A764-88C9F0628FE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8B416-E316-4228-9877-AF285FE8F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9BC1F-735A-4423-8EB0-F49983E7116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196EA-0684-4A39-AF89-217F6AF11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34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5C1F01-E532-46CC-9320-E2D5EC5C7AF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98552AF-0600-4B01-9A14-7E92678FE2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1/Pramen_Dunaje.jpg" TargetMode="External"/><Relationship Id="rId3" Type="http://schemas.openxmlformats.org/officeDocument/2006/relationships/hyperlink" Target="http://cs.wikipedia.org/wiki/Soubor:Rhein-Karte.png" TargetMode="External"/><Relationship Id="rId7" Type="http://schemas.openxmlformats.org/officeDocument/2006/relationships/hyperlink" Target="http://de.wikipedia.org/w/index.php?title=Datei:Loreley_mit_tal_von_linker_rheinseite.jpg&amp;filetimestamp=20050817224329" TargetMode="External"/><Relationship Id="rId2" Type="http://schemas.openxmlformats.org/officeDocument/2006/relationships/hyperlink" Target="http://upload.wikimedia.org/wikipedia/commons/4/47/Rhein-Karte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d/d0/Loreley_mit_tal_von_linker_rheinseite.jpg" TargetMode="External"/><Relationship Id="rId11" Type="http://schemas.openxmlformats.org/officeDocument/2006/relationships/hyperlink" Target="http://cs.wikipedia.org/wiki/Soubor:Passau_Altstadt_1.jpg" TargetMode="External"/><Relationship Id="rId5" Type="http://schemas.openxmlformats.org/officeDocument/2006/relationships/hyperlink" Target="http://cs.wikipedia.org/wiki/Soubor:Main-Donau-Kanal-Karte.jpg" TargetMode="External"/><Relationship Id="rId10" Type="http://schemas.openxmlformats.org/officeDocument/2006/relationships/hyperlink" Target="http://upload.wikimedia.org/wikipedia/commons/2/2a/Passau_Altstadt_1.jpg" TargetMode="External"/><Relationship Id="rId4" Type="http://schemas.openxmlformats.org/officeDocument/2006/relationships/hyperlink" Target="http://upload.wikimedia.org/wikipedia/commons/3/32/Main-Donau-Kanal-Karte.jpg" TargetMode="External"/><Relationship Id="rId9" Type="http://schemas.openxmlformats.org/officeDocument/2006/relationships/hyperlink" Target="http://cs.wikipedia.org/wiki/Soubor:Pramen_Dunaje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3/Russia_River_Volga.jpg" TargetMode="External"/><Relationship Id="rId2" Type="http://schemas.openxmlformats.org/officeDocument/2006/relationships/hyperlink" Target="http://upload.wikimedia.org/wikipedia/commons/7/76/Volgarivermap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Russia_River_Volg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0" y="0"/>
          <a:ext cx="9145588" cy="6858000"/>
        </p:xfrm>
        <a:graphic>
          <a:graphicData uri="http://schemas.openxmlformats.org/presentationml/2006/ole">
            <p:oleObj spid="_x0000_s1032" name="Prezentace" r:id="rId3" imgW="3520283" imgH="2639403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107950" y="188913"/>
            <a:ext cx="8928100" cy="503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w Cen MT" pitchFamily="34" charset="-18"/>
              </a:rPr>
              <a:t>ANOTACE</a:t>
            </a:r>
            <a:br>
              <a:rPr lang="cs-CZ" b="1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/>
            </a:r>
            <a:br>
              <a:rPr lang="cs-CZ" b="1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a) PRÁCE JE</a:t>
            </a:r>
            <a:r>
              <a:rPr lang="cs-CZ">
                <a:latin typeface="Tw Cen MT" pitchFamily="34" charset="-18"/>
              </a:rPr>
              <a:t> URČENA PRO ŽÁKY 8. ROČNÍKU</a:t>
            </a:r>
            <a:br>
              <a:rPr lang="cs-CZ">
                <a:latin typeface="Tw Cen MT" pitchFamily="34" charset="-18"/>
              </a:rPr>
            </a:br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B) TÉMA :</a:t>
            </a:r>
            <a:r>
              <a:rPr lang="cs-CZ">
                <a:latin typeface="Tw Cen MT" pitchFamily="34" charset="-18"/>
              </a:rPr>
              <a:t>  VODSTVO  EVROPY</a:t>
            </a:r>
            <a:br>
              <a:rPr lang="cs-CZ">
                <a:latin typeface="Tw Cen MT" pitchFamily="34" charset="-18"/>
              </a:rPr>
            </a:br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C) CÍL UČEBNÍHO MATERIÁLU :</a:t>
            </a:r>
            <a:r>
              <a:rPr lang="cs-CZ">
                <a:latin typeface="Tw Cen MT" pitchFamily="34" charset="-18"/>
              </a:rPr>
              <a:t> </a:t>
            </a:r>
          </a:p>
          <a:p>
            <a:r>
              <a:rPr lang="cs-CZ">
                <a:latin typeface="Tw Cen MT" pitchFamily="34" charset="-18"/>
              </a:rPr>
              <a:t>Žáci se seznámí s evropským vodstvem.</a:t>
            </a:r>
          </a:p>
          <a:p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D) POMŮCKY :</a:t>
            </a:r>
            <a:r>
              <a:rPr lang="cs-CZ">
                <a:latin typeface="Tw Cen MT" pitchFamily="34" charset="-18"/>
              </a:rPr>
              <a:t> pracovní list, školní atlas světa , učebnice zeměpis 1.díl  Evropa,</a:t>
            </a:r>
          </a:p>
          <a:p>
            <a:r>
              <a:rPr lang="cs-CZ">
                <a:latin typeface="Tw Cen MT" pitchFamily="34" charset="-18"/>
              </a:rPr>
              <a:t> psací potřeby</a:t>
            </a:r>
            <a:br>
              <a:rPr lang="cs-CZ">
                <a:latin typeface="Tw Cen MT" pitchFamily="34" charset="-18"/>
              </a:rPr>
            </a:br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E) KLÍČOVÁ SLOVA : Rýn, </a:t>
            </a:r>
            <a:r>
              <a:rPr lang="cs-CZ">
                <a:latin typeface="Tw Cen MT" pitchFamily="34" charset="-18"/>
              </a:rPr>
              <a:t>Loreley, průplav Rýn-Mohan-Dunaj, kanál Marnarin, Dunaj,</a:t>
            </a:r>
          </a:p>
          <a:p>
            <a:r>
              <a:rPr lang="cs-CZ">
                <a:latin typeface="Tw Cen MT" pitchFamily="34" charset="-18"/>
              </a:rPr>
              <a:t>údolí Altmühltal, Bodamské jezero .</a:t>
            </a:r>
            <a:br>
              <a:rPr lang="cs-CZ">
                <a:latin typeface="Tw Cen MT" pitchFamily="34" charset="-18"/>
              </a:rPr>
            </a:br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F) PILOTÁŽ: </a:t>
            </a:r>
            <a:r>
              <a:rPr lang="cs-CZ">
                <a:latin typeface="Tw Cen MT" pitchFamily="34" charset="-18"/>
              </a:rPr>
              <a:t>pomocí školního atlasu (str. 68-69) žáci vyhledávali a na nástěnné mapě Evropy ukazovali prezentované pojmy.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276872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      </a:t>
            </a:r>
            <a:r>
              <a:rPr lang="cs-CZ" sz="7200" dirty="0" smtClean="0">
                <a:solidFill>
                  <a:schemeClr val="accent6">
                    <a:tint val="1000"/>
                  </a:schemeClr>
                </a:solidFill>
              </a:rPr>
              <a:t>VODSTVO EVROPY</a:t>
            </a:r>
            <a:endParaRPr lang="cs-CZ" sz="7200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-60325"/>
            <a:ext cx="4932362" cy="691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" y="0"/>
            <a:ext cx="4474840" cy="6857999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6">
                    <a:tint val="1000"/>
                  </a:schemeClr>
                </a:solidFill>
              </a:rPr>
              <a:t>RÝN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sz="3200" dirty="0" smtClean="0">
                <a:solidFill>
                  <a:schemeClr val="accent6">
                    <a:tint val="1000"/>
                  </a:schemeClr>
                </a:solidFill>
              </a:rPr>
              <a:t>DÉLKA TOKU 1230km</a:t>
            </a:r>
            <a:br>
              <a:rPr lang="cs-CZ" sz="3200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/>
            </a:r>
            <a:br>
              <a:rPr lang="cs-CZ" dirty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Vzniká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ve švýcarských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Alpách,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soutokem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Předního (</a:t>
            </a:r>
            <a:r>
              <a:rPr lang="cs-CZ" i="1" dirty="0">
                <a:solidFill>
                  <a:schemeClr val="accent6">
                    <a:tint val="1000"/>
                  </a:schemeClr>
                </a:solidFill>
              </a:rPr>
              <a:t>Vorderrhein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)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a Zadního Rýnu (</a:t>
            </a:r>
            <a:r>
              <a:rPr lang="cs-CZ" i="1" dirty="0">
                <a:solidFill>
                  <a:schemeClr val="accent6">
                    <a:tint val="1000"/>
                  </a:schemeClr>
                </a:solidFill>
              </a:rPr>
              <a:t>Hinterrhein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).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Přední Rýn odtéká z jezera </a:t>
            </a:r>
            <a:r>
              <a:rPr lang="cs-CZ" dirty="0" err="1" smtClean="0">
                <a:solidFill>
                  <a:schemeClr val="accent6">
                    <a:tint val="1000"/>
                  </a:schemeClr>
                </a:solidFill>
              </a:rPr>
              <a:t>Tuma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,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Zadní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Rýn pramení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u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ledovce Paradies.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ZS SLOVAN\Pictures\kola SCH 06\IMG_320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615950" y="-6350"/>
            <a:ext cx="9742488" cy="730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C:\Users\ZS SLOVAN\Pictures\Německo 2012\Německo 2012 09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358775" y="0"/>
            <a:ext cx="9502775" cy="712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74638"/>
            <a:ext cx="7211144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accent6">
                    <a:tint val="1000"/>
                  </a:schemeClr>
                </a:solidFill>
              </a:rPr>
              <a:t>Lodní doprava na Rýnu</a:t>
            </a:r>
            <a:endParaRPr lang="cs-CZ" sz="4000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178175"/>
            <a:ext cx="914400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344" y="116632"/>
            <a:ext cx="8136904" cy="265030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Loreley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je skála na východním břehu Rýna v pohoří Taunus u Sankt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Goarshausenu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v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německém spolkové zemi Porýní-Falc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.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Je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to nejužší místo Rýna mezi hranicí Švýcarska a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ústím.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28725" y="1143000"/>
            <a:ext cx="66865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71400"/>
            <a:ext cx="9144000" cy="244827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Průplav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Rýn-Mohan-Dunaj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spojuje řeky Mohan a Dunaj od Bamberku přes Norimberk až do Kelheimu. Tato splavná vodní cesta spojuje Severní moře s Černým mořem.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C:\Users\ZS SLOVAN\Pictures\Německo 2012\Německo 2012 04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07950" y="-387350"/>
            <a:ext cx="9455150" cy="709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387424"/>
            <a:ext cx="8291264" cy="122413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>
                <a:solidFill>
                  <a:schemeClr val="accent6">
                    <a:tint val="1000"/>
                  </a:schemeClr>
                </a:solidFill>
              </a:rPr>
              <a:t>Kanál Marnarin</a:t>
            </a:r>
            <a:endParaRPr lang="cs-CZ" sz="6600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724025"/>
            <a:ext cx="6835775" cy="512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856984" cy="295232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/>
            </a:r>
            <a:br>
              <a:rPr lang="cs-CZ" dirty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                       </a:t>
            </a:r>
            <a:r>
              <a:rPr lang="cs-CZ" sz="4400" dirty="0" smtClean="0">
                <a:solidFill>
                  <a:schemeClr val="accent6">
                    <a:tint val="1000"/>
                  </a:schemeClr>
                </a:solidFill>
              </a:rPr>
              <a:t>Pramen Dunaje</a:t>
            </a:r>
            <a:br>
              <a:rPr lang="cs-CZ" sz="4400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sz="4400" dirty="0" smtClean="0">
                <a:solidFill>
                  <a:schemeClr val="accent6">
                    <a:tint val="1000"/>
                  </a:schemeClr>
                </a:solidFill>
              </a:rPr>
              <a:t>      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Délka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2 857 km (s Bregem 2 888km)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     Potok Breg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na hoře Brend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ve Schwarzwaldu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/>
            </a:r>
            <a:br>
              <a:rPr lang="cs-CZ" dirty="0">
                <a:solidFill>
                  <a:schemeClr val="accent6">
                    <a:tint val="1000"/>
                  </a:schemeClr>
                </a:solidFill>
              </a:rPr>
            </a:b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7400" y="9556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530" y="116632"/>
            <a:ext cx="8229600" cy="839563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6">
                    <a:tint val="1000"/>
                  </a:schemeClr>
                </a:solidFill>
              </a:rPr>
              <a:t>        Dunaj v Passau</a:t>
            </a:r>
            <a:endParaRPr lang="cs-CZ" sz="6000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C:\Users\ZS SLOVAN\Pictures\Německo 2012\Německo 2012 16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274638"/>
            <a:ext cx="555496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accent6">
                    <a:tint val="1000"/>
                  </a:schemeClr>
                </a:solidFill>
              </a:rPr>
              <a:t>Údolí Altmühltal</a:t>
            </a:r>
            <a:endParaRPr lang="cs-CZ" sz="5400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4032448" cy="590465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Volha je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nejdelší a nejvodnější řeka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Evropy.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Délka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3534 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km. 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Na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Volze bylo vybudováno několik velkých přehrad a plavební kanály ji spojují s Baltským, Bílým, Azovským 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i </a:t>
            </a: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Černým mořem.</a:t>
            </a: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5" y="760413"/>
            <a:ext cx="5116513" cy="5116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6288" y="9810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274638"/>
            <a:ext cx="5842992" cy="70609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Volha v Jaroslavi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C:\Users\ZS SLOVAN\Pictures\2012 Švýcarsko fotky Silvie\SAM_034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4288"/>
            <a:ext cx="9164638" cy="687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900" dirty="0" smtClean="0">
                <a:solidFill>
                  <a:schemeClr val="accent6">
                    <a:tint val="1000"/>
                  </a:schemeClr>
                </a:solidFill>
              </a:rPr>
              <a:t>Bodamské jezero</a:t>
            </a: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PŘÍSTAV V KONSTANZ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388" y="188913"/>
            <a:ext cx="8856662" cy="646271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ZDROJ INFORMACÍ: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 </a:t>
            </a:r>
            <a:r>
              <a:rPr lang="cs-CZ" dirty="0" err="1">
                <a:latin typeface="+mn-lt"/>
                <a:cs typeface="+mn-cs"/>
              </a:rPr>
              <a:t>HUnster</a:t>
            </a:r>
            <a:r>
              <a:rPr lang="cs-CZ" dirty="0">
                <a:latin typeface="+mn-lt"/>
                <a:cs typeface="+mn-cs"/>
              </a:rPr>
              <a:t>. Http://cs.wikipedia.org [online]. </a:t>
            </a:r>
            <a:r>
              <a:rPr lang="cs-CZ" dirty="0">
                <a:latin typeface="+mn-lt"/>
                <a:cs typeface="+mn-cs"/>
                <a:hlinkClick r:id="rId2"/>
              </a:rPr>
              <a:t>21. 4. 2011, 09:29</a:t>
            </a:r>
            <a:r>
              <a:rPr lang="cs-CZ" dirty="0">
                <a:latin typeface="+mn-lt"/>
                <a:cs typeface="+mn-cs"/>
              </a:rPr>
              <a:t>[cit. 2012-10-04]. </a:t>
            </a:r>
            <a:r>
              <a:rPr lang="cs-CZ" dirty="0" err="1">
                <a:latin typeface="+mn-lt"/>
                <a:cs typeface="+mn-cs"/>
              </a:rPr>
              <a:t>Soubor:Rhein-Karte.png</a:t>
            </a:r>
            <a:r>
              <a:rPr lang="cs-CZ" dirty="0">
                <a:latin typeface="+mn-lt"/>
                <a:cs typeface="+mn-cs"/>
              </a:rPr>
              <a:t>.   Dostupné z WWW:      </a:t>
            </a:r>
            <a:r>
              <a:rPr lang="cs-CZ" dirty="0">
                <a:latin typeface="+mn-lt"/>
                <a:cs typeface="+mn-cs"/>
                <a:hlinkClick r:id="rId3"/>
              </a:rPr>
              <a:t>http://cs.wikipedia.org/wiki/Soubor:Rhein-Karte.png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Foto autor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 </a:t>
            </a:r>
            <a:r>
              <a:rPr lang="cs-CZ" dirty="0" err="1">
                <a:latin typeface="+mn-lt"/>
                <a:cs typeface="+mn-cs"/>
              </a:rPr>
              <a:t>Jailbird</a:t>
            </a:r>
            <a:r>
              <a:rPr lang="cs-CZ" dirty="0">
                <a:latin typeface="+mn-lt"/>
                <a:cs typeface="+mn-cs"/>
              </a:rPr>
              <a:t>. Http://cs.wikipedia.org [online]. </a:t>
            </a:r>
            <a:r>
              <a:rPr lang="cs-CZ" dirty="0">
                <a:latin typeface="+mn-lt"/>
                <a:cs typeface="+mn-cs"/>
                <a:hlinkClick r:id="rId4"/>
              </a:rPr>
              <a:t>18. 6. 2009, 18:53</a:t>
            </a:r>
            <a:r>
              <a:rPr lang="cs-CZ" dirty="0">
                <a:latin typeface="+mn-lt"/>
                <a:cs typeface="+mn-cs"/>
              </a:rPr>
              <a:t>[cit. 2012-10-04]. </a:t>
            </a:r>
            <a:r>
              <a:rPr lang="cs-CZ" dirty="0" err="1">
                <a:latin typeface="+mn-lt"/>
                <a:cs typeface="+mn-cs"/>
              </a:rPr>
              <a:t>Soubor:Main-Donau-Kanal-Karte.jpg</a:t>
            </a:r>
            <a:r>
              <a:rPr lang="cs-CZ" dirty="0">
                <a:latin typeface="+mn-lt"/>
                <a:cs typeface="+mn-cs"/>
              </a:rPr>
              <a:t>. Dostupné z WWW: </a:t>
            </a:r>
            <a:r>
              <a:rPr lang="cs-CZ" dirty="0">
                <a:latin typeface="+mn-lt"/>
                <a:cs typeface="+mn-cs"/>
                <a:hlinkClick r:id="rId5"/>
              </a:rPr>
              <a:t>http://cs.wikipedia.org/wiki/Soubor:Main-Donau-Kanal-Karte.jpg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Foto autor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Foto autor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 King. Http://cs.wikipedia.org [online].</a:t>
            </a:r>
            <a:r>
              <a:rPr lang="cs-CZ" dirty="0">
                <a:latin typeface="+mn-lt"/>
                <a:cs typeface="+mn-cs"/>
                <a:hlinkClick r:id="rId6"/>
              </a:rPr>
              <a:t> 00:43, 18. </a:t>
            </a:r>
            <a:r>
              <a:rPr lang="cs-CZ" dirty="0" err="1">
                <a:latin typeface="+mn-lt"/>
                <a:cs typeface="+mn-cs"/>
                <a:hlinkClick r:id="rId6"/>
              </a:rPr>
              <a:t>Aug</a:t>
            </a:r>
            <a:r>
              <a:rPr lang="cs-CZ" dirty="0">
                <a:latin typeface="+mn-lt"/>
                <a:cs typeface="+mn-cs"/>
                <a:hlinkClick r:id="rId6"/>
              </a:rPr>
              <a:t>. 2005</a:t>
            </a:r>
            <a:r>
              <a:rPr lang="cs-CZ" dirty="0">
                <a:latin typeface="+mn-lt"/>
                <a:cs typeface="+mn-cs"/>
              </a:rPr>
              <a:t>[cit. 2012-10-04]. </a:t>
            </a:r>
            <a:r>
              <a:rPr lang="de-DE" dirty="0" err="1">
                <a:latin typeface="+mn-lt"/>
                <a:cs typeface="+mn-cs"/>
              </a:rPr>
              <a:t>Datei:Loreley</a:t>
            </a:r>
            <a:r>
              <a:rPr lang="de-DE" dirty="0">
                <a:latin typeface="+mn-lt"/>
                <a:cs typeface="+mn-cs"/>
              </a:rPr>
              <a:t> mit </a:t>
            </a:r>
            <a:r>
              <a:rPr lang="de-DE" dirty="0" err="1">
                <a:latin typeface="+mn-lt"/>
                <a:cs typeface="+mn-cs"/>
              </a:rPr>
              <a:t>tal</a:t>
            </a:r>
            <a:r>
              <a:rPr lang="de-DE" dirty="0">
                <a:latin typeface="+mn-lt"/>
                <a:cs typeface="+mn-cs"/>
              </a:rPr>
              <a:t> von linker rheinseite.jpg</a:t>
            </a:r>
            <a:r>
              <a:rPr lang="cs-CZ" dirty="0">
                <a:latin typeface="+mn-lt"/>
                <a:cs typeface="+mn-cs"/>
              </a:rPr>
              <a:t>.Dostupné z WWW:   </a:t>
            </a:r>
            <a:r>
              <a:rPr lang="cs-CZ" dirty="0">
                <a:latin typeface="+mn-lt"/>
                <a:cs typeface="+mn-cs"/>
                <a:hlinkClick r:id="rId7"/>
              </a:rPr>
              <a:t>http://de.wikipedia.org/w/index.php?title=Datei:Loreley_mit_tal_von_linker_rheinseite.jpg&amp;filetimestamp=20050817224329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 Ryj. Http://cs.wikipedia.org [online]. </a:t>
            </a:r>
            <a:r>
              <a:rPr lang="cs-CZ" dirty="0">
                <a:latin typeface="+mn-lt"/>
                <a:cs typeface="+mn-cs"/>
                <a:hlinkClick r:id="rId8"/>
              </a:rPr>
              <a:t>19. 9. 2007, 08:13</a:t>
            </a:r>
            <a:r>
              <a:rPr lang="cs-CZ" dirty="0">
                <a:latin typeface="+mn-lt"/>
                <a:cs typeface="+mn-cs"/>
              </a:rPr>
              <a:t>[cit. 2012-10-04]. </a:t>
            </a:r>
            <a:r>
              <a:rPr lang="cs-CZ" dirty="0" err="1">
                <a:latin typeface="+mn-lt"/>
                <a:cs typeface="+mn-cs"/>
              </a:rPr>
              <a:t>Soubor:Pramen</a:t>
            </a:r>
            <a:r>
              <a:rPr lang="cs-CZ" dirty="0">
                <a:latin typeface="+mn-lt"/>
                <a:cs typeface="+mn-cs"/>
              </a:rPr>
              <a:t> Dunaje.jpg. Dostupné z WWW:      </a:t>
            </a:r>
            <a:r>
              <a:rPr lang="cs-CZ" dirty="0">
                <a:latin typeface="+mn-lt"/>
                <a:cs typeface="+mn-cs"/>
                <a:hlinkClick r:id="rId9"/>
              </a:rPr>
              <a:t>http://cs.wikipedia.org/wiki/Soubor:Pramen_Dunaje.jpg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  Aconcagua. Http://cs.wikipedia.org [online]. </a:t>
            </a:r>
            <a:r>
              <a:rPr lang="cs-CZ" dirty="0">
                <a:latin typeface="+mn-lt"/>
                <a:cs typeface="+mn-cs"/>
                <a:hlinkClick r:id="rId10"/>
              </a:rPr>
              <a:t>13. 5. 2007, 18:02</a:t>
            </a:r>
            <a:r>
              <a:rPr lang="cs-CZ" dirty="0">
                <a:latin typeface="+mn-lt"/>
                <a:cs typeface="+mn-cs"/>
              </a:rPr>
              <a:t>[cit. </a:t>
            </a:r>
            <a:r>
              <a:rPr lang="cs-CZ">
                <a:latin typeface="+mn-lt"/>
                <a:cs typeface="+mn-cs"/>
              </a:rPr>
              <a:t>2012-10-04</a:t>
            </a:r>
            <a:r>
              <a:rPr lang="cs-CZ" dirty="0">
                <a:latin typeface="+mn-lt"/>
                <a:cs typeface="+mn-cs"/>
              </a:rPr>
              <a:t>]. </a:t>
            </a:r>
            <a:r>
              <a:rPr lang="cs-CZ" dirty="0" err="1">
                <a:latin typeface="+mn-lt"/>
                <a:cs typeface="+mn-cs"/>
              </a:rPr>
              <a:t>Soubor:Passau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Altstadt</a:t>
            </a:r>
            <a:r>
              <a:rPr lang="cs-CZ" dirty="0">
                <a:latin typeface="+mn-lt"/>
                <a:cs typeface="+mn-cs"/>
              </a:rPr>
              <a:t> 1.jpg.Dostupné z WWW: &lt; </a:t>
            </a:r>
            <a:r>
              <a:rPr lang="cs-CZ" dirty="0">
                <a:latin typeface="+mn-lt"/>
                <a:cs typeface="+mn-cs"/>
                <a:hlinkClick r:id="rId11"/>
              </a:rPr>
              <a:t>http://cs.wikipedia.org/wiki/Soubor:Passau_Altstadt_1.jpg</a:t>
            </a:r>
            <a:r>
              <a:rPr lang="cs-CZ" dirty="0">
                <a:latin typeface="+mn-lt"/>
                <a:cs typeface="+mn-cs"/>
              </a:rPr>
              <a:t>&gt;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0825" y="196850"/>
            <a:ext cx="9037638" cy="31400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Foto autor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 </a:t>
            </a:r>
            <a:r>
              <a:rPr lang="cs-CZ" dirty="0" err="1">
                <a:latin typeface="+mn-lt"/>
                <a:cs typeface="+mn-cs"/>
              </a:rPr>
              <a:t>Kmusser</a:t>
            </a:r>
            <a:r>
              <a:rPr lang="cs-CZ" dirty="0">
                <a:latin typeface="+mn-lt"/>
                <a:cs typeface="+mn-cs"/>
              </a:rPr>
              <a:t>. Http://cs.wikipedia.org [online]. </a:t>
            </a:r>
            <a:r>
              <a:rPr lang="cs-CZ" dirty="0">
                <a:latin typeface="+mn-lt"/>
                <a:cs typeface="+mn-cs"/>
                <a:hlinkClick r:id="rId2"/>
              </a:rPr>
              <a:t>23. 7. 2007, 17:06 </a:t>
            </a:r>
            <a:r>
              <a:rPr lang="cs-CZ" dirty="0">
                <a:latin typeface="+mn-lt"/>
                <a:cs typeface="+mn-cs"/>
              </a:rPr>
              <a:t>[cit. 2012-07-10]. </a:t>
            </a:r>
            <a:r>
              <a:rPr lang="cs-CZ" dirty="0" err="1">
                <a:latin typeface="+mn-lt"/>
                <a:cs typeface="+mn-cs"/>
              </a:rPr>
              <a:t>Soubor:Volgarivermap.png.Dostupné</a:t>
            </a:r>
            <a:r>
              <a:rPr lang="cs-CZ" dirty="0">
                <a:latin typeface="+mn-lt"/>
                <a:cs typeface="+mn-cs"/>
              </a:rPr>
              <a:t> z WWW: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  &lt; http://cs.wikipedia.org/wiki/Soubor:Volgarivermap.png </a:t>
            </a:r>
            <a:r>
              <a:rPr lang="cs-CZ" dirty="0">
                <a:latin typeface="+mn-lt"/>
                <a:cs typeface="+mn-cs"/>
              </a:rPr>
              <a:t>&gt;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 </a:t>
            </a:r>
            <a:r>
              <a:rPr lang="cs-CZ" dirty="0" err="1">
                <a:latin typeface="+mn-lt"/>
                <a:cs typeface="+mn-cs"/>
              </a:rPr>
              <a:t>Denniss</a:t>
            </a:r>
            <a:r>
              <a:rPr lang="cs-CZ" dirty="0">
                <a:latin typeface="+mn-lt"/>
                <a:cs typeface="+mn-cs"/>
              </a:rPr>
              <a:t>. Http://cs.wikipedia.org [online]. </a:t>
            </a:r>
            <a:r>
              <a:rPr lang="cs-CZ" dirty="0">
                <a:latin typeface="+mn-lt"/>
                <a:cs typeface="+mn-cs"/>
                <a:hlinkClick r:id="rId3"/>
              </a:rPr>
              <a:t>17. 7. 2006, 23:25</a:t>
            </a:r>
            <a:r>
              <a:rPr lang="cs-CZ" dirty="0">
                <a:latin typeface="+mn-lt"/>
                <a:cs typeface="+mn-cs"/>
              </a:rPr>
              <a:t>[cit. 2012-07-10]. </a:t>
            </a:r>
            <a:r>
              <a:rPr lang="cs-CZ" dirty="0" err="1">
                <a:latin typeface="+mn-lt"/>
                <a:cs typeface="+mn-cs"/>
              </a:rPr>
              <a:t>Soubor:Russia</a:t>
            </a:r>
            <a:r>
              <a:rPr lang="cs-CZ" dirty="0">
                <a:latin typeface="+mn-lt"/>
                <a:cs typeface="+mn-cs"/>
              </a:rPr>
              <a:t> River Volga.jpg. Dostupné z WWW:    </a:t>
            </a:r>
            <a:r>
              <a:rPr lang="cs-CZ" dirty="0">
                <a:latin typeface="+mn-lt"/>
                <a:cs typeface="+mn-cs"/>
                <a:hlinkClick r:id="rId4"/>
              </a:rPr>
              <a:t>http://cs.wikipedia.org/wiki/Soubor:Russia_River_Volga.jpg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Foto autor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ŠKOLNÍ ATLAS SVĚTA. Vydala Kartografie Praha, a.s. 1998. ISBN 80-7011-582-3. 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latin typeface="+mn-lt"/>
                <a:cs typeface="+mn-cs"/>
              </a:rPr>
              <a:t>Strana 68-69.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</TotalTime>
  <Words>219</Words>
  <Application>Microsoft Office PowerPoint</Application>
  <PresentationFormat>On-screen Show (4:3)</PresentationFormat>
  <Paragraphs>22</Paragraphs>
  <Slides>17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6" baseType="lpstr">
      <vt:lpstr>Tw Cen MT</vt:lpstr>
      <vt:lpstr>Arial</vt:lpstr>
      <vt:lpstr>Calibri</vt:lpstr>
      <vt:lpstr>Došky</vt:lpstr>
      <vt:lpstr>Došky</vt:lpstr>
      <vt:lpstr>Došky</vt:lpstr>
      <vt:lpstr>Došky</vt:lpstr>
      <vt:lpstr>Došky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20</cp:revision>
  <dcterms:created xsi:type="dcterms:W3CDTF">2012-10-07T16:50:14Z</dcterms:created>
  <dcterms:modified xsi:type="dcterms:W3CDTF">2013-09-20T17:19:23Z</dcterms:modified>
</cp:coreProperties>
</file>