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67" r:id="rId4"/>
    <p:sldId id="258" r:id="rId5"/>
    <p:sldId id="260" r:id="rId6"/>
    <p:sldId id="261" r:id="rId7"/>
    <p:sldId id="263" r:id="rId8"/>
    <p:sldId id="264" r:id="rId9"/>
    <p:sldId id="259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D3332-D5EB-4811-BA66-A09DCF207AE3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93162-B4DF-4DF0-9E9F-647D3BBE16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523F4-9113-4075-B073-E26D7F0FD395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BB43A-DD54-4771-93ED-39B299B440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A58CC-EEB2-480B-82AF-8577EDA2FF91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E16862-4371-4938-9051-431F28EBD0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5236F-478E-497B-8D96-EF3FF22727CB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C2407-3C6D-425C-A438-AD191CC554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F3605-3351-4E9B-BA31-BDC52A6F3041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15F08-9FF6-4E16-89A4-4AABCF9CCE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25125-A044-4C8F-B246-316CA02552C7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E101E-81DE-43FA-B790-FF96AE32BC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05D71-7978-4A84-A4B9-FBD686F3D201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071DE-25DE-40A5-8144-418A10A423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90DC7-8ED7-478C-89A2-F92D222E04A1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4AD65-BE21-402C-AD7C-17EA90CF4B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EA951-6DA4-4386-B3C1-A6494763D5F0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2BD23-DB11-42D8-A19D-581198C8EA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A0563-0E9F-4F47-B164-CE35CB25BDEE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49014-818B-48F5-9D7E-F27B641F5B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C05A5-B217-4456-9A47-6D78ABD5D799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1D599-85F1-4109-A605-E5E3D4CDC9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4339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D3A7C3-83D0-456B-9341-228728870DF3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E4F11AB-97B2-4A32-A97B-4C200E18B7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-9525" y="0"/>
          <a:ext cx="9144000" cy="6856413"/>
        </p:xfrm>
        <a:graphic>
          <a:graphicData uri="http://schemas.openxmlformats.org/presentationml/2006/ole">
            <p:oleObj spid="_x0000_s1028" name="Prezentace" r:id="rId3" imgW="3531080" imgH="264877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Obdélník 1"/>
          <p:cNvSpPr>
            <a:spLocks noChangeArrowheads="1"/>
          </p:cNvSpPr>
          <p:nvPr/>
        </p:nvSpPr>
        <p:spPr bwMode="auto">
          <a:xfrm>
            <a:off x="0" y="0"/>
            <a:ext cx="9144000" cy="585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ANOTACE</a:t>
            </a:r>
          </a:p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endParaRPr lang="cs-CZ" b="1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a) PRÁCE JE</a:t>
            </a:r>
            <a:r>
              <a:rPr lang="cs-CZ">
                <a:latin typeface="Calibri" pitchFamily="34" charset="0"/>
              </a:rPr>
              <a:t> U</a:t>
            </a:r>
            <a:r>
              <a:rPr lang="cs-CZ"/>
              <a:t>R</a:t>
            </a:r>
            <a:r>
              <a:rPr lang="cs-CZ">
                <a:latin typeface="Calibri" pitchFamily="34" charset="0"/>
              </a:rPr>
              <a:t>ČENA PRO ŽÁKY 8. ROČNÍKU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B) TÉMA :</a:t>
            </a:r>
            <a:r>
              <a:rPr lang="cs-CZ">
                <a:latin typeface="Calibri" pitchFamily="34" charset="0"/>
              </a:rPr>
              <a:t>  STÁTY VÝCHODNÍ EVROPY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C) CÍL UČEBNÍHO MATERIÁLU :</a:t>
            </a:r>
            <a:r>
              <a:rPr lang="cs-CZ">
                <a:latin typeface="Calibri" pitchFamily="34" charset="0"/>
              </a:rPr>
              <a:t> </a:t>
            </a:r>
          </a:p>
          <a:p>
            <a:r>
              <a:rPr lang="cs-CZ">
                <a:latin typeface="Calibri" pitchFamily="34" charset="0"/>
              </a:rPr>
              <a:t>Žáci se seznámí s dalšími státy východní Evropy.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D) POMŮCKY :</a:t>
            </a:r>
            <a:r>
              <a:rPr lang="cs-CZ">
                <a:latin typeface="Calibri" pitchFamily="34" charset="0"/>
              </a:rPr>
              <a:t> školní atlas světa , učebnice zeměpis 1.díl  Evropa, psací potřeby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E) KLÍČOVÁ SLOVA : </a:t>
            </a:r>
            <a:r>
              <a:rPr lang="cs-CZ">
                <a:latin typeface="Calibri" pitchFamily="34" charset="0"/>
              </a:rPr>
              <a:t>Kyjev, Ukrajina, Minsk, Bělorusko, Kišiněv, Moldavsko.</a:t>
            </a:r>
          </a:p>
          <a:p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F) PILOTÁŽ: </a:t>
            </a:r>
            <a:r>
              <a:rPr lang="cs-CZ">
                <a:latin typeface="Calibri" pitchFamily="34" charset="0"/>
              </a:rPr>
              <a:t>pomocí školního atlasu (str. 92-93) žáci vyhledávali a na nástěnné mapě Evropy ukazovali prezentované pojmy.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Obdélník 1"/>
          <p:cNvSpPr>
            <a:spLocks noChangeArrowheads="1"/>
          </p:cNvSpPr>
          <p:nvPr/>
        </p:nvSpPr>
        <p:spPr bwMode="auto">
          <a:xfrm>
            <a:off x="0" y="7938"/>
            <a:ext cx="9144000" cy="661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latin typeface="Calibri" pitchFamily="34" charset="0"/>
              </a:rPr>
              <a:t>Ukrajina   </a:t>
            </a:r>
            <a:r>
              <a:rPr lang="cs-CZ" sz="2800" b="1">
                <a:latin typeface="Calibri" pitchFamily="34" charset="0"/>
              </a:rPr>
              <a:t>                              </a:t>
            </a:r>
            <a:r>
              <a:rPr lang="cs-CZ" sz="2800">
                <a:latin typeface="Calibri" pitchFamily="34" charset="0"/>
              </a:rPr>
              <a:t>Samostatnost od  1991</a:t>
            </a:r>
          </a:p>
          <a:p>
            <a:r>
              <a:rPr lang="cs-CZ" sz="2800" b="1" u="sng">
                <a:latin typeface="Calibri" pitchFamily="34" charset="0"/>
              </a:rPr>
              <a:t>Hospodářství:</a:t>
            </a:r>
            <a:r>
              <a:rPr lang="cs-CZ" sz="2800">
                <a:latin typeface="Calibri" pitchFamily="34" charset="0"/>
              </a:rPr>
              <a:t/>
            </a:r>
            <a:br>
              <a:rPr lang="cs-CZ" sz="2800">
                <a:latin typeface="Calibri" pitchFamily="34" charset="0"/>
              </a:rPr>
            </a:br>
            <a:r>
              <a:rPr lang="cs-CZ" sz="2800" b="1" u="sng">
                <a:latin typeface="Calibri" pitchFamily="34" charset="0"/>
              </a:rPr>
              <a:t>NS: </a:t>
            </a:r>
            <a:r>
              <a:rPr lang="cs-CZ" sz="2800">
                <a:latin typeface="Calibri" pitchFamily="34" charset="0"/>
              </a:rPr>
              <a:t>černého uhlí Donbasu (s hlavními centry Doněck a Luhansk),</a:t>
            </a:r>
            <a:r>
              <a:rPr lang="cs-CZ" sz="2800"/>
              <a:t> </a:t>
            </a:r>
            <a:r>
              <a:rPr lang="cs-CZ" sz="2800">
                <a:latin typeface="Calibri" pitchFamily="34" charset="0"/>
              </a:rPr>
              <a:t>železná ruda (Kryvyj Rih), magnetické a uranové rudy, titan, chrom, nikl, bauxit, fosfáty, síra, rašelina, ropa, sůl, grafit a mangan. </a:t>
            </a:r>
            <a:br>
              <a:rPr lang="cs-CZ" sz="2800">
                <a:latin typeface="Calibri" pitchFamily="34" charset="0"/>
              </a:rPr>
            </a:br>
            <a:r>
              <a:rPr lang="cs-CZ" sz="2800" b="1" u="sng">
                <a:latin typeface="Calibri" pitchFamily="34" charset="0"/>
              </a:rPr>
              <a:t>Průmysl: </a:t>
            </a:r>
            <a:r>
              <a:rPr lang="cs-CZ" sz="2800">
                <a:latin typeface="Calibri" pitchFamily="34" charset="0"/>
              </a:rPr>
              <a:t>hutnictví(oceli), strojírenský, chemický a potravinářský průmysl.</a:t>
            </a:r>
          </a:p>
          <a:p>
            <a:r>
              <a:rPr lang="cs-CZ" sz="2800">
                <a:latin typeface="Calibri" pitchFamily="34" charset="0"/>
              </a:rPr>
              <a:t>Kromě Donbasu jsou velkými centry těžkého průmyslu města Dněpropetrovsk, Záporoží či Mariupol.</a:t>
            </a:r>
            <a:br>
              <a:rPr lang="cs-CZ" sz="2800">
                <a:latin typeface="Calibri" pitchFamily="34" charset="0"/>
              </a:rPr>
            </a:br>
            <a:r>
              <a:rPr lang="cs-CZ" sz="2800" b="1" u="sng">
                <a:latin typeface="Calibri" pitchFamily="34" charset="0"/>
              </a:rPr>
              <a:t>Zemědělství:</a:t>
            </a:r>
            <a:r>
              <a:rPr lang="cs-CZ" sz="2800">
                <a:latin typeface="Calibri" pitchFamily="34" charset="0"/>
              </a:rPr>
              <a:t/>
            </a:r>
            <a:br>
              <a:rPr lang="cs-CZ" sz="2800">
                <a:latin typeface="Calibri" pitchFamily="34" charset="0"/>
              </a:rPr>
            </a:br>
            <a:r>
              <a:rPr lang="cs-CZ" sz="2800">
                <a:latin typeface="Calibri" pitchFamily="34" charset="0"/>
              </a:rPr>
              <a:t>úrodnou černozemě, 57% území orné půdy. Plodiny: pšenice, ječmen, cukrová řepa, brambory, kukuřice, slunečnice. </a:t>
            </a:r>
            <a:r>
              <a:rPr lang="cs-CZ" sz="2800"/>
              <a:t>                 </a:t>
            </a:r>
            <a:r>
              <a:rPr lang="cs-CZ" sz="2800">
                <a:latin typeface="Calibri" pitchFamily="34" charset="0"/>
              </a:rPr>
              <a:t>V jižních oblastech (Krym) vinařství. Chová se: skot a prasata; rybolov.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333375"/>
            <a:ext cx="7620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11413" y="6010275"/>
            <a:ext cx="5832475" cy="731838"/>
          </a:xfrm>
        </p:spPr>
        <p:txBody>
          <a:bodyPr>
            <a:normAutofit/>
          </a:bodyPr>
          <a:lstStyle/>
          <a:p>
            <a:r>
              <a:rPr lang="cs-CZ" cap="none" smtClean="0"/>
              <a:t>NÁMĚSTÍ NEZÁVISLOST</a:t>
            </a:r>
            <a:r>
              <a:rPr lang="cs-CZ" cap="none" smtClean="0">
                <a:latin typeface="Arial" charset="0"/>
              </a:rPr>
              <a:t>i</a:t>
            </a:r>
          </a:p>
        </p:txBody>
      </p:sp>
      <p:sp>
        <p:nvSpPr>
          <p:cNvPr id="17411" name="Zástupný symbol pro text 4"/>
          <p:cNvSpPr>
            <a:spLocks noGrp="1"/>
          </p:cNvSpPr>
          <p:nvPr>
            <p:ph type="body" idx="1"/>
          </p:nvPr>
        </p:nvSpPr>
        <p:spPr>
          <a:xfrm>
            <a:off x="762000" y="188913"/>
            <a:ext cx="7772400" cy="1368425"/>
          </a:xfrm>
        </p:spPr>
        <p:txBody>
          <a:bodyPr/>
          <a:lstStyle/>
          <a:p>
            <a:r>
              <a:rPr lang="cs-CZ" sz="6600" b="1" smtClean="0">
                <a:solidFill>
                  <a:schemeClr val="tx1"/>
                </a:solidFill>
              </a:rPr>
              <a:t>KYJEV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17463" y="11113"/>
            <a:ext cx="9144000" cy="6846887"/>
          </a:xfrm>
        </p:spPr>
        <p:txBody>
          <a:bodyPr/>
          <a:lstStyle/>
          <a:p>
            <a:pPr marL="571500" indent="-571500" algn="l">
              <a:buFontTx/>
              <a:buChar char="•"/>
            </a:pPr>
            <a:r>
              <a:rPr lang="cs-CZ" b="1" smtClean="0"/>
              <a:t>BĚLORUSKO</a:t>
            </a:r>
            <a:r>
              <a:rPr lang="cs-CZ" smtClean="0"/>
              <a:t>	</a:t>
            </a:r>
            <a:r>
              <a:rPr lang="cs-CZ" sz="3200" smtClean="0"/>
              <a:t>Samostatnost od roku 1991</a:t>
            </a:r>
            <a:r>
              <a:rPr lang="cs-CZ" sz="3600" smtClean="0"/>
              <a:t/>
            </a:r>
            <a:br>
              <a:rPr lang="cs-CZ" sz="3600" smtClean="0"/>
            </a:br>
            <a:r>
              <a:rPr lang="cs-CZ" sz="3600" smtClean="0"/>
              <a:t/>
            </a:r>
            <a:br>
              <a:rPr lang="cs-CZ" sz="3600" smtClean="0"/>
            </a:br>
            <a:r>
              <a:rPr lang="cs-CZ" sz="3600" b="1" smtClean="0"/>
              <a:t>průmyslově-zemědělský </a:t>
            </a:r>
            <a:r>
              <a:rPr lang="cs-CZ" sz="3600" smtClean="0"/>
              <a:t>stát. Hlavní průmyslová odvětví jsou strojírenství, těžba a zpracování draselných solí, papírenský, textilní, potravinářský a chemický průmysl. Převažuje tepelná energetika.</a:t>
            </a:r>
            <a:br>
              <a:rPr lang="cs-CZ" sz="3600" smtClean="0"/>
            </a:br>
            <a:r>
              <a:rPr lang="cs-CZ" sz="3600" b="1" smtClean="0"/>
              <a:t>V zemědělství </a:t>
            </a:r>
            <a:r>
              <a:rPr lang="cs-CZ" sz="3600" smtClean="0"/>
              <a:t>převažuje živočišná výroba zejména chov prasat, skotu, koní a drůbeže nad výrobou rostlinnou. </a:t>
            </a:r>
            <a:br>
              <a:rPr lang="cs-CZ" sz="3600" smtClean="0"/>
            </a:br>
            <a:r>
              <a:rPr lang="cs-CZ" sz="3600" smtClean="0"/>
              <a:t>Pěstují se brambory, ječmen, žito, cukrová řepa a len.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26035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4438" y="5975350"/>
            <a:ext cx="3959225" cy="8556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VÍTĚZNÉ NÁMĚSTÍ</a:t>
            </a:r>
            <a:endParaRPr lang="cs-CZ" dirty="0"/>
          </a:p>
        </p:txBody>
      </p:sp>
      <p:sp>
        <p:nvSpPr>
          <p:cNvPr id="19459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571500"/>
            <a:ext cx="7772400" cy="1057275"/>
          </a:xfrm>
        </p:spPr>
        <p:txBody>
          <a:bodyPr/>
          <a:lstStyle/>
          <a:p>
            <a:r>
              <a:rPr lang="cs-CZ" sz="5400" b="1" smtClean="0">
                <a:solidFill>
                  <a:schemeClr val="bg1"/>
                </a:solidFill>
              </a:rPr>
              <a:t>MINSK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620713"/>
            <a:ext cx="8785225" cy="5891212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4900" b="1" dirty="0" smtClean="0"/>
              <a:t>Moldávie</a:t>
            </a:r>
            <a:r>
              <a:rPr lang="cs-CZ" sz="4900" dirty="0" smtClean="0"/>
              <a:t> </a:t>
            </a:r>
            <a:r>
              <a:rPr lang="cs-CZ" dirty="0" smtClean="0"/>
              <a:t>	     </a:t>
            </a:r>
            <a:r>
              <a:rPr lang="cs-CZ" sz="4000" dirty="0" smtClean="0"/>
              <a:t>Samostatnost od roku 1991</a:t>
            </a:r>
            <a:br>
              <a:rPr lang="cs-CZ" sz="4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je nejchudší zemí  Evropy</a:t>
            </a:r>
            <a:r>
              <a:rPr lang="cs-CZ" dirty="0" smtClean="0"/>
              <a:t>. Navzdory tomu se v poslední době pokouší o rozvoj drobného podnikání. Země má </a:t>
            </a:r>
            <a:r>
              <a:rPr lang="cs-CZ" b="1" dirty="0" smtClean="0"/>
              <a:t>příznivé klima pro intenzivní zemědělství </a:t>
            </a:r>
            <a:r>
              <a:rPr lang="cs-CZ" dirty="0" smtClean="0"/>
              <a:t>a pěstování některých subtropických plodin, zejména zeleniny, ovoce, tabáku a také vína.</a:t>
            </a:r>
            <a:br>
              <a:rPr lang="cs-CZ" dirty="0" smtClean="0"/>
            </a:br>
            <a:r>
              <a:rPr lang="cs-CZ" dirty="0" smtClean="0"/>
              <a:t>Nedostatek nerostných surovin.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0" y="1458913"/>
            <a:ext cx="9420225" cy="464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KIŠINĚV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4017962"/>
          </a:xfrm>
        </p:spPr>
        <p:txBody>
          <a:bodyPr/>
          <a:lstStyle/>
          <a:p>
            <a:pPr marL="285750" indent="-285750" algn="l">
              <a:buFontTx/>
              <a:buChar char="•"/>
            </a:pPr>
            <a:r>
              <a:rPr lang="cs-CZ" sz="1600" b="1" smtClean="0"/>
              <a:t>Zdroj informací:</a:t>
            </a: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/>
            </a:r>
            <a:br>
              <a:rPr lang="cs-CZ" sz="1600" smtClean="0"/>
            </a:br>
            <a:r>
              <a:rPr lang="cs-CZ" sz="1600" smtClean="0"/>
              <a:t>-ZIVNER, Gnesener1900. </a:t>
            </a:r>
            <a:r>
              <a:rPr lang="cs-CZ" sz="1600" i="1" smtClean="0"/>
              <a:t>Http://cs.wikipedia.org</a:t>
            </a:r>
            <a:r>
              <a:rPr lang="cs-CZ" sz="1600" smtClean="0"/>
              <a:t> [online]. 4. 1. 2011, 15:59[cit. 2012-11-08]. Soubor:Maidan Nezalezhnosti (Kiev).jpg.  Dostupné z WWW: &lt;http://cs.wikipedia.org/wiki/Soubor:Maidan_Nezalezhnosti_%28Kiev%29.jpg&gt;.</a:t>
            </a:r>
            <a:br>
              <a:rPr lang="cs-CZ" sz="1600" smtClean="0"/>
            </a:br>
            <a:r>
              <a:rPr lang="cs-CZ" sz="1600" smtClean="0"/>
              <a:t>-ZIVNER, Mikkalai. </a:t>
            </a:r>
            <a:r>
              <a:rPr lang="cs-CZ" sz="1600" i="1" smtClean="0"/>
              <a:t>Http://cs.wikipedia.org</a:t>
            </a:r>
            <a:r>
              <a:rPr lang="cs-CZ" sz="1600" smtClean="0"/>
              <a:t> [online]. 30. 4. 2005, 17:58[cit. 2012-11-08]. Soubor:Victory-square.jpg.</a:t>
            </a:r>
            <a:r>
              <a:rPr lang="cs-CZ" sz="1600" b="1" smtClean="0"/>
              <a:t/>
            </a:r>
            <a:br>
              <a:rPr lang="cs-CZ" sz="1600" b="1" smtClean="0"/>
            </a:br>
            <a:r>
              <a:rPr lang="cs-CZ" sz="1600" smtClean="0"/>
              <a:t>Dostupné z WWW: &lt;http://cs.wikipedia.org/wiki/Soubor:Victory-square.jpg&gt;.</a:t>
            </a:r>
            <a:br>
              <a:rPr lang="cs-CZ" sz="1600" smtClean="0"/>
            </a:br>
            <a:r>
              <a:rPr lang="cs-CZ" sz="1600" smtClean="0"/>
              <a:t>-ZIVNER, Zserghei. </a:t>
            </a:r>
            <a:r>
              <a:rPr lang="cs-CZ" sz="1600" i="1" smtClean="0"/>
              <a:t>Http://cs.wikipedia.org</a:t>
            </a:r>
            <a:r>
              <a:rPr lang="cs-CZ" sz="1600" smtClean="0"/>
              <a:t> [online]. 19. 4. 2008, 07:36[cit. 2012-11-08]. Soubor:Riscani panorama 02.jpg.</a:t>
            </a:r>
            <a:r>
              <a:rPr lang="cs-CZ" sz="1600" b="1" smtClean="0"/>
              <a:t/>
            </a:r>
            <a:br>
              <a:rPr lang="cs-CZ" sz="1600" b="1" smtClean="0"/>
            </a:br>
            <a:r>
              <a:rPr lang="cs-CZ" sz="1600" smtClean="0"/>
              <a:t>Dostupné z WWW: &lt;http://cs.wikipedia.org/wiki/Soubor:Victory-square.jpg&gt;.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298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Calibri</vt:lpstr>
      <vt:lpstr>Arial</vt:lpstr>
      <vt:lpstr>Motiv systému Office</vt:lpstr>
      <vt:lpstr>Prezentace</vt:lpstr>
      <vt:lpstr>Snímek 1</vt:lpstr>
      <vt:lpstr>Snímek 2</vt:lpstr>
      <vt:lpstr>Snímek 3</vt:lpstr>
      <vt:lpstr>NÁMĚSTÍ NEZÁVISLOSTi</vt:lpstr>
      <vt:lpstr>BĚLORUSKO Samostatnost od roku 1991  průmyslově-zemědělský stát. Hlavní průmyslová odvětví jsou strojírenství, těžba a zpracování draselných solí, papírenský, textilní, potravinářský a chemický průmysl. Převažuje tepelná energetika. V zemědělství převažuje živočišná výroba zejména chov prasat, skotu, koní a drůbeže nad výrobou rostlinnou.  Pěstují se brambory, ječmen, žito, cukrová řepa a len. </vt:lpstr>
      <vt:lpstr>VÍTĚZNÉ NÁMĚSTÍ</vt:lpstr>
      <vt:lpstr>Moldávie       Samostatnost od roku 1991  je nejchudší zemí  Evropy. Navzdory tomu se v poslední době pokouší o rozvoj drobného podnikání. Země má příznivé klima pro intenzivní zemědělství a pěstování některých subtropických plodin, zejména zeleniny, ovoce, tabáku a také vína. Nedostatek nerostných surovin.</vt:lpstr>
      <vt:lpstr>KIŠINĚV</vt:lpstr>
      <vt:lpstr>Zdroj informací:  -ZIVNER, Gnesener1900. Http://cs.wikipedia.org [online]. 4. 1. 2011, 15:59[cit. 2012-11-08]. Soubor:Maidan Nezalezhnosti (Kiev).jpg.  Dostupné z WWW: &lt;http://cs.wikipedia.org/wiki/Soubor:Maidan_Nezalezhnosti_%28Kiev%29.jpg&gt;. -ZIVNER, Mikkalai. Http://cs.wikipedia.org [online]. 30. 4. 2005, 17:58[cit. 2012-11-08]. Soubor:Victory-square.jpg. Dostupné z WWW: &lt;http://cs.wikipedia.org/wiki/Soubor:Victory-square.jpg&gt;. -ZIVNER, Zserghei. Http://cs.wikipedia.org [online]. 19. 4. 2008, 07:36[cit. 2012-11-08]. Soubor:Riscani panorama 02.jpg. Dostupné z WWW: &lt;http://cs.wikipedia.org/wiki/Soubor:Victory-square.jpg&gt;.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DUM</cp:lastModifiedBy>
  <cp:revision>14</cp:revision>
  <dcterms:created xsi:type="dcterms:W3CDTF">2012-11-08T07:11:52Z</dcterms:created>
  <dcterms:modified xsi:type="dcterms:W3CDTF">2013-09-20T17:25:28Z</dcterms:modified>
</cp:coreProperties>
</file>