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FD094-2690-40D9-AB0B-DCF37729B52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00B3D-25EF-4679-87B1-57C48404A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0BA050-D5A9-46AA-8B0D-FDE1BDA9BEF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24A5E-4187-4419-875F-4BBF48072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CE0C7-A388-4822-A5F2-98DC2401AB6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55EAE-F8D0-4D56-8E78-22EFD1BF6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12600-5D38-4A45-BFE0-7C83057D4FA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97465-7257-46E6-922D-A1AF5EE8A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CEA7F-CC89-404C-A546-5DBC9A66D05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F8F86-4DB0-4778-A13A-F56643751B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46AC9-68A4-4782-9A3E-1527DFBA555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ABDC2-1AFA-4ECA-859D-9A4DCE52F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03981-D4DE-460A-818C-FCDF62D5425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C7744-F203-4804-A7F9-4D3D75ADF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CDE91-7666-43B2-B9F2-1DFF96EB11B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08DFC-24F4-44BF-85FD-BAD5F6BC9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69F93-04DE-47C5-B28C-B32FD1D9E37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BE002-8D17-474A-A311-A9FCEF43E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37F90-66EB-421E-B78F-3CFEEDD1DEC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AD76F-60F0-4E34-B636-F433CF572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F951C-EF37-420F-B8D8-C46AC7214DE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B5ECB-6C5F-4C60-972C-B50CCC9B1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0ACA798-18B9-4A43-8730-151DB14DBFA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69A138-2B48-4E9E-808B-D6D4FCACE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4763" y="115888"/>
          <a:ext cx="9139237" cy="6854825"/>
        </p:xfrm>
        <a:graphic>
          <a:graphicData uri="http://schemas.openxmlformats.org/presentationml/2006/ole">
            <p:oleObj spid="_x0000_s5128" name="Prezentace" r:id="rId3" imgW="3148495" imgH="2360679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558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ANOTACE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8.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 STÁTY VÝCHODNÍ EVROPY- POBALTSKÉ REPUBLIKY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 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Žáci se seznámí s dalšími státy východní Evropy.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, učebnice zeměpis 1.díl  Evropa, psací potřeby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SLOVA: </a:t>
            </a:r>
            <a:r>
              <a:rPr lang="cs-CZ">
                <a:latin typeface="Calibri" pitchFamily="34" charset="0"/>
              </a:rPr>
              <a:t>Litva, Vilnius, Lotyšsko, Riga, Estonsko, Tallin.</a:t>
            </a:r>
          </a:p>
          <a:p>
            <a:r>
              <a:rPr lang="cs-CZ" b="1">
                <a:latin typeface="Calibri" pitchFamily="34" charset="0"/>
              </a:rPr>
              <a:t>PILOTÁŽ: </a:t>
            </a:r>
            <a:r>
              <a:rPr lang="cs-CZ">
                <a:latin typeface="Calibri" pitchFamily="34" charset="0"/>
              </a:rPr>
              <a:t>pomocí školního atlasu (str. 92-93) žáci vyhledávali a na nástěnné mapě Evropy ukazovali prezentované pojmy.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463550"/>
            <a:ext cx="8964612" cy="639445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LITVA</a:t>
            </a:r>
            <a:r>
              <a:rPr lang="cs-CZ" dirty="0" smtClean="0"/>
              <a:t>                          </a:t>
            </a:r>
            <a:br>
              <a:rPr lang="cs-CZ" dirty="0" smtClean="0"/>
            </a:br>
            <a:r>
              <a:rPr lang="cs-CZ" sz="3100" b="1" smtClean="0"/>
              <a:t>samostatnost od </a:t>
            </a:r>
            <a:r>
              <a:rPr lang="cs-CZ" sz="3100" b="1" dirty="0" smtClean="0"/>
              <a:t>roku 1990, </a:t>
            </a:r>
            <a:r>
              <a:rPr lang="pl-PL" sz="3100" b="1" dirty="0" smtClean="0"/>
              <a:t>od roku 2004 členskou zemí NATO a EU.</a:t>
            </a:r>
            <a:r>
              <a:rPr lang="pl-PL" sz="3100" dirty="0" smtClean="0"/>
              <a:t/>
            </a:r>
            <a:br>
              <a:rPr lang="pl-PL" sz="3100" dirty="0" smtClean="0"/>
            </a:br>
            <a:r>
              <a:rPr lang="pl-PL" sz="4000" b="1" dirty="0" smtClean="0"/>
              <a:t>P</a:t>
            </a:r>
            <a:r>
              <a:rPr lang="cs-CZ" sz="3600" b="1" dirty="0" smtClean="0"/>
              <a:t>růmyslově - zemědělský stát.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/>
              <a:t>Zemědělství: </a:t>
            </a:r>
            <a:r>
              <a:rPr lang="cs-CZ" sz="3600" dirty="0" smtClean="0"/>
              <a:t>chov prasat, skotu, koní a drůbeže. Rybolov. </a:t>
            </a:r>
            <a:br>
              <a:rPr lang="cs-CZ" sz="3600" dirty="0" smtClean="0"/>
            </a:br>
            <a:r>
              <a:rPr lang="cs-CZ" sz="3600" dirty="0" smtClean="0"/>
              <a:t>Pěstuje se ječmen, pšenice, žito, len, brambory, cukrová řepa a zelenina.</a:t>
            </a:r>
            <a:br>
              <a:rPr lang="cs-CZ" sz="3600" dirty="0" smtClean="0"/>
            </a:br>
            <a:r>
              <a:rPr lang="cs-CZ" sz="3600" b="1" dirty="0" smtClean="0"/>
              <a:t>Průmysl: </a:t>
            </a:r>
            <a:r>
              <a:rPr lang="cs-CZ" sz="3600" dirty="0" smtClean="0"/>
              <a:t>strojírenství, elektrotechnika, radioelektro-nika, papírenský, chemický, potravinářský, textilní, dřevozpracující a stavebních hmot. Díky slabé </a:t>
            </a:r>
            <a:r>
              <a:rPr lang="cs-CZ" sz="3600" b="1" dirty="0" smtClean="0"/>
              <a:t>surovinové základně </a:t>
            </a:r>
            <a:r>
              <a:rPr lang="cs-CZ" sz="3600" dirty="0" smtClean="0"/>
              <a:t>ložiska rašeliny je produkce elektrické energie téměř výhradně závislá na jaderné energetice.</a:t>
            </a:r>
            <a:r>
              <a:rPr lang="pl-PL" dirty="0" smtClean="0"/>
              <a:t/>
            </a:r>
            <a:br>
              <a:rPr lang="pl-PL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9810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81087"/>
          </a:xfrm>
        </p:spPr>
        <p:txBody>
          <a:bodyPr/>
          <a:lstStyle/>
          <a:p>
            <a:r>
              <a:rPr lang="cs-CZ" b="1" smtClean="0"/>
              <a:t>VILNIUS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9324975" cy="6408737"/>
          </a:xfrm>
        </p:spPr>
        <p:txBody>
          <a:bodyPr>
            <a:normAutofit/>
          </a:bodyPr>
          <a:lstStyle/>
          <a:p>
            <a:pPr algn="l"/>
            <a:r>
              <a:rPr lang="cs-CZ" sz="4000" b="1" smtClean="0"/>
              <a:t>LOTYŠSKO </a:t>
            </a:r>
            <a:r>
              <a:rPr lang="cs-CZ" sz="4000" smtClean="0"/>
              <a:t>     </a:t>
            </a:r>
            <a:br>
              <a:rPr lang="cs-CZ" sz="4000" smtClean="0"/>
            </a:br>
            <a:r>
              <a:rPr lang="cs-CZ" sz="2800" b="1" smtClean="0"/>
              <a:t>samostatnost od roku 1991,od roku 2004 členskou EU a </a:t>
            </a:r>
            <a:r>
              <a:rPr lang="cs-CZ" sz="2400" b="1" smtClean="0"/>
              <a:t>NATO.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b="1" smtClean="0"/>
              <a:t>Průmyslový a zemědělský stát.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b="1" smtClean="0"/>
              <a:t>Průmysl</a:t>
            </a:r>
            <a:r>
              <a:rPr lang="cs-CZ" sz="2800" smtClean="0"/>
              <a:t>: strojírenský, elektrotechnický, radioelektronika, papírenský, chemický, potravinářský, textilní, dřevozpracující  </a:t>
            </a:r>
            <a:r>
              <a:rPr lang="cs-CZ" sz="2800" smtClean="0">
                <a:latin typeface="Arial" charset="0"/>
              </a:rPr>
              <a:t>  </a:t>
            </a:r>
            <a:r>
              <a:rPr lang="cs-CZ" sz="2800" smtClean="0"/>
              <a:t>a průmysl stavebních hmot. </a:t>
            </a:r>
            <a:br>
              <a:rPr lang="cs-CZ" sz="2800" smtClean="0"/>
            </a:br>
            <a:r>
              <a:rPr lang="cs-CZ" sz="2800" b="1" smtClean="0"/>
              <a:t>Těžba</a:t>
            </a:r>
            <a:r>
              <a:rPr lang="cs-CZ" sz="2800" smtClean="0"/>
              <a:t>  rašeliny a jantaru.</a:t>
            </a:r>
            <a:br>
              <a:rPr lang="cs-CZ" sz="2800" smtClean="0"/>
            </a:br>
            <a:r>
              <a:rPr lang="cs-CZ" sz="2800" smtClean="0"/>
              <a:t>Velký přínos financí do státního rozpočtu zaznamenává </a:t>
            </a:r>
            <a:r>
              <a:rPr lang="cs-CZ" sz="2800" b="1" smtClean="0"/>
              <a:t>tranzitní přeprava </a:t>
            </a:r>
            <a:r>
              <a:rPr lang="cs-CZ" sz="2800" smtClean="0"/>
              <a:t>ruského zboží územím Lotyšska a přes přístavy dále do světa.</a:t>
            </a:r>
            <a:br>
              <a:rPr lang="cs-CZ" sz="2800" smtClean="0"/>
            </a:br>
            <a:r>
              <a:rPr lang="cs-CZ" sz="2800" b="1" smtClean="0"/>
              <a:t>Zemědělství: </a:t>
            </a:r>
            <a:r>
              <a:rPr lang="cs-CZ" sz="2800" smtClean="0"/>
              <a:t>převládá živočišná produkce. Chov skotu a prasat. Pěstuje se ječmen, žito, brambory, cukrová řepa a zelenina. Loví se zejména sledi a šproty. Téměř </a:t>
            </a:r>
            <a:r>
              <a:rPr lang="cs-CZ" sz="2800" b="1" smtClean="0"/>
              <a:t>polovinu území státu pokrývají lesy.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-53975"/>
            <a:ext cx="5184775" cy="691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cs-CZ" sz="5400" b="1" smtClean="0"/>
              <a:t>RIGA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9324975" cy="652621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ESTONSKO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3100" b="1" dirty="0" smtClean="0"/>
              <a:t>samostatnost od roku 1991, od roku 2004 členská země EU.</a:t>
            </a:r>
            <a:br>
              <a:rPr lang="cs-CZ" sz="3100" b="1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600" b="1" dirty="0"/>
              <a:t>H</a:t>
            </a:r>
            <a:r>
              <a:rPr lang="cs-CZ" sz="3600" b="1" dirty="0" smtClean="0"/>
              <a:t>ospodářství</a:t>
            </a:r>
            <a:r>
              <a:rPr lang="cs-CZ" sz="3600" dirty="0" smtClean="0"/>
              <a:t> je založeno převážně na službách. Významný je zejména sektor informačních technologií, telekomunikace a bankovnictví. </a:t>
            </a:r>
            <a:br>
              <a:rPr lang="cs-CZ" sz="3600" dirty="0" smtClean="0"/>
            </a:br>
            <a:r>
              <a:rPr lang="cs-CZ" sz="3600" dirty="0" smtClean="0"/>
              <a:t>Průmysl: elektrotechnický, dřevozpracující a chemický </a:t>
            </a:r>
            <a:br>
              <a:rPr lang="cs-CZ" sz="3600" dirty="0" smtClean="0"/>
            </a:br>
            <a:r>
              <a:rPr lang="cs-CZ" sz="3600" dirty="0" smtClean="0"/>
              <a:t>a stavba lodí. </a:t>
            </a:r>
            <a:br>
              <a:rPr lang="cs-CZ" sz="3600" dirty="0" smtClean="0"/>
            </a:br>
            <a:r>
              <a:rPr lang="cs-CZ" sz="3600" b="1" dirty="0" smtClean="0"/>
              <a:t>Těžba</a:t>
            </a:r>
            <a:r>
              <a:rPr lang="cs-CZ" sz="3600" dirty="0" smtClean="0"/>
              <a:t> ropných břidlic.</a:t>
            </a:r>
            <a:br>
              <a:rPr lang="cs-CZ" sz="3600" dirty="0" smtClean="0"/>
            </a:br>
            <a:r>
              <a:rPr lang="cs-CZ" sz="3600" b="1" dirty="0" smtClean="0"/>
              <a:t>Zemědělství</a:t>
            </a:r>
            <a:r>
              <a:rPr lang="cs-CZ" sz="3600" dirty="0" smtClean="0"/>
              <a:t>: významnou roli hraje rybolov. </a:t>
            </a:r>
            <a:br>
              <a:rPr lang="cs-CZ" sz="3600" dirty="0" smtClean="0"/>
            </a:br>
            <a:r>
              <a:rPr lang="cs-CZ" sz="3600" dirty="0" smtClean="0"/>
              <a:t>Rychlý růst estonského hospodářství je podporován přísunem kapitálu ze skandinávských zemí. </a:t>
            </a:r>
            <a:br>
              <a:rPr lang="cs-CZ" sz="3600" dirty="0" smtClean="0"/>
            </a:br>
            <a:r>
              <a:rPr lang="cs-CZ" sz="3600" dirty="0" smtClean="0"/>
              <a:t>Přes estonské přístavy prochází i významná část ruského zahraničního obchodu, mimo jiné i ruská ropa.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25538"/>
            <a:ext cx="7620000" cy="548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52525"/>
          </a:xfrm>
        </p:spPr>
        <p:txBody>
          <a:bodyPr/>
          <a:lstStyle/>
          <a:p>
            <a:r>
              <a:rPr lang="cs-CZ" b="1" smtClean="0"/>
              <a:t>TALLIN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950" y="115888"/>
            <a:ext cx="9036050" cy="42481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latin typeface="+mn-lt"/>
                <a:cs typeface="+mn-cs"/>
              </a:rPr>
              <a:t>ZDROJ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>
                <a:latin typeface="+mn-lt"/>
                <a:cs typeface="+mn-cs"/>
              </a:rPr>
              <a:t>M.K.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12. 12. 2006, 15:52 </a:t>
            </a:r>
            <a:r>
              <a:rPr lang="cs-CZ" dirty="0">
                <a:latin typeface="+mn-lt"/>
                <a:cs typeface="+mn-cs"/>
              </a:rPr>
              <a:t>[cit. </a:t>
            </a:r>
            <a:r>
              <a:rPr lang="cs-CZ" dirty="0">
                <a:latin typeface="+mn-lt"/>
                <a:cs typeface="+mn-cs"/>
              </a:rPr>
              <a:t>2012-11-08]. </a:t>
            </a:r>
            <a:r>
              <a:rPr lang="cs-CZ" dirty="0" err="1">
                <a:latin typeface="+mn-lt"/>
                <a:cs typeface="+mn-cs"/>
              </a:rPr>
              <a:t>Soubor:Vilnius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Skyline</a:t>
            </a:r>
            <a:r>
              <a:rPr lang="cs-CZ" dirty="0">
                <a:latin typeface="+mn-lt"/>
                <a:cs typeface="+mn-cs"/>
              </a:rPr>
              <a:t> 2.jpg.  </a:t>
            </a:r>
            <a:r>
              <a:rPr lang="cs-CZ" dirty="0">
                <a:latin typeface="+mn-lt"/>
                <a:cs typeface="+mn-cs"/>
              </a:rPr>
              <a:t>Dostupné z WWW: </a:t>
            </a:r>
            <a:r>
              <a:rPr lang="cs-CZ" dirty="0">
                <a:latin typeface="+mn-lt"/>
                <a:cs typeface="+mn-cs"/>
              </a:rPr>
              <a:t>&lt;http://cs.wikipedia.org/wiki/Soubor:Vilnius_Skyline_2.jpg&gt;.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</a:t>
            </a:r>
            <a:r>
              <a:rPr lang="cs-CZ" dirty="0">
                <a:latin typeface="+mn-lt"/>
                <a:cs typeface="+mn-cs"/>
              </a:rPr>
              <a:t>, ¡0-8-15!.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31. 8. 2005, 08:0[cit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2012-11-08]. </a:t>
            </a:r>
            <a:r>
              <a:rPr lang="cs-CZ" dirty="0" err="1">
                <a:latin typeface="+mn-lt"/>
                <a:cs typeface="+mn-cs"/>
              </a:rPr>
              <a:t>Soubor:Riga</a:t>
            </a:r>
            <a:r>
              <a:rPr lang="cs-CZ" dirty="0">
                <a:latin typeface="+mn-lt"/>
                <a:cs typeface="+mn-cs"/>
              </a:rPr>
              <a:t> Dom-</a:t>
            </a:r>
            <a:r>
              <a:rPr lang="cs-CZ" dirty="0" err="1">
                <a:latin typeface="+mn-lt"/>
                <a:cs typeface="+mn-cs"/>
              </a:rPr>
              <a:t>Düna.jpg.Dostupné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&lt;http://cs.wikipedia.org/wiki/Soubor:Riga_Dom-D%C3%BCna.jpg&gt;.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FlickrLickr</a:t>
            </a:r>
            <a:r>
              <a:rPr lang="cs-CZ" dirty="0">
                <a:latin typeface="+mn-lt"/>
                <a:cs typeface="+mn-cs"/>
              </a:rPr>
              <a:t> 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20. 9. 2005, 18:11 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2012-11-08]. </a:t>
            </a:r>
            <a:r>
              <a:rPr lang="cs-CZ" dirty="0" err="1">
                <a:latin typeface="+mn-lt"/>
                <a:cs typeface="+mn-cs"/>
              </a:rPr>
              <a:t>Soubor:FL-Tallinn.jpg</a:t>
            </a:r>
            <a:r>
              <a:rPr lang="cs-CZ" dirty="0">
                <a:latin typeface="+mn-lt"/>
                <a:cs typeface="+mn-cs"/>
              </a:rPr>
              <a:t>. Dostupné </a:t>
            </a:r>
            <a:r>
              <a:rPr lang="cs-CZ" dirty="0">
                <a:latin typeface="+mn-lt"/>
                <a:cs typeface="+mn-cs"/>
              </a:rPr>
              <a:t>z WWW: 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    &lt; http://cs.wikipedia.org/wiki/Soubor:FL-Tallinn.jpg &gt;.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333</Words>
  <Application>Microsoft Office PowerPoint</Application>
  <PresentationFormat>On-screen Show (4:3)</PresentationFormat>
  <Paragraphs>23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Motiv systému Office</vt:lpstr>
      <vt:lpstr>Prezentace</vt:lpstr>
      <vt:lpstr>Snímek 1</vt:lpstr>
      <vt:lpstr>Snímek 2</vt:lpstr>
      <vt:lpstr>LITVA                           samostatnost od roku 1990, od roku 2004 členskou zemí NATO a EU. Průmyslově - zemědělský stát.  Zemědělství: chov prasat, skotu, koní a drůbeže. Rybolov.  Pěstuje se ječmen, pšenice, žito, len, brambory, cukrová řepa a zelenina. Průmysl: strojírenství, elektrotechnika, radioelektro-nika, papírenský, chemický, potravinářský, textilní, dřevozpracující a stavebních hmot. Díky slabé surovinové základně ložiska rašeliny je produkce elektrické energie téměř výhradně závislá na jaderné energetice. </vt:lpstr>
      <vt:lpstr>VILNIUS</vt:lpstr>
      <vt:lpstr>LOTYŠSKO       samostatnost od roku 1991,od roku 2004 členskou EU a NATO.  Průmyslový a zemědělský stát. Průmysl: strojírenský, elektrotechnický, radioelektronika, papírenský, chemický, potravinářský, textilní, dřevozpracující    a průmysl stavebních hmot.  Těžba  rašeliny a jantaru. Velký přínos financí do státního rozpočtu zaznamenává tranzitní přeprava ruského zboží územím Lotyšska a přes přístavy dále do světa. Zemědělství: převládá živočišná produkce. Chov skotu a prasat. Pěstuje se ječmen, žito, brambory, cukrová řepa a zelenina. Loví se zejména sledi a šproty. Téměř polovinu území státu pokrývají lesy.</vt:lpstr>
      <vt:lpstr>RIGA</vt:lpstr>
      <vt:lpstr>ESTONSKO  samostatnost od roku 1991, od roku 2004 členská země EU.  Hospodářství je založeno převážně na službách. Významný je zejména sektor informačních technologií, telekomunikace a bankovnictví.  Průmysl: elektrotechnický, dřevozpracující a chemický  a stavba lodí.  Těžba ropných břidlic. Zemědělství: významnou roli hraje rybolov.  Rychlý růst estonského hospodářství je podporován přísunem kapitálu ze skandinávských zemí.  Přes estonské přístavy prochází i významná část ruského zahraničního obchodu, mimo jiné i ruská ropa.</vt:lpstr>
      <vt:lpstr>TALLIN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14</cp:revision>
  <dcterms:created xsi:type="dcterms:W3CDTF">2012-11-08T21:56:10Z</dcterms:created>
  <dcterms:modified xsi:type="dcterms:W3CDTF">2013-09-20T17:27:29Z</dcterms:modified>
</cp:coreProperties>
</file>