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7" r:id="rId4"/>
    <p:sldId id="259" r:id="rId5"/>
    <p:sldId id="260" r:id="rId6"/>
    <p:sldId id="262" r:id="rId7"/>
    <p:sldId id="261" r:id="rId8"/>
    <p:sldId id="263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FD46C-0DDC-4B70-91B1-545BE8AEC13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E243-D94E-4EBA-B31D-186B619834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6932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FD46C-0DDC-4B70-91B1-545BE8AEC13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E243-D94E-4EBA-B31D-186B619834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9541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FD46C-0DDC-4B70-91B1-545BE8AEC13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E243-D94E-4EBA-B31D-186B619834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1951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FD46C-0DDC-4B70-91B1-545BE8AEC13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E243-D94E-4EBA-B31D-186B619834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4241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FD46C-0DDC-4B70-91B1-545BE8AEC13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E243-D94E-4EBA-B31D-186B619834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3372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FD46C-0DDC-4B70-91B1-545BE8AEC13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E243-D94E-4EBA-B31D-186B619834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5391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FD46C-0DDC-4B70-91B1-545BE8AEC13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E243-D94E-4EBA-B31D-186B619834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9721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FD46C-0DDC-4B70-91B1-545BE8AEC13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E243-D94E-4EBA-B31D-186B619834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6226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FD46C-0DDC-4B70-91B1-545BE8AEC13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E243-D94E-4EBA-B31D-186B619834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898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FD46C-0DDC-4B70-91B1-545BE8AEC13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E243-D94E-4EBA-B31D-186B619834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151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FD46C-0DDC-4B70-91B1-545BE8AEC13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E243-D94E-4EBA-B31D-186B619834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2040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6FD46C-0DDC-4B70-91B1-545BE8AEC13F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44E243-D94E-4EBA-B31D-186B619834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643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54421601"/>
              </p:ext>
            </p:extLst>
          </p:nvPr>
        </p:nvGraphicFramePr>
        <p:xfrm>
          <a:off x="-5378" y="596"/>
          <a:ext cx="9144264" cy="68574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6" name="Prezentace" r:id="rId4" imgW="3174409" imgH="2381953" progId="PowerPoint.Show.12">
                  <p:embed/>
                </p:oleObj>
              </mc:Choice>
              <mc:Fallback>
                <p:oleObj name="Prezentace" r:id="rId4" imgW="3174409" imgH="2381953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-5378" y="596"/>
                        <a:ext cx="9144264" cy="685740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70080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ANOTACE</a:t>
            </a:r>
            <a:endParaRPr lang="cs-CZ" sz="2400" b="1" dirty="0"/>
          </a:p>
          <a:p>
            <a:endParaRPr lang="cs-CZ" b="1" dirty="0"/>
          </a:p>
          <a:p>
            <a:endParaRPr lang="cs-CZ" b="1" dirty="0"/>
          </a:p>
          <a:p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>a) PRÁCE JE</a:t>
            </a:r>
            <a:r>
              <a:rPr lang="cs-CZ" dirty="0"/>
              <a:t> UČENA PRO ŽÁKY 8. ROČNÍKU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B) TÉMA:</a:t>
            </a:r>
            <a:r>
              <a:rPr lang="cs-CZ" dirty="0"/>
              <a:t> SEVERNÍ </a:t>
            </a:r>
            <a:r>
              <a:rPr lang="cs-CZ" dirty="0" smtClean="0"/>
              <a:t>EVROPA-ŠVÉDSKO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C) CÍL UČEBNÍHO MATERIÁLU: </a:t>
            </a:r>
            <a:r>
              <a:rPr lang="cs-CZ" dirty="0"/>
              <a:t> žáci se seznámí se státem severní Evropy- </a:t>
            </a:r>
            <a:r>
              <a:rPr lang="cs-CZ" dirty="0" smtClean="0"/>
              <a:t>Švédskem</a:t>
            </a:r>
            <a:r>
              <a:rPr lang="cs-CZ" dirty="0"/>
              <a:t>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D) POMŮCKY:</a:t>
            </a:r>
            <a:r>
              <a:rPr lang="cs-CZ" dirty="0"/>
              <a:t> školní atlas světa , učebnice zeměpis 1.díl  Evropa, psací </a:t>
            </a:r>
            <a:r>
              <a:rPr lang="cs-CZ" dirty="0" smtClean="0"/>
              <a:t>potřeby, sešit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E) KLÍČOVÁ SLOVA</a:t>
            </a:r>
            <a:r>
              <a:rPr lang="cs-CZ" dirty="0"/>
              <a:t>: </a:t>
            </a:r>
            <a:r>
              <a:rPr lang="cs-CZ" dirty="0" smtClean="0"/>
              <a:t> </a:t>
            </a:r>
            <a:r>
              <a:rPr lang="cs-CZ" dirty="0" err="1" smtClean="0"/>
              <a:t>Norrland</a:t>
            </a:r>
            <a:r>
              <a:rPr lang="cs-CZ" dirty="0" smtClean="0"/>
              <a:t>, </a:t>
            </a:r>
            <a:r>
              <a:rPr lang="cs-CZ" dirty="0" err="1" smtClean="0"/>
              <a:t>Sveland</a:t>
            </a:r>
            <a:r>
              <a:rPr lang="cs-CZ" dirty="0" smtClean="0"/>
              <a:t>, Götaland, Stockholm, Skandinávské pohoří, </a:t>
            </a:r>
            <a:r>
              <a:rPr lang="cs-CZ" dirty="0" err="1" smtClean="0"/>
              <a:t>Götegorg</a:t>
            </a:r>
            <a:r>
              <a:rPr lang="cs-CZ" dirty="0" smtClean="0"/>
              <a:t>, Malmö</a:t>
            </a:r>
          </a:p>
          <a:p>
            <a:r>
              <a:rPr lang="cs-CZ" dirty="0" smtClean="0"/>
              <a:t> </a:t>
            </a:r>
            <a:endParaRPr lang="cs-CZ" dirty="0"/>
          </a:p>
          <a:p>
            <a:r>
              <a:rPr lang="cs-CZ" b="1" dirty="0"/>
              <a:t>F) PILOTÁŽ: </a:t>
            </a:r>
            <a:r>
              <a:rPr lang="cs-CZ" dirty="0"/>
              <a:t>pomocí školního atlasu (str. 82) žáci </a:t>
            </a:r>
            <a:r>
              <a:rPr lang="cs-CZ" dirty="0" smtClean="0"/>
              <a:t>vyhledali </a:t>
            </a:r>
            <a:r>
              <a:rPr lang="cs-CZ" dirty="0"/>
              <a:t>a na nástěnné mapě Evropy </a:t>
            </a:r>
            <a:r>
              <a:rPr lang="cs-CZ" dirty="0" smtClean="0"/>
              <a:t>ukázali </a:t>
            </a:r>
            <a:r>
              <a:rPr lang="cs-CZ" dirty="0"/>
              <a:t>prezentované pojmy</a:t>
            </a:r>
            <a:r>
              <a:rPr lang="cs-CZ" dirty="0" smtClean="0"/>
              <a:t>. Nově získané informace si poznačili do svých sešitů.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0250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5968" y="-45235"/>
            <a:ext cx="3168351" cy="6901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6660232" cy="6857999"/>
          </a:xfrm>
        </p:spPr>
        <p:txBody>
          <a:bodyPr>
            <a:normAutofit fontScale="90000"/>
          </a:bodyPr>
          <a:lstStyle/>
          <a:p>
            <a:pPr algn="l"/>
            <a:r>
              <a:rPr lang="cs-CZ" sz="5400" b="1" dirty="0" smtClean="0"/>
              <a:t>ŠVÉDSKO</a:t>
            </a:r>
            <a:br>
              <a:rPr lang="cs-CZ" sz="5400" b="1" dirty="0" smtClean="0"/>
            </a:br>
            <a:r>
              <a:rPr lang="cs-CZ" b="1" dirty="0" smtClean="0"/>
              <a:t>ROZLOHA: 450 000 KM</a:t>
            </a:r>
            <a:r>
              <a:rPr lang="cs-CZ" b="1" baseline="30000" dirty="0" smtClean="0"/>
              <a:t>2</a:t>
            </a:r>
            <a:br>
              <a:rPr lang="cs-CZ" b="1" baseline="30000" dirty="0" smtClean="0"/>
            </a:br>
            <a:r>
              <a:rPr lang="cs-CZ" b="1" dirty="0" smtClean="0"/>
              <a:t>POČET OBYVATEL: 8,9 mil.</a:t>
            </a:r>
            <a:br>
              <a:rPr lang="cs-CZ" b="1" dirty="0" smtClean="0"/>
            </a:br>
            <a:r>
              <a:rPr lang="cs-CZ" sz="3600" b="1" dirty="0" smtClean="0"/>
              <a:t>KONSTITUČNÍ MONARCHIE,</a:t>
            </a:r>
            <a:br>
              <a:rPr lang="cs-CZ" sz="3600" b="1" dirty="0" smtClean="0"/>
            </a:br>
            <a:r>
              <a:rPr lang="cs-CZ" sz="3600" b="1" dirty="0" smtClean="0"/>
              <a:t>KRÁL Carl XVI. Gustaf</a:t>
            </a:r>
            <a:br>
              <a:rPr lang="cs-CZ" sz="3600" b="1" dirty="0" smtClean="0"/>
            </a:br>
            <a:r>
              <a:rPr lang="cs-CZ" sz="3600" dirty="0" smtClean="0"/>
              <a:t>Švédsko se dělí na tři hlavní oblasti. </a:t>
            </a:r>
            <a:r>
              <a:rPr lang="cs-CZ" sz="3600" b="1" dirty="0" smtClean="0"/>
              <a:t>Norrland</a:t>
            </a:r>
            <a:r>
              <a:rPr lang="cs-CZ" sz="3600" dirty="0" smtClean="0"/>
              <a:t>(sever) hornatá krajina s rozlehlými lesy a velkými zásobami rud. </a:t>
            </a:r>
            <a:r>
              <a:rPr lang="cs-CZ" sz="3600" b="1" dirty="0" smtClean="0"/>
              <a:t>Svealand</a:t>
            </a:r>
            <a:r>
              <a:rPr lang="cs-CZ" dirty="0" smtClean="0"/>
              <a:t>(</a:t>
            </a:r>
            <a:r>
              <a:rPr lang="cs-CZ" sz="3600" dirty="0" smtClean="0"/>
              <a:t>střed)zvlněné hřebeny ledovcového původu a většinu z více než 90 tisíc švédských jezer.</a:t>
            </a:r>
            <a:br>
              <a:rPr lang="cs-CZ" sz="3600" dirty="0" smtClean="0"/>
            </a:br>
            <a:r>
              <a:rPr lang="cs-CZ" sz="3600" b="1" dirty="0" smtClean="0"/>
              <a:t>Götaland</a:t>
            </a:r>
            <a:r>
              <a:rPr lang="cs-CZ" sz="3600" dirty="0" smtClean="0"/>
              <a:t>(jih) zemědělství.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776226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5495" y="-15489"/>
            <a:ext cx="588482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5436096" cy="4882554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HLAVNÍ MĚSTO</a:t>
            </a:r>
            <a:br>
              <a:rPr lang="cs-CZ" b="1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„BENÁTKY SEVERU“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82027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6768752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200" dirty="0" smtClean="0"/>
              <a:t>Velkou část země pokrývají lesy, v západní části se rozkládá masiv </a:t>
            </a:r>
            <a:r>
              <a:rPr lang="cs-CZ" sz="3200" b="1" dirty="0" smtClean="0"/>
              <a:t>Skandinávských hor</a:t>
            </a:r>
            <a:r>
              <a:rPr lang="cs-CZ" sz="3200" dirty="0" smtClean="0"/>
              <a:t>. </a:t>
            </a:r>
            <a:br>
              <a:rPr lang="cs-CZ" sz="3200" dirty="0" smtClean="0"/>
            </a:br>
            <a:r>
              <a:rPr lang="cs-CZ" sz="3200" dirty="0" smtClean="0"/>
              <a:t>Hustota obyvatelstva je nízká, většina je koncentrována v městských oblastech. </a:t>
            </a:r>
            <a:br>
              <a:rPr lang="cs-CZ" sz="3200" dirty="0" smtClean="0"/>
            </a:br>
            <a:r>
              <a:rPr lang="cs-CZ" sz="3200" dirty="0" smtClean="0"/>
              <a:t>Sever kočovní </a:t>
            </a:r>
            <a:r>
              <a:rPr lang="cs-CZ" sz="3200" b="1" dirty="0" smtClean="0"/>
              <a:t>Laponci</a:t>
            </a:r>
            <a:r>
              <a:rPr lang="cs-CZ" sz="3200" dirty="0" smtClean="0"/>
              <a:t>.</a:t>
            </a:r>
            <a:br>
              <a:rPr lang="cs-CZ" sz="3200" dirty="0" smtClean="0"/>
            </a:br>
            <a:r>
              <a:rPr lang="cs-CZ" sz="3200" dirty="0" smtClean="0"/>
              <a:t>Mezi nejdůležitější přírodní zdroje se řadí voda, </a:t>
            </a:r>
            <a:r>
              <a:rPr lang="cs-CZ" sz="3200" b="1" dirty="0" smtClean="0"/>
              <a:t>dřevo a železná ruda</a:t>
            </a:r>
            <a:r>
              <a:rPr lang="cs-CZ" sz="3200" dirty="0" smtClean="0"/>
              <a:t>, jež jsou jedním z pilířů prosperující švédské ekonomiky.</a:t>
            </a:r>
            <a:br>
              <a:rPr lang="cs-CZ" sz="3200" dirty="0" smtClean="0"/>
            </a:br>
            <a:r>
              <a:rPr lang="cs-CZ" sz="3200" b="1" dirty="0" smtClean="0"/>
              <a:t>Průmysl</a:t>
            </a:r>
            <a:r>
              <a:rPr lang="cs-CZ" sz="3200" dirty="0" smtClean="0"/>
              <a:t> dřevozpracující (Ikea), hutnictví, strojírenství (Elektrolux, Husqvarna, SAAB, Sony Ericsson, Volvo..)</a:t>
            </a:r>
            <a:br>
              <a:rPr lang="cs-CZ" sz="3200" dirty="0" smtClean="0"/>
            </a:br>
            <a:r>
              <a:rPr lang="cs-CZ" sz="3200" b="1" dirty="0" smtClean="0"/>
              <a:t>Zemědělství</a:t>
            </a:r>
            <a:r>
              <a:rPr lang="cs-CZ" sz="3200" dirty="0" smtClean="0"/>
              <a:t> (jih) cukrovka, pšenice, ječmen, oves, brambory a další krmné plodiny.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646970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"/>
            <a:ext cx="4283968" cy="6843610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SKANDINÁVSKÉ POHOŘÍ</a:t>
            </a:r>
            <a:br>
              <a:rPr lang="cs-CZ" b="1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4000" dirty="0" smtClean="0"/>
              <a:t>Největší část území Skandinávského pohoří náleží </a:t>
            </a:r>
            <a:br>
              <a:rPr lang="cs-CZ" sz="4000" dirty="0" smtClean="0"/>
            </a:br>
            <a:r>
              <a:rPr lang="cs-CZ" sz="4000" dirty="0" smtClean="0"/>
              <a:t>k Baltskému štítu, složeného přede-vším ze žul a rul.</a:t>
            </a:r>
            <a:endParaRPr lang="cs-CZ" sz="40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496"/>
            <a:ext cx="5129564" cy="6811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15358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98072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/>
          </a:bodyPr>
          <a:lstStyle/>
          <a:p>
            <a:r>
              <a:rPr lang="cs-CZ" b="1" dirty="0" smtClean="0"/>
              <a:t>GÖTEBORG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050662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356" y="1556792"/>
            <a:ext cx="7620000" cy="506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MALMÖ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11903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INFORMACÍ:</a:t>
            </a:r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ZIVNER, </a:t>
            </a:r>
            <a:r>
              <a:rPr lang="cs-CZ" dirty="0" err="1" smtClean="0"/>
              <a:t>Tene</a:t>
            </a:r>
            <a:r>
              <a:rPr lang="cs-CZ" dirty="0" smtClean="0"/>
              <a:t>. 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 </a:t>
            </a:r>
            <a:r>
              <a:rPr lang="cs-CZ" dirty="0" smtClean="0">
                <a:effectLst/>
              </a:rPr>
              <a:t>18. 2. 2007, 22:24</a:t>
            </a:r>
            <a:r>
              <a:rPr lang="cs-CZ" dirty="0" smtClean="0"/>
              <a:t>[cit. 2012-11-22]. </a:t>
            </a:r>
            <a:r>
              <a:rPr lang="cs-CZ" dirty="0" err="1" smtClean="0"/>
              <a:t>Soubor:Sweden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cia.png.Dostupné</a:t>
            </a:r>
            <a:r>
              <a:rPr lang="cs-CZ" dirty="0" smtClean="0"/>
              <a:t> z WWW: &lt;http://cs.wikipedia.org/wiki/</a:t>
            </a:r>
            <a:r>
              <a:rPr lang="cs-CZ" dirty="0" err="1" smtClean="0"/>
              <a:t>Soubor:Sweden_from_cia.png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ZIVNER, </a:t>
            </a:r>
            <a:r>
              <a:rPr lang="cs-CZ" dirty="0" err="1" smtClean="0"/>
              <a:t>Kildor</a:t>
            </a:r>
            <a:r>
              <a:rPr lang="cs-CZ" dirty="0" smtClean="0"/>
              <a:t>. 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 </a:t>
            </a:r>
            <a:r>
              <a:rPr lang="cs-CZ" dirty="0" smtClean="0">
                <a:effectLst/>
              </a:rPr>
              <a:t>21. 7. 2009, 00:15</a:t>
            </a:r>
            <a:r>
              <a:rPr lang="cs-CZ" dirty="0" smtClean="0"/>
              <a:t>[cit. 2012-11-22]. </a:t>
            </a:r>
            <a:r>
              <a:rPr lang="cs-CZ" dirty="0" err="1" smtClean="0"/>
              <a:t>Soubor:Stockholm</a:t>
            </a:r>
            <a:r>
              <a:rPr lang="cs-CZ" dirty="0" smtClean="0"/>
              <a:t> </a:t>
            </a:r>
            <a:r>
              <a:rPr lang="cs-CZ" dirty="0" err="1" smtClean="0"/>
              <a:t>lead</a:t>
            </a:r>
            <a:r>
              <a:rPr lang="cs-CZ" dirty="0" smtClean="0"/>
              <a:t> </a:t>
            </a:r>
            <a:r>
              <a:rPr lang="cs-CZ" dirty="0" err="1" smtClean="0"/>
              <a:t>image.jpg.Dostupné</a:t>
            </a:r>
            <a:r>
              <a:rPr lang="cs-CZ" dirty="0" smtClean="0"/>
              <a:t> z WWW: &lt;http://cs.wikipedia.org/wiki/</a:t>
            </a:r>
            <a:r>
              <a:rPr lang="cs-CZ" dirty="0" err="1" smtClean="0"/>
              <a:t>Soubor:Stockholm_lead_image.jpg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ZIVNER, </a:t>
            </a:r>
            <a:r>
              <a:rPr lang="cs-CZ" dirty="0" err="1" smtClean="0"/>
              <a:t>Ranveig</a:t>
            </a:r>
            <a:r>
              <a:rPr lang="cs-CZ" dirty="0" smtClean="0"/>
              <a:t>. 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 2. 2. 2006, 13:30[cit. 2012-11-22]. Soubor:Jotun600.jpg.Dostupné z WWW: &lt;http://cs.wikipedia.org/wiki/Soubor:Jotun600.jpg&gt;.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ZIVNER, </a:t>
            </a:r>
            <a:r>
              <a:rPr lang="cs-CZ" dirty="0" err="1" smtClean="0"/>
              <a:t>Axt</a:t>
            </a:r>
            <a:r>
              <a:rPr lang="cs-CZ" dirty="0" smtClean="0"/>
              <a:t>. 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 21. 6. 2008, 21:09[cit. 2012-11-22]. </a:t>
            </a:r>
            <a:r>
              <a:rPr lang="cs-CZ" dirty="0" err="1" smtClean="0"/>
              <a:t>Soubor:Göteborg</a:t>
            </a:r>
            <a:r>
              <a:rPr lang="cs-CZ" dirty="0" smtClean="0"/>
              <a:t> 03.jpg.Dostupné z WWW: &lt;http://cs.wikipedia.org/wiki/Soubor:G%C3%B6teborg_03.jpg&gt;.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ZIVNER, Cryonic07. 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 </a:t>
            </a:r>
            <a:r>
              <a:rPr lang="cs-CZ" dirty="0" smtClean="0">
                <a:effectLst/>
              </a:rPr>
              <a:t>1. 8. 2007, 16:59</a:t>
            </a:r>
            <a:r>
              <a:rPr lang="cs-CZ" dirty="0" smtClean="0"/>
              <a:t>[cit. 2012-11-22]. </a:t>
            </a:r>
            <a:r>
              <a:rPr lang="cs-CZ" dirty="0" err="1" smtClean="0"/>
              <a:t>Soubor:Turning</a:t>
            </a:r>
            <a:r>
              <a:rPr lang="cs-CZ" dirty="0" smtClean="0"/>
              <a:t> torso by night1.jpg.Dostupné z WWW: &lt;http://cs.wikipedia.org/wiki/Soubor:Turning_torso_by_night1.jpg&gt;.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ŠKOLNÍ ATLAS SVĚTA. Vydala Kartografie Praha, a.s. 1998. ISBN 80-7011-582-3. Strana </a:t>
            </a:r>
            <a:r>
              <a:rPr lang="cs-CZ" dirty="0" smtClean="0"/>
              <a:t>82.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lvl="0"/>
            <a:endParaRPr lang="cs-CZ" dirty="0"/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53251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13</Words>
  <Application>Microsoft Office PowerPoint</Application>
  <PresentationFormat>Předvádění na obrazovce (4:3)</PresentationFormat>
  <Paragraphs>26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Prezentace</vt:lpstr>
      <vt:lpstr>Prezentace aplikace PowerPoint</vt:lpstr>
      <vt:lpstr>Prezentace aplikace PowerPoint</vt:lpstr>
      <vt:lpstr>ŠVÉDSKO ROZLOHA: 450 000 KM2 POČET OBYVATEL: 8,9 mil. KONSTITUČNÍ MONARCHIE, KRÁL Carl XVI. Gustaf Švédsko se dělí na tři hlavní oblasti. Norrland(sever) hornatá krajina s rozlehlými lesy a velkými zásobami rud. Svealand(střed)zvlněné hřebeny ledovcového původu a většinu z více než 90 tisíc švédských jezer. Götaland(jih) zemědělství.</vt:lpstr>
      <vt:lpstr> HLAVNÍ MĚSTO    „BENÁTKY SEVERU“</vt:lpstr>
      <vt:lpstr> Velkou část země pokrývají lesy, v západní části se rozkládá masiv Skandinávských hor.  Hustota obyvatelstva je nízká, většina je koncentrována v městských oblastech.  Sever kočovní Laponci. Mezi nejdůležitější přírodní zdroje se řadí voda, dřevo a železná ruda, jež jsou jedním z pilířů prosperující švédské ekonomiky. Průmysl dřevozpracující (Ikea), hutnictví, strojírenství (Elektrolux, Husqvarna, SAAB, Sony Ericsson, Volvo..) Zemědělství (jih) cukrovka, pšenice, ječmen, oves, brambory a další krmné plodiny.  </vt:lpstr>
      <vt:lpstr>SKANDINÁVSKÉ POHOŘÍ  Největší část území Skandinávského pohoří náleží  k Baltskému štítu, složeného přede-vším ze žul a rul.</vt:lpstr>
      <vt:lpstr>GÖTEBORG</vt:lpstr>
      <vt:lpstr>MALMÖ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T7A</cp:lastModifiedBy>
  <cp:revision>12</cp:revision>
  <dcterms:created xsi:type="dcterms:W3CDTF">2012-11-22T16:50:29Z</dcterms:created>
  <dcterms:modified xsi:type="dcterms:W3CDTF">2013-04-23T11:32:52Z</dcterms:modified>
</cp:coreProperties>
</file>