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sldIdLst>
    <p:sldId id="262" r:id="rId3"/>
    <p:sldId id="263" r:id="rId4"/>
    <p:sldId id="256" r:id="rId5"/>
    <p:sldId id="257" r:id="rId6"/>
    <p:sldId id="261" r:id="rId7"/>
    <p:sldId id="258" r:id="rId8"/>
    <p:sldId id="259" r:id="rId9"/>
    <p:sldId id="260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2" autoAdjust="0"/>
    <p:restoredTop sz="94561" autoAdjust="0"/>
  </p:normalViewPr>
  <p:slideViewPr>
    <p:cSldViewPr>
      <p:cViewPr varScale="1">
        <p:scale>
          <a:sx n="59" d="100"/>
          <a:sy n="59" d="100"/>
        </p:scale>
        <p:origin x="-1548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068A4C1E-A3A5-43F4-8E50-C04EA951500B}" type="datetimeFigureOut">
              <a:rPr lang="cs-CZ" smtClean="0"/>
              <a:t>20.9.2013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369EB43A-DF6B-4EA4-803E-A339D20083E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068A4C1E-A3A5-43F4-8E50-C04EA951500B}" type="datetimeFigureOut">
              <a:rPr lang="cs-CZ" smtClean="0"/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9EB43A-DF6B-4EA4-803E-A339D20083E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068A4C1E-A3A5-43F4-8E50-C04EA951500B}" type="datetimeFigureOut">
              <a:rPr lang="cs-CZ" smtClean="0"/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369EB43A-DF6B-4EA4-803E-A339D20083EA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68A4C1E-A3A5-43F4-8E50-C04EA951500B}" type="datetimeFigureOut">
              <a:rPr lang="cs-CZ" smtClean="0"/>
              <a:t>20.9.2013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69EB43A-DF6B-4EA4-803E-A339D20083E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068A4C1E-A3A5-43F4-8E50-C04EA951500B}" type="datetimeFigureOut">
              <a:rPr lang="cs-CZ" smtClean="0"/>
              <a:t>20.9.2013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369EB43A-DF6B-4EA4-803E-A339D20083E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A4C1E-A3A5-43F4-8E50-C04EA951500B}" type="datetimeFigureOut">
              <a:rPr lang="cs-CZ" smtClean="0"/>
              <a:t>20.9.2013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9EB43A-DF6B-4EA4-803E-A339D20083E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68A4C1E-A3A5-43F4-8E50-C04EA951500B}" type="datetimeFigureOut">
              <a:rPr lang="cs-CZ" smtClean="0"/>
              <a:t>20.9.2013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69EB43A-DF6B-4EA4-803E-A339D20083E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068A4C1E-A3A5-43F4-8E50-C04EA951500B}" type="datetimeFigureOut">
              <a:rPr lang="cs-CZ" smtClean="0"/>
              <a:t>20.9.2013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369EB43A-DF6B-4EA4-803E-A339D20083E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068A4C1E-A3A5-43F4-8E50-C04EA951500B}" type="datetimeFigureOut">
              <a:rPr lang="cs-CZ" smtClean="0"/>
              <a:t>20.9.2013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369EB43A-DF6B-4EA4-803E-A339D20083E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A4C1E-A3A5-43F4-8E50-C04EA951500B}" type="datetimeFigureOut">
              <a:rPr lang="cs-CZ" smtClean="0"/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9EB43A-DF6B-4EA4-803E-A339D20083E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A4C1E-A3A5-43F4-8E50-C04EA951500B}" type="datetimeFigureOut">
              <a:rPr lang="cs-CZ" smtClean="0"/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9EB43A-DF6B-4EA4-803E-A339D20083E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A4C1E-A3A5-43F4-8E50-C04EA951500B}" type="datetimeFigureOut">
              <a:rPr lang="cs-CZ" smtClean="0"/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9EB43A-DF6B-4EA4-803E-A339D20083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134839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A4C1E-A3A5-43F4-8E50-C04EA951500B}" type="datetimeFigureOut">
              <a:rPr lang="cs-CZ" smtClean="0"/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9EB43A-DF6B-4EA4-803E-A339D20083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446921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A4C1E-A3A5-43F4-8E50-C04EA951500B}" type="datetimeFigureOut">
              <a:rPr lang="cs-CZ" smtClean="0"/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9EB43A-DF6B-4EA4-803E-A339D20083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022771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A4C1E-A3A5-43F4-8E50-C04EA951500B}" type="datetimeFigureOut">
              <a:rPr lang="cs-CZ" smtClean="0"/>
              <a:t>20.9.2013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9EB43A-DF6B-4EA4-803E-A339D20083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563528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A4C1E-A3A5-43F4-8E50-C04EA951500B}" type="datetimeFigureOut">
              <a:rPr lang="cs-CZ" smtClean="0"/>
              <a:t>20.9.2013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9EB43A-DF6B-4EA4-803E-A339D20083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206454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A4C1E-A3A5-43F4-8E50-C04EA951500B}" type="datetimeFigureOut">
              <a:rPr lang="cs-CZ" smtClean="0"/>
              <a:t>20.9.2013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9EB43A-DF6B-4EA4-803E-A339D20083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893882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A4C1E-A3A5-43F4-8E50-C04EA951500B}" type="datetimeFigureOut">
              <a:rPr lang="cs-CZ" smtClean="0"/>
              <a:t>20.9.2013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9EB43A-DF6B-4EA4-803E-A339D20083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596274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A4C1E-A3A5-43F4-8E50-C04EA951500B}" type="datetimeFigureOut">
              <a:rPr lang="cs-CZ" smtClean="0"/>
              <a:t>20.9.2013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9EB43A-DF6B-4EA4-803E-A339D20083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796251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A4C1E-A3A5-43F4-8E50-C04EA951500B}" type="datetimeFigureOut">
              <a:rPr lang="cs-CZ" smtClean="0"/>
              <a:t>20.9.2013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9EB43A-DF6B-4EA4-803E-A339D20083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0733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A4C1E-A3A5-43F4-8E50-C04EA951500B}" type="datetimeFigureOut">
              <a:rPr lang="cs-CZ" smtClean="0"/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9EB43A-DF6B-4EA4-803E-A339D20083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73875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A4C1E-A3A5-43F4-8E50-C04EA951500B}" type="datetimeFigureOut">
              <a:rPr lang="cs-CZ" smtClean="0"/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9EB43A-DF6B-4EA4-803E-A339D20083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15588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97000">
              <a:srgbClr val="0070C0"/>
            </a:gs>
            <a:gs pos="100000">
              <a:schemeClr val="bg2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068A4C1E-A3A5-43F4-8E50-C04EA951500B}" type="datetimeFigureOut">
              <a:rPr lang="cs-CZ" smtClean="0"/>
              <a:t>20.9.2013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369EB43A-DF6B-4EA4-803E-A339D20083EA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8A4C1E-A3A5-43F4-8E50-C04EA951500B}" type="datetimeFigureOut">
              <a:rPr lang="cs-CZ" smtClean="0"/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9EB43A-DF6B-4EA4-803E-A339D20083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51044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wmf"/><Relationship Id="rId4" Type="http://schemas.openxmlformats.org/officeDocument/2006/relationships/image" Target="../media/image1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7" Type="http://schemas.openxmlformats.org/officeDocument/2006/relationships/image" Target="../media/image24.jpeg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jpeg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</a:t>
            </a:r>
            <a:r>
              <a:rPr lang="cs-CZ" b="1" dirty="0" smtClean="0"/>
              <a:t>Anglický jazyk</a:t>
            </a:r>
            <a:endParaRPr lang="cs-CZ" dirty="0" smtClean="0"/>
          </a:p>
          <a:p>
            <a:r>
              <a:rPr lang="cs-CZ" dirty="0" smtClean="0"/>
              <a:t>ROČNÍK: </a:t>
            </a:r>
            <a:r>
              <a:rPr lang="cs-CZ" b="1" dirty="0" smtClean="0"/>
              <a:t>6. ročník</a:t>
            </a:r>
          </a:p>
          <a:p>
            <a:r>
              <a:rPr lang="cs-CZ" dirty="0" smtClean="0"/>
              <a:t>TÉMA: </a:t>
            </a:r>
            <a:r>
              <a:rPr lang="cs-CZ" b="1" dirty="0" err="1" smtClean="0"/>
              <a:t>Plurals</a:t>
            </a:r>
            <a:r>
              <a:rPr lang="cs-CZ" b="1" dirty="0" smtClean="0"/>
              <a:t> </a:t>
            </a:r>
            <a:r>
              <a:rPr lang="cs-CZ" b="1" dirty="0" err="1" smtClean="0"/>
              <a:t>of</a:t>
            </a:r>
            <a:r>
              <a:rPr lang="cs-CZ" b="1" dirty="0" smtClean="0"/>
              <a:t> </a:t>
            </a:r>
            <a:r>
              <a:rPr lang="cs-CZ" b="1" dirty="0" err="1" smtClean="0"/>
              <a:t>nouns</a:t>
            </a:r>
            <a:endParaRPr lang="cs-CZ" dirty="0" smtClean="0"/>
          </a:p>
          <a:p>
            <a:r>
              <a:rPr lang="cs-CZ" dirty="0" smtClean="0"/>
              <a:t>AUTOR: </a:t>
            </a:r>
            <a:r>
              <a:rPr lang="cs-CZ" b="1" dirty="0" smtClean="0"/>
              <a:t>Ing. Pavla Zezulová</a:t>
            </a:r>
            <a:endParaRPr lang="cs-CZ" dirty="0" smtClean="0"/>
          </a:p>
          <a:p>
            <a:r>
              <a:rPr lang="cs-CZ" dirty="0" smtClean="0"/>
              <a:t>DATUM VYTVOŘENÍ: </a:t>
            </a:r>
            <a:r>
              <a:rPr lang="cs-CZ" b="1" dirty="0" smtClean="0"/>
              <a:t>15. 10 . 2012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VY_32_INOVACE_54 _PZ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2895" y="260648"/>
            <a:ext cx="4501604" cy="10092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50871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742695"/>
            <a:ext cx="8748464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Anotace</a:t>
            </a:r>
          </a:p>
          <a:p>
            <a:endParaRPr lang="cs-CZ" b="1" dirty="0"/>
          </a:p>
          <a:p>
            <a:r>
              <a:rPr lang="cs-CZ" dirty="0" smtClean="0"/>
              <a:t>Materiál je určen pro výklad učiva v 6. ročníku. Je zaměřen na pravidla tvorby množného</a:t>
            </a:r>
          </a:p>
          <a:p>
            <a:r>
              <a:rPr lang="cs-CZ" dirty="0" smtClean="0"/>
              <a:t>čísla podstatných jmen. Kromě pravidelných podstatných jmen se žáci seznamují i s nejpoužívanějšími nepravidelnými podstatnými jmény. Pro oživení výuky jsou v prezentaci použity obrázky, které aktivují žáky k práci.</a:t>
            </a:r>
          </a:p>
          <a:p>
            <a:endParaRPr lang="cs-CZ" dirty="0"/>
          </a:p>
          <a:p>
            <a:r>
              <a:rPr lang="cs-CZ" b="1" dirty="0" smtClean="0"/>
              <a:t>Pilotáž</a:t>
            </a:r>
          </a:p>
          <a:p>
            <a:endParaRPr lang="cs-CZ" b="1" dirty="0"/>
          </a:p>
          <a:p>
            <a:r>
              <a:rPr lang="cs-CZ" dirty="0" smtClean="0"/>
              <a:t>Materiál byl ověřen ve dvou jazykových skupinách žáků 6. ročníku. Žáci pracovali velmi dobře. Promítané obrázky podpořili jejich hravost v učení.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5545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ctrTitle" idx="4294967295"/>
          </p:nvPr>
        </p:nvSpPr>
        <p:spPr>
          <a:xfrm>
            <a:off x="1082675" y="620713"/>
            <a:ext cx="8061325" cy="1470025"/>
          </a:xfrm>
        </p:spPr>
        <p:txBody>
          <a:bodyPr>
            <a:noAutofit/>
          </a:bodyPr>
          <a:lstStyle/>
          <a:p>
            <a:r>
              <a:rPr lang="cs-CZ" sz="6000" b="1" spc="300" dirty="0" err="1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Plurals</a:t>
            </a:r>
            <a:r>
              <a:rPr lang="cs-CZ" sz="60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 </a:t>
            </a:r>
            <a:r>
              <a:rPr lang="cs-CZ" sz="6000" b="1" spc="300" dirty="0" err="1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of</a:t>
            </a:r>
            <a:r>
              <a:rPr lang="cs-CZ" sz="60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 </a:t>
            </a:r>
            <a:r>
              <a:rPr lang="cs-CZ" sz="6000" b="1" spc="300" dirty="0" err="1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nouns</a:t>
            </a:r>
            <a:endParaRPr lang="cs-CZ" sz="60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7" name="Zástupný symbol pro text 6"/>
          <p:cNvSpPr>
            <a:spLocks noGrp="1"/>
          </p:cNvSpPr>
          <p:nvPr>
            <p:ph type="subTitle" idx="4294967295"/>
          </p:nvPr>
        </p:nvSpPr>
        <p:spPr>
          <a:xfrm>
            <a:off x="467544" y="5949280"/>
            <a:ext cx="7274372" cy="937422"/>
          </a:xfrm>
        </p:spPr>
        <p:txBody>
          <a:bodyPr>
            <a:noAutofit/>
          </a:bodyPr>
          <a:lstStyle/>
          <a:p>
            <a:pPr marL="64008" indent="0">
              <a:buNone/>
            </a:pPr>
            <a:r>
              <a:rPr lang="cs-CZ" sz="2800" dirty="0" smtClean="0">
                <a:solidFill>
                  <a:srgbClr val="FFFF00"/>
                </a:solidFill>
                <a:latin typeface="Arial Black" pitchFamily="34" charset="0"/>
              </a:rPr>
              <a:t>množné číslo podstatných jmen</a:t>
            </a:r>
            <a:endParaRPr lang="cs-CZ" sz="2800" dirty="0">
              <a:solidFill>
                <a:srgbClr val="FFFF00"/>
              </a:solidFill>
              <a:latin typeface="Arial Black" pitchFamily="34" charset="0"/>
            </a:endParaRPr>
          </a:p>
        </p:txBody>
      </p:sp>
      <p:pic>
        <p:nvPicPr>
          <p:cNvPr id="1026" name="Picture 2" descr="C:\Users\ZS SLOVAN\AppData\Local\Microsoft\Windows\Temporary Internet Files\Content.IE5\1S6A3D5V\MC90005521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132856"/>
            <a:ext cx="1584176" cy="3241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ZS SLOVAN\AppData\Local\Microsoft\Windows\Temporary Internet Files\Content.IE5\74UIASND\MC90023739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348880"/>
            <a:ext cx="2536634" cy="2247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ZS SLOVAN\AppData\Local\Microsoft\Windows\Temporary Internet Files\Content.IE5\IWIPD6GT\MC90023258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221088"/>
            <a:ext cx="2888055" cy="1578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ZS SLOVAN\AppData\Local\Microsoft\Windows\Temporary Internet Files\Content.IE5\74UIASND\MC90030984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5584" y="2153638"/>
            <a:ext cx="1825142" cy="1686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46927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5979535" y="293626"/>
            <a:ext cx="2232248" cy="9144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-s (es)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77822" y="438743"/>
            <a:ext cx="58380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  <a:latin typeface="Arial Black" pitchFamily="34" charset="0"/>
              </a:rPr>
              <a:t>- tvoříme přidáním koncovky </a:t>
            </a:r>
            <a:endParaRPr lang="cs-CZ" sz="4000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1027" name="Picture 3" descr="C:\Users\ZS SLOVAN\AppData\Local\Microsoft\Windows\Temporary Internet Files\Content.IE5\Z3HQ0LRZ\MC9003974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457602"/>
            <a:ext cx="1598519" cy="1312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087" name="Skupina 1086"/>
          <p:cNvGrpSpPr/>
          <p:nvPr/>
        </p:nvGrpSpPr>
        <p:grpSpPr>
          <a:xfrm>
            <a:off x="3635896" y="1290193"/>
            <a:ext cx="1830134" cy="1527176"/>
            <a:chOff x="3623226" y="3439670"/>
            <a:chExt cx="2246059" cy="1841602"/>
          </a:xfrm>
        </p:grpSpPr>
        <p:pic>
          <p:nvPicPr>
            <p:cNvPr id="1028" name="Picture 4" descr="C:\Users\ZS SLOVAN\AppData\Local\Microsoft\Windows\Temporary Internet Files\Content.IE5\IWIPD6GT\MC900396676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23226" y="3439670"/>
              <a:ext cx="1796796" cy="184160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grpSp>
          <p:nvGrpSpPr>
            <p:cNvPr id="4" name="Group 8"/>
            <p:cNvGrpSpPr>
              <a:grpSpLocks noChangeAspect="1"/>
            </p:cNvGrpSpPr>
            <p:nvPr/>
          </p:nvGrpSpPr>
          <p:grpSpPr bwMode="auto">
            <a:xfrm>
              <a:off x="4061122" y="3473109"/>
              <a:ext cx="1808163" cy="1808163"/>
              <a:chOff x="3590" y="1593"/>
              <a:chExt cx="1139" cy="1139"/>
            </a:xfrm>
          </p:grpSpPr>
          <p:sp>
            <p:nvSpPr>
              <p:cNvPr id="8" name="Freeform 11"/>
              <p:cNvSpPr>
                <a:spLocks/>
              </p:cNvSpPr>
              <p:nvPr/>
            </p:nvSpPr>
            <p:spPr bwMode="auto">
              <a:xfrm>
                <a:off x="4295" y="2680"/>
                <a:ext cx="201" cy="43"/>
              </a:xfrm>
              <a:custGeom>
                <a:avLst/>
                <a:gdLst>
                  <a:gd name="T0" fmla="*/ 384 w 401"/>
                  <a:gd name="T1" fmla="*/ 1 h 86"/>
                  <a:gd name="T2" fmla="*/ 4 w 401"/>
                  <a:gd name="T3" fmla="*/ 1 h 86"/>
                  <a:gd name="T4" fmla="*/ 0 w 401"/>
                  <a:gd name="T5" fmla="*/ 38 h 86"/>
                  <a:gd name="T6" fmla="*/ 6 w 401"/>
                  <a:gd name="T7" fmla="*/ 86 h 86"/>
                  <a:gd name="T8" fmla="*/ 20 w 401"/>
                  <a:gd name="T9" fmla="*/ 84 h 86"/>
                  <a:gd name="T10" fmla="*/ 397 w 401"/>
                  <a:gd name="T11" fmla="*/ 84 h 86"/>
                  <a:gd name="T12" fmla="*/ 398 w 401"/>
                  <a:gd name="T13" fmla="*/ 71 h 86"/>
                  <a:gd name="T14" fmla="*/ 401 w 401"/>
                  <a:gd name="T15" fmla="*/ 38 h 86"/>
                  <a:gd name="T16" fmla="*/ 398 w 401"/>
                  <a:gd name="T17" fmla="*/ 0 h 86"/>
                  <a:gd name="T18" fmla="*/ 384 w 401"/>
                  <a:gd name="T19" fmla="*/ 1 h 8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401" h="86">
                    <a:moveTo>
                      <a:pt x="384" y="1"/>
                    </a:moveTo>
                    <a:lnTo>
                      <a:pt x="4" y="1"/>
                    </a:lnTo>
                    <a:lnTo>
                      <a:pt x="0" y="38"/>
                    </a:lnTo>
                    <a:lnTo>
                      <a:pt x="6" y="86"/>
                    </a:lnTo>
                    <a:lnTo>
                      <a:pt x="20" y="84"/>
                    </a:lnTo>
                    <a:lnTo>
                      <a:pt x="397" y="84"/>
                    </a:lnTo>
                    <a:lnTo>
                      <a:pt x="398" y="71"/>
                    </a:lnTo>
                    <a:lnTo>
                      <a:pt x="401" y="38"/>
                    </a:lnTo>
                    <a:lnTo>
                      <a:pt x="398" y="0"/>
                    </a:lnTo>
                    <a:lnTo>
                      <a:pt x="384" y="1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" name="Freeform 12"/>
              <p:cNvSpPr>
                <a:spLocks/>
              </p:cNvSpPr>
              <p:nvPr/>
            </p:nvSpPr>
            <p:spPr bwMode="auto">
              <a:xfrm>
                <a:off x="4311" y="2696"/>
                <a:ext cx="169" cy="9"/>
              </a:xfrm>
              <a:custGeom>
                <a:avLst/>
                <a:gdLst>
                  <a:gd name="T0" fmla="*/ 336 w 336"/>
                  <a:gd name="T1" fmla="*/ 0 h 19"/>
                  <a:gd name="T2" fmla="*/ 336 w 336"/>
                  <a:gd name="T3" fmla="*/ 2 h 19"/>
                  <a:gd name="T4" fmla="*/ 336 w 336"/>
                  <a:gd name="T5" fmla="*/ 3 h 19"/>
                  <a:gd name="T6" fmla="*/ 336 w 336"/>
                  <a:gd name="T7" fmla="*/ 5 h 19"/>
                  <a:gd name="T8" fmla="*/ 336 w 336"/>
                  <a:gd name="T9" fmla="*/ 5 h 19"/>
                  <a:gd name="T10" fmla="*/ 336 w 336"/>
                  <a:gd name="T11" fmla="*/ 6 h 19"/>
                  <a:gd name="T12" fmla="*/ 336 w 336"/>
                  <a:gd name="T13" fmla="*/ 10 h 19"/>
                  <a:gd name="T14" fmla="*/ 335 w 336"/>
                  <a:gd name="T15" fmla="*/ 14 h 19"/>
                  <a:gd name="T16" fmla="*/ 335 w 336"/>
                  <a:gd name="T17" fmla="*/ 19 h 19"/>
                  <a:gd name="T18" fmla="*/ 327 w 336"/>
                  <a:gd name="T19" fmla="*/ 19 h 19"/>
                  <a:gd name="T20" fmla="*/ 314 w 336"/>
                  <a:gd name="T21" fmla="*/ 19 h 19"/>
                  <a:gd name="T22" fmla="*/ 297 w 336"/>
                  <a:gd name="T23" fmla="*/ 19 h 19"/>
                  <a:gd name="T24" fmla="*/ 276 w 336"/>
                  <a:gd name="T25" fmla="*/ 19 h 19"/>
                  <a:gd name="T26" fmla="*/ 252 w 336"/>
                  <a:gd name="T27" fmla="*/ 19 h 19"/>
                  <a:gd name="T28" fmla="*/ 225 w 336"/>
                  <a:gd name="T29" fmla="*/ 19 h 19"/>
                  <a:gd name="T30" fmla="*/ 197 w 336"/>
                  <a:gd name="T31" fmla="*/ 19 h 19"/>
                  <a:gd name="T32" fmla="*/ 168 w 336"/>
                  <a:gd name="T33" fmla="*/ 19 h 19"/>
                  <a:gd name="T34" fmla="*/ 139 w 336"/>
                  <a:gd name="T35" fmla="*/ 19 h 19"/>
                  <a:gd name="T36" fmla="*/ 111 w 336"/>
                  <a:gd name="T37" fmla="*/ 19 h 19"/>
                  <a:gd name="T38" fmla="*/ 85 w 336"/>
                  <a:gd name="T39" fmla="*/ 19 h 19"/>
                  <a:gd name="T40" fmla="*/ 61 w 336"/>
                  <a:gd name="T41" fmla="*/ 19 h 19"/>
                  <a:gd name="T42" fmla="*/ 39 w 336"/>
                  <a:gd name="T43" fmla="*/ 19 h 19"/>
                  <a:gd name="T44" fmla="*/ 21 w 336"/>
                  <a:gd name="T45" fmla="*/ 19 h 19"/>
                  <a:gd name="T46" fmla="*/ 9 w 336"/>
                  <a:gd name="T47" fmla="*/ 19 h 19"/>
                  <a:gd name="T48" fmla="*/ 1 w 336"/>
                  <a:gd name="T49" fmla="*/ 19 h 19"/>
                  <a:gd name="T50" fmla="*/ 1 w 336"/>
                  <a:gd name="T51" fmla="*/ 14 h 19"/>
                  <a:gd name="T52" fmla="*/ 1 w 336"/>
                  <a:gd name="T53" fmla="*/ 10 h 19"/>
                  <a:gd name="T54" fmla="*/ 0 w 336"/>
                  <a:gd name="T55" fmla="*/ 6 h 19"/>
                  <a:gd name="T56" fmla="*/ 0 w 336"/>
                  <a:gd name="T57" fmla="*/ 5 h 19"/>
                  <a:gd name="T58" fmla="*/ 0 w 336"/>
                  <a:gd name="T59" fmla="*/ 5 h 19"/>
                  <a:gd name="T60" fmla="*/ 0 w 336"/>
                  <a:gd name="T61" fmla="*/ 3 h 19"/>
                  <a:gd name="T62" fmla="*/ 0 w 336"/>
                  <a:gd name="T63" fmla="*/ 2 h 19"/>
                  <a:gd name="T64" fmla="*/ 0 w 336"/>
                  <a:gd name="T65" fmla="*/ 0 h 19"/>
                  <a:gd name="T66" fmla="*/ 8 w 336"/>
                  <a:gd name="T67" fmla="*/ 0 h 19"/>
                  <a:gd name="T68" fmla="*/ 20 w 336"/>
                  <a:gd name="T69" fmla="*/ 0 h 19"/>
                  <a:gd name="T70" fmla="*/ 39 w 336"/>
                  <a:gd name="T71" fmla="*/ 0 h 19"/>
                  <a:gd name="T72" fmla="*/ 59 w 336"/>
                  <a:gd name="T73" fmla="*/ 0 h 19"/>
                  <a:gd name="T74" fmla="*/ 84 w 336"/>
                  <a:gd name="T75" fmla="*/ 0 h 19"/>
                  <a:gd name="T76" fmla="*/ 110 w 336"/>
                  <a:gd name="T77" fmla="*/ 0 h 19"/>
                  <a:gd name="T78" fmla="*/ 139 w 336"/>
                  <a:gd name="T79" fmla="*/ 0 h 19"/>
                  <a:gd name="T80" fmla="*/ 168 w 336"/>
                  <a:gd name="T81" fmla="*/ 0 h 19"/>
                  <a:gd name="T82" fmla="*/ 197 w 336"/>
                  <a:gd name="T83" fmla="*/ 0 h 19"/>
                  <a:gd name="T84" fmla="*/ 225 w 336"/>
                  <a:gd name="T85" fmla="*/ 0 h 19"/>
                  <a:gd name="T86" fmla="*/ 252 w 336"/>
                  <a:gd name="T87" fmla="*/ 0 h 19"/>
                  <a:gd name="T88" fmla="*/ 276 w 336"/>
                  <a:gd name="T89" fmla="*/ 0 h 19"/>
                  <a:gd name="T90" fmla="*/ 297 w 336"/>
                  <a:gd name="T91" fmla="*/ 0 h 19"/>
                  <a:gd name="T92" fmla="*/ 315 w 336"/>
                  <a:gd name="T93" fmla="*/ 0 h 19"/>
                  <a:gd name="T94" fmla="*/ 328 w 336"/>
                  <a:gd name="T95" fmla="*/ 0 h 19"/>
                  <a:gd name="T96" fmla="*/ 336 w 336"/>
                  <a:gd name="T97" fmla="*/ 0 h 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336" h="19">
                    <a:moveTo>
                      <a:pt x="336" y="0"/>
                    </a:moveTo>
                    <a:lnTo>
                      <a:pt x="336" y="2"/>
                    </a:lnTo>
                    <a:lnTo>
                      <a:pt x="336" y="3"/>
                    </a:lnTo>
                    <a:lnTo>
                      <a:pt x="336" y="5"/>
                    </a:lnTo>
                    <a:lnTo>
                      <a:pt x="336" y="5"/>
                    </a:lnTo>
                    <a:lnTo>
                      <a:pt x="336" y="6"/>
                    </a:lnTo>
                    <a:lnTo>
                      <a:pt x="336" y="10"/>
                    </a:lnTo>
                    <a:lnTo>
                      <a:pt x="335" y="14"/>
                    </a:lnTo>
                    <a:lnTo>
                      <a:pt x="335" y="19"/>
                    </a:lnTo>
                    <a:lnTo>
                      <a:pt x="327" y="19"/>
                    </a:lnTo>
                    <a:lnTo>
                      <a:pt x="314" y="19"/>
                    </a:lnTo>
                    <a:lnTo>
                      <a:pt x="297" y="19"/>
                    </a:lnTo>
                    <a:lnTo>
                      <a:pt x="276" y="19"/>
                    </a:lnTo>
                    <a:lnTo>
                      <a:pt x="252" y="19"/>
                    </a:lnTo>
                    <a:lnTo>
                      <a:pt x="225" y="19"/>
                    </a:lnTo>
                    <a:lnTo>
                      <a:pt x="197" y="19"/>
                    </a:lnTo>
                    <a:lnTo>
                      <a:pt x="168" y="19"/>
                    </a:lnTo>
                    <a:lnTo>
                      <a:pt x="139" y="19"/>
                    </a:lnTo>
                    <a:lnTo>
                      <a:pt x="111" y="19"/>
                    </a:lnTo>
                    <a:lnTo>
                      <a:pt x="85" y="19"/>
                    </a:lnTo>
                    <a:lnTo>
                      <a:pt x="61" y="19"/>
                    </a:lnTo>
                    <a:lnTo>
                      <a:pt x="39" y="19"/>
                    </a:lnTo>
                    <a:lnTo>
                      <a:pt x="21" y="19"/>
                    </a:lnTo>
                    <a:lnTo>
                      <a:pt x="9" y="19"/>
                    </a:lnTo>
                    <a:lnTo>
                      <a:pt x="1" y="19"/>
                    </a:lnTo>
                    <a:lnTo>
                      <a:pt x="1" y="14"/>
                    </a:lnTo>
                    <a:lnTo>
                      <a:pt x="1" y="10"/>
                    </a:lnTo>
                    <a:lnTo>
                      <a:pt x="0" y="6"/>
                    </a:lnTo>
                    <a:lnTo>
                      <a:pt x="0" y="5"/>
                    </a:lnTo>
                    <a:lnTo>
                      <a:pt x="0" y="5"/>
                    </a:lnTo>
                    <a:lnTo>
                      <a:pt x="0" y="3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8" y="0"/>
                    </a:lnTo>
                    <a:lnTo>
                      <a:pt x="20" y="0"/>
                    </a:lnTo>
                    <a:lnTo>
                      <a:pt x="39" y="0"/>
                    </a:lnTo>
                    <a:lnTo>
                      <a:pt x="59" y="0"/>
                    </a:lnTo>
                    <a:lnTo>
                      <a:pt x="84" y="0"/>
                    </a:lnTo>
                    <a:lnTo>
                      <a:pt x="110" y="0"/>
                    </a:lnTo>
                    <a:lnTo>
                      <a:pt x="139" y="0"/>
                    </a:lnTo>
                    <a:lnTo>
                      <a:pt x="168" y="0"/>
                    </a:lnTo>
                    <a:lnTo>
                      <a:pt x="197" y="0"/>
                    </a:lnTo>
                    <a:lnTo>
                      <a:pt x="225" y="0"/>
                    </a:lnTo>
                    <a:lnTo>
                      <a:pt x="252" y="0"/>
                    </a:lnTo>
                    <a:lnTo>
                      <a:pt x="276" y="0"/>
                    </a:lnTo>
                    <a:lnTo>
                      <a:pt x="297" y="0"/>
                    </a:lnTo>
                    <a:lnTo>
                      <a:pt x="315" y="0"/>
                    </a:lnTo>
                    <a:lnTo>
                      <a:pt x="328" y="0"/>
                    </a:lnTo>
                    <a:lnTo>
                      <a:pt x="336" y="0"/>
                    </a:lnTo>
                    <a:close/>
                  </a:path>
                </a:pathLst>
              </a:custGeom>
              <a:solidFill>
                <a:srgbClr val="FCF2D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" name="Freeform 13"/>
              <p:cNvSpPr>
                <a:spLocks/>
              </p:cNvSpPr>
              <p:nvPr/>
            </p:nvSpPr>
            <p:spPr bwMode="auto">
              <a:xfrm>
                <a:off x="4297" y="2610"/>
                <a:ext cx="196" cy="84"/>
              </a:xfrm>
              <a:custGeom>
                <a:avLst/>
                <a:gdLst>
                  <a:gd name="T0" fmla="*/ 1 w 392"/>
                  <a:gd name="T1" fmla="*/ 154 h 168"/>
                  <a:gd name="T2" fmla="*/ 0 w 392"/>
                  <a:gd name="T3" fmla="*/ 168 h 168"/>
                  <a:gd name="T4" fmla="*/ 392 w 392"/>
                  <a:gd name="T5" fmla="*/ 168 h 168"/>
                  <a:gd name="T6" fmla="*/ 391 w 392"/>
                  <a:gd name="T7" fmla="*/ 154 h 168"/>
                  <a:gd name="T8" fmla="*/ 387 w 392"/>
                  <a:gd name="T9" fmla="*/ 138 h 168"/>
                  <a:gd name="T10" fmla="*/ 382 w 392"/>
                  <a:gd name="T11" fmla="*/ 122 h 168"/>
                  <a:gd name="T12" fmla="*/ 376 w 392"/>
                  <a:gd name="T13" fmla="*/ 107 h 168"/>
                  <a:gd name="T14" fmla="*/ 369 w 392"/>
                  <a:gd name="T15" fmla="*/ 93 h 168"/>
                  <a:gd name="T16" fmla="*/ 359 w 392"/>
                  <a:gd name="T17" fmla="*/ 79 h 168"/>
                  <a:gd name="T18" fmla="*/ 348 w 392"/>
                  <a:gd name="T19" fmla="*/ 66 h 168"/>
                  <a:gd name="T20" fmla="*/ 336 w 392"/>
                  <a:gd name="T21" fmla="*/ 55 h 168"/>
                  <a:gd name="T22" fmla="*/ 324 w 392"/>
                  <a:gd name="T23" fmla="*/ 43 h 168"/>
                  <a:gd name="T24" fmla="*/ 310 w 392"/>
                  <a:gd name="T25" fmla="*/ 34 h 168"/>
                  <a:gd name="T26" fmla="*/ 295 w 392"/>
                  <a:gd name="T27" fmla="*/ 25 h 168"/>
                  <a:gd name="T28" fmla="*/ 279 w 392"/>
                  <a:gd name="T29" fmla="*/ 18 h 168"/>
                  <a:gd name="T30" fmla="*/ 263 w 392"/>
                  <a:gd name="T31" fmla="*/ 11 h 168"/>
                  <a:gd name="T32" fmla="*/ 245 w 392"/>
                  <a:gd name="T33" fmla="*/ 7 h 168"/>
                  <a:gd name="T34" fmla="*/ 228 w 392"/>
                  <a:gd name="T35" fmla="*/ 3 h 168"/>
                  <a:gd name="T36" fmla="*/ 210 w 392"/>
                  <a:gd name="T37" fmla="*/ 1 h 168"/>
                  <a:gd name="T38" fmla="*/ 191 w 392"/>
                  <a:gd name="T39" fmla="*/ 0 h 168"/>
                  <a:gd name="T40" fmla="*/ 173 w 392"/>
                  <a:gd name="T41" fmla="*/ 1 h 168"/>
                  <a:gd name="T42" fmla="*/ 155 w 392"/>
                  <a:gd name="T43" fmla="*/ 3 h 168"/>
                  <a:gd name="T44" fmla="*/ 138 w 392"/>
                  <a:gd name="T45" fmla="*/ 7 h 168"/>
                  <a:gd name="T46" fmla="*/ 122 w 392"/>
                  <a:gd name="T47" fmla="*/ 11 h 168"/>
                  <a:gd name="T48" fmla="*/ 106 w 392"/>
                  <a:gd name="T49" fmla="*/ 17 h 168"/>
                  <a:gd name="T50" fmla="*/ 91 w 392"/>
                  <a:gd name="T51" fmla="*/ 25 h 168"/>
                  <a:gd name="T52" fmla="*/ 77 w 392"/>
                  <a:gd name="T53" fmla="*/ 33 h 168"/>
                  <a:gd name="T54" fmla="*/ 64 w 392"/>
                  <a:gd name="T55" fmla="*/ 42 h 168"/>
                  <a:gd name="T56" fmla="*/ 52 w 392"/>
                  <a:gd name="T57" fmla="*/ 54 h 168"/>
                  <a:gd name="T58" fmla="*/ 41 w 392"/>
                  <a:gd name="T59" fmla="*/ 65 h 168"/>
                  <a:gd name="T60" fmla="*/ 31 w 392"/>
                  <a:gd name="T61" fmla="*/ 78 h 168"/>
                  <a:gd name="T62" fmla="*/ 23 w 392"/>
                  <a:gd name="T63" fmla="*/ 92 h 168"/>
                  <a:gd name="T64" fmla="*/ 15 w 392"/>
                  <a:gd name="T65" fmla="*/ 106 h 168"/>
                  <a:gd name="T66" fmla="*/ 9 w 392"/>
                  <a:gd name="T67" fmla="*/ 122 h 168"/>
                  <a:gd name="T68" fmla="*/ 5 w 392"/>
                  <a:gd name="T69" fmla="*/ 137 h 168"/>
                  <a:gd name="T70" fmla="*/ 1 w 392"/>
                  <a:gd name="T71" fmla="*/ 154 h 16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392" h="168">
                    <a:moveTo>
                      <a:pt x="1" y="154"/>
                    </a:moveTo>
                    <a:lnTo>
                      <a:pt x="0" y="168"/>
                    </a:lnTo>
                    <a:lnTo>
                      <a:pt x="392" y="168"/>
                    </a:lnTo>
                    <a:lnTo>
                      <a:pt x="391" y="154"/>
                    </a:lnTo>
                    <a:lnTo>
                      <a:pt x="387" y="138"/>
                    </a:lnTo>
                    <a:lnTo>
                      <a:pt x="382" y="122"/>
                    </a:lnTo>
                    <a:lnTo>
                      <a:pt x="376" y="107"/>
                    </a:lnTo>
                    <a:lnTo>
                      <a:pt x="369" y="93"/>
                    </a:lnTo>
                    <a:lnTo>
                      <a:pt x="359" y="79"/>
                    </a:lnTo>
                    <a:lnTo>
                      <a:pt x="348" y="66"/>
                    </a:lnTo>
                    <a:lnTo>
                      <a:pt x="336" y="55"/>
                    </a:lnTo>
                    <a:lnTo>
                      <a:pt x="324" y="43"/>
                    </a:lnTo>
                    <a:lnTo>
                      <a:pt x="310" y="34"/>
                    </a:lnTo>
                    <a:lnTo>
                      <a:pt x="295" y="25"/>
                    </a:lnTo>
                    <a:lnTo>
                      <a:pt x="279" y="18"/>
                    </a:lnTo>
                    <a:lnTo>
                      <a:pt x="263" y="11"/>
                    </a:lnTo>
                    <a:lnTo>
                      <a:pt x="245" y="7"/>
                    </a:lnTo>
                    <a:lnTo>
                      <a:pt x="228" y="3"/>
                    </a:lnTo>
                    <a:lnTo>
                      <a:pt x="210" y="1"/>
                    </a:lnTo>
                    <a:lnTo>
                      <a:pt x="191" y="0"/>
                    </a:lnTo>
                    <a:lnTo>
                      <a:pt x="173" y="1"/>
                    </a:lnTo>
                    <a:lnTo>
                      <a:pt x="155" y="3"/>
                    </a:lnTo>
                    <a:lnTo>
                      <a:pt x="138" y="7"/>
                    </a:lnTo>
                    <a:lnTo>
                      <a:pt x="122" y="11"/>
                    </a:lnTo>
                    <a:lnTo>
                      <a:pt x="106" y="17"/>
                    </a:lnTo>
                    <a:lnTo>
                      <a:pt x="91" y="25"/>
                    </a:lnTo>
                    <a:lnTo>
                      <a:pt x="77" y="33"/>
                    </a:lnTo>
                    <a:lnTo>
                      <a:pt x="64" y="42"/>
                    </a:lnTo>
                    <a:lnTo>
                      <a:pt x="52" y="54"/>
                    </a:lnTo>
                    <a:lnTo>
                      <a:pt x="41" y="65"/>
                    </a:lnTo>
                    <a:lnTo>
                      <a:pt x="31" y="78"/>
                    </a:lnTo>
                    <a:lnTo>
                      <a:pt x="23" y="92"/>
                    </a:lnTo>
                    <a:lnTo>
                      <a:pt x="15" y="106"/>
                    </a:lnTo>
                    <a:lnTo>
                      <a:pt x="9" y="122"/>
                    </a:lnTo>
                    <a:lnTo>
                      <a:pt x="5" y="137"/>
                    </a:lnTo>
                    <a:lnTo>
                      <a:pt x="1" y="154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" name="Freeform 14"/>
              <p:cNvSpPr>
                <a:spLocks/>
              </p:cNvSpPr>
              <p:nvPr/>
            </p:nvSpPr>
            <p:spPr bwMode="auto">
              <a:xfrm>
                <a:off x="4311" y="2621"/>
                <a:ext cx="168" cy="61"/>
              </a:xfrm>
              <a:custGeom>
                <a:avLst/>
                <a:gdLst>
                  <a:gd name="T0" fmla="*/ 163 w 335"/>
                  <a:gd name="T1" fmla="*/ 0 h 121"/>
                  <a:gd name="T2" fmla="*/ 194 w 335"/>
                  <a:gd name="T3" fmla="*/ 2 h 121"/>
                  <a:gd name="T4" fmla="*/ 223 w 335"/>
                  <a:gd name="T5" fmla="*/ 9 h 121"/>
                  <a:gd name="T6" fmla="*/ 250 w 335"/>
                  <a:gd name="T7" fmla="*/ 19 h 121"/>
                  <a:gd name="T8" fmla="*/ 274 w 335"/>
                  <a:gd name="T9" fmla="*/ 34 h 121"/>
                  <a:gd name="T10" fmla="*/ 296 w 335"/>
                  <a:gd name="T11" fmla="*/ 51 h 121"/>
                  <a:gd name="T12" fmla="*/ 313 w 335"/>
                  <a:gd name="T13" fmla="*/ 72 h 121"/>
                  <a:gd name="T14" fmla="*/ 326 w 335"/>
                  <a:gd name="T15" fmla="*/ 95 h 121"/>
                  <a:gd name="T16" fmla="*/ 335 w 335"/>
                  <a:gd name="T17" fmla="*/ 121 h 121"/>
                  <a:gd name="T18" fmla="*/ 327 w 335"/>
                  <a:gd name="T19" fmla="*/ 121 h 121"/>
                  <a:gd name="T20" fmla="*/ 314 w 335"/>
                  <a:gd name="T21" fmla="*/ 121 h 121"/>
                  <a:gd name="T22" fmla="*/ 297 w 335"/>
                  <a:gd name="T23" fmla="*/ 121 h 121"/>
                  <a:gd name="T24" fmla="*/ 275 w 335"/>
                  <a:gd name="T25" fmla="*/ 121 h 121"/>
                  <a:gd name="T26" fmla="*/ 251 w 335"/>
                  <a:gd name="T27" fmla="*/ 121 h 121"/>
                  <a:gd name="T28" fmla="*/ 224 w 335"/>
                  <a:gd name="T29" fmla="*/ 121 h 121"/>
                  <a:gd name="T30" fmla="*/ 197 w 335"/>
                  <a:gd name="T31" fmla="*/ 121 h 121"/>
                  <a:gd name="T32" fmla="*/ 168 w 335"/>
                  <a:gd name="T33" fmla="*/ 121 h 121"/>
                  <a:gd name="T34" fmla="*/ 138 w 335"/>
                  <a:gd name="T35" fmla="*/ 121 h 121"/>
                  <a:gd name="T36" fmla="*/ 110 w 335"/>
                  <a:gd name="T37" fmla="*/ 121 h 121"/>
                  <a:gd name="T38" fmla="*/ 84 w 335"/>
                  <a:gd name="T39" fmla="*/ 121 h 121"/>
                  <a:gd name="T40" fmla="*/ 59 w 335"/>
                  <a:gd name="T41" fmla="*/ 121 h 121"/>
                  <a:gd name="T42" fmla="*/ 38 w 335"/>
                  <a:gd name="T43" fmla="*/ 121 h 121"/>
                  <a:gd name="T44" fmla="*/ 20 w 335"/>
                  <a:gd name="T45" fmla="*/ 121 h 121"/>
                  <a:gd name="T46" fmla="*/ 8 w 335"/>
                  <a:gd name="T47" fmla="*/ 121 h 121"/>
                  <a:gd name="T48" fmla="*/ 0 w 335"/>
                  <a:gd name="T49" fmla="*/ 121 h 121"/>
                  <a:gd name="T50" fmla="*/ 8 w 335"/>
                  <a:gd name="T51" fmla="*/ 95 h 121"/>
                  <a:gd name="T52" fmla="*/ 21 w 335"/>
                  <a:gd name="T53" fmla="*/ 71 h 121"/>
                  <a:gd name="T54" fmla="*/ 38 w 335"/>
                  <a:gd name="T55" fmla="*/ 51 h 121"/>
                  <a:gd name="T56" fmla="*/ 57 w 335"/>
                  <a:gd name="T57" fmla="*/ 33 h 121"/>
                  <a:gd name="T58" fmla="*/ 80 w 335"/>
                  <a:gd name="T59" fmla="*/ 19 h 121"/>
                  <a:gd name="T60" fmla="*/ 106 w 335"/>
                  <a:gd name="T61" fmla="*/ 9 h 121"/>
                  <a:gd name="T62" fmla="*/ 133 w 335"/>
                  <a:gd name="T63" fmla="*/ 2 h 121"/>
                  <a:gd name="T64" fmla="*/ 163 w 335"/>
                  <a:gd name="T65" fmla="*/ 0 h 12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335" h="121">
                    <a:moveTo>
                      <a:pt x="163" y="0"/>
                    </a:moveTo>
                    <a:lnTo>
                      <a:pt x="194" y="2"/>
                    </a:lnTo>
                    <a:lnTo>
                      <a:pt x="223" y="9"/>
                    </a:lnTo>
                    <a:lnTo>
                      <a:pt x="250" y="19"/>
                    </a:lnTo>
                    <a:lnTo>
                      <a:pt x="274" y="34"/>
                    </a:lnTo>
                    <a:lnTo>
                      <a:pt x="296" y="51"/>
                    </a:lnTo>
                    <a:lnTo>
                      <a:pt x="313" y="72"/>
                    </a:lnTo>
                    <a:lnTo>
                      <a:pt x="326" y="95"/>
                    </a:lnTo>
                    <a:lnTo>
                      <a:pt x="335" y="121"/>
                    </a:lnTo>
                    <a:lnTo>
                      <a:pt x="327" y="121"/>
                    </a:lnTo>
                    <a:lnTo>
                      <a:pt x="314" y="121"/>
                    </a:lnTo>
                    <a:lnTo>
                      <a:pt x="297" y="121"/>
                    </a:lnTo>
                    <a:lnTo>
                      <a:pt x="275" y="121"/>
                    </a:lnTo>
                    <a:lnTo>
                      <a:pt x="251" y="121"/>
                    </a:lnTo>
                    <a:lnTo>
                      <a:pt x="224" y="121"/>
                    </a:lnTo>
                    <a:lnTo>
                      <a:pt x="197" y="121"/>
                    </a:lnTo>
                    <a:lnTo>
                      <a:pt x="168" y="121"/>
                    </a:lnTo>
                    <a:lnTo>
                      <a:pt x="138" y="121"/>
                    </a:lnTo>
                    <a:lnTo>
                      <a:pt x="110" y="121"/>
                    </a:lnTo>
                    <a:lnTo>
                      <a:pt x="84" y="121"/>
                    </a:lnTo>
                    <a:lnTo>
                      <a:pt x="59" y="121"/>
                    </a:lnTo>
                    <a:lnTo>
                      <a:pt x="38" y="121"/>
                    </a:lnTo>
                    <a:lnTo>
                      <a:pt x="20" y="121"/>
                    </a:lnTo>
                    <a:lnTo>
                      <a:pt x="8" y="121"/>
                    </a:lnTo>
                    <a:lnTo>
                      <a:pt x="0" y="121"/>
                    </a:lnTo>
                    <a:lnTo>
                      <a:pt x="8" y="95"/>
                    </a:lnTo>
                    <a:lnTo>
                      <a:pt x="21" y="71"/>
                    </a:lnTo>
                    <a:lnTo>
                      <a:pt x="38" y="51"/>
                    </a:lnTo>
                    <a:lnTo>
                      <a:pt x="57" y="33"/>
                    </a:lnTo>
                    <a:lnTo>
                      <a:pt x="80" y="19"/>
                    </a:lnTo>
                    <a:lnTo>
                      <a:pt x="106" y="9"/>
                    </a:lnTo>
                    <a:lnTo>
                      <a:pt x="133" y="2"/>
                    </a:lnTo>
                    <a:lnTo>
                      <a:pt x="163" y="0"/>
                    </a:lnTo>
                    <a:close/>
                  </a:path>
                </a:pathLst>
              </a:custGeom>
              <a:solidFill>
                <a:srgbClr val="BA4F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9" name="Freeform 22"/>
              <p:cNvSpPr>
                <a:spLocks/>
              </p:cNvSpPr>
              <p:nvPr/>
            </p:nvSpPr>
            <p:spPr bwMode="auto">
              <a:xfrm>
                <a:off x="3788" y="2212"/>
                <a:ext cx="0" cy="1"/>
              </a:xfrm>
              <a:custGeom>
                <a:avLst/>
                <a:gdLst>
                  <a:gd name="T0" fmla="*/ 0 h 3"/>
                  <a:gd name="T1" fmla="*/ 0 h 3"/>
                  <a:gd name="T2" fmla="*/ 2 h 3"/>
                  <a:gd name="T3" fmla="*/ 2 h 3"/>
                  <a:gd name="T4" fmla="*/ 3 h 3"/>
                  <a:gd name="T5" fmla="*/ 2 h 3"/>
                  <a:gd name="T6" fmla="*/ 2 h 3"/>
                  <a:gd name="T7" fmla="*/ 2 h 3"/>
                  <a:gd name="T8" fmla="*/ 0 h 3"/>
                </a:gdLst>
                <a:ahLst/>
                <a:cxnLst>
                  <a:cxn ang="0">
                    <a:pos x="0" y="T0"/>
                  </a:cxn>
                  <a:cxn ang="0">
                    <a:pos x="0" y="T1"/>
                  </a:cxn>
                  <a:cxn ang="0">
                    <a:pos x="0" y="T2"/>
                  </a:cxn>
                  <a:cxn ang="0">
                    <a:pos x="0" y="T3"/>
                  </a:cxn>
                  <a:cxn ang="0">
                    <a:pos x="0" y="T4"/>
                  </a:cxn>
                  <a:cxn ang="0">
                    <a:pos x="0" y="T5"/>
                  </a:cxn>
                  <a:cxn ang="0">
                    <a:pos x="0" y="T6"/>
                  </a:cxn>
                  <a:cxn ang="0">
                    <a:pos x="0" y="T7"/>
                  </a:cxn>
                  <a:cxn ang="0">
                    <a:pos x="0" y="T8"/>
                  </a:cxn>
                </a:cxnLst>
                <a:rect l="0" t="0" r="r" b="b"/>
                <a:pathLst>
                  <a:path h="3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3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9" name="Rectangle 32"/>
              <p:cNvSpPr>
                <a:spLocks noChangeArrowheads="1"/>
              </p:cNvSpPr>
              <p:nvPr/>
            </p:nvSpPr>
            <p:spPr bwMode="auto">
              <a:xfrm>
                <a:off x="4065" y="1842"/>
                <a:ext cx="1" cy="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42" name="Freeform 49"/>
              <p:cNvSpPr>
                <a:spLocks/>
              </p:cNvSpPr>
              <p:nvPr/>
            </p:nvSpPr>
            <p:spPr bwMode="auto">
              <a:xfrm>
                <a:off x="3590" y="2245"/>
                <a:ext cx="22" cy="35"/>
              </a:xfrm>
              <a:custGeom>
                <a:avLst/>
                <a:gdLst>
                  <a:gd name="T0" fmla="*/ 28 w 45"/>
                  <a:gd name="T1" fmla="*/ 68 h 69"/>
                  <a:gd name="T2" fmla="*/ 21 w 45"/>
                  <a:gd name="T3" fmla="*/ 65 h 69"/>
                  <a:gd name="T4" fmla="*/ 15 w 45"/>
                  <a:gd name="T5" fmla="*/ 59 h 69"/>
                  <a:gd name="T6" fmla="*/ 9 w 45"/>
                  <a:gd name="T7" fmla="*/ 51 h 69"/>
                  <a:gd name="T8" fmla="*/ 5 w 45"/>
                  <a:gd name="T9" fmla="*/ 43 h 69"/>
                  <a:gd name="T10" fmla="*/ 1 w 45"/>
                  <a:gd name="T11" fmla="*/ 33 h 69"/>
                  <a:gd name="T12" fmla="*/ 0 w 45"/>
                  <a:gd name="T13" fmla="*/ 22 h 69"/>
                  <a:gd name="T14" fmla="*/ 0 w 45"/>
                  <a:gd name="T15" fmla="*/ 14 h 69"/>
                  <a:gd name="T16" fmla="*/ 2 w 45"/>
                  <a:gd name="T17" fmla="*/ 8 h 69"/>
                  <a:gd name="T18" fmla="*/ 3 w 45"/>
                  <a:gd name="T19" fmla="*/ 6 h 69"/>
                  <a:gd name="T20" fmla="*/ 5 w 45"/>
                  <a:gd name="T21" fmla="*/ 5 h 69"/>
                  <a:gd name="T22" fmla="*/ 6 w 45"/>
                  <a:gd name="T23" fmla="*/ 3 h 69"/>
                  <a:gd name="T24" fmla="*/ 8 w 45"/>
                  <a:gd name="T25" fmla="*/ 1 h 69"/>
                  <a:gd name="T26" fmla="*/ 10 w 45"/>
                  <a:gd name="T27" fmla="*/ 0 h 69"/>
                  <a:gd name="T28" fmla="*/ 13 w 45"/>
                  <a:gd name="T29" fmla="*/ 0 h 69"/>
                  <a:gd name="T30" fmla="*/ 15 w 45"/>
                  <a:gd name="T31" fmla="*/ 0 h 69"/>
                  <a:gd name="T32" fmla="*/ 17 w 45"/>
                  <a:gd name="T33" fmla="*/ 1 h 69"/>
                  <a:gd name="T34" fmla="*/ 23 w 45"/>
                  <a:gd name="T35" fmla="*/ 5 h 69"/>
                  <a:gd name="T36" fmla="*/ 30 w 45"/>
                  <a:gd name="T37" fmla="*/ 11 h 69"/>
                  <a:gd name="T38" fmla="*/ 34 w 45"/>
                  <a:gd name="T39" fmla="*/ 19 h 69"/>
                  <a:gd name="T40" fmla="*/ 39 w 45"/>
                  <a:gd name="T41" fmla="*/ 28 h 69"/>
                  <a:gd name="T42" fmla="*/ 41 w 45"/>
                  <a:gd name="T43" fmla="*/ 34 h 69"/>
                  <a:gd name="T44" fmla="*/ 44 w 45"/>
                  <a:gd name="T45" fmla="*/ 39 h 69"/>
                  <a:gd name="T46" fmla="*/ 45 w 45"/>
                  <a:gd name="T47" fmla="*/ 44 h 69"/>
                  <a:gd name="T48" fmla="*/ 45 w 45"/>
                  <a:gd name="T49" fmla="*/ 50 h 69"/>
                  <a:gd name="T50" fmla="*/ 45 w 45"/>
                  <a:gd name="T51" fmla="*/ 53 h 69"/>
                  <a:gd name="T52" fmla="*/ 44 w 45"/>
                  <a:gd name="T53" fmla="*/ 57 h 69"/>
                  <a:gd name="T54" fmla="*/ 44 w 45"/>
                  <a:gd name="T55" fmla="*/ 59 h 69"/>
                  <a:gd name="T56" fmla="*/ 43 w 45"/>
                  <a:gd name="T57" fmla="*/ 61 h 69"/>
                  <a:gd name="T58" fmla="*/ 41 w 45"/>
                  <a:gd name="T59" fmla="*/ 64 h 69"/>
                  <a:gd name="T60" fmla="*/ 40 w 45"/>
                  <a:gd name="T61" fmla="*/ 66 h 69"/>
                  <a:gd name="T62" fmla="*/ 38 w 45"/>
                  <a:gd name="T63" fmla="*/ 67 h 69"/>
                  <a:gd name="T64" fmla="*/ 37 w 45"/>
                  <a:gd name="T65" fmla="*/ 68 h 69"/>
                  <a:gd name="T66" fmla="*/ 34 w 45"/>
                  <a:gd name="T67" fmla="*/ 69 h 69"/>
                  <a:gd name="T68" fmla="*/ 32 w 45"/>
                  <a:gd name="T69" fmla="*/ 69 h 69"/>
                  <a:gd name="T70" fmla="*/ 30 w 45"/>
                  <a:gd name="T71" fmla="*/ 69 h 69"/>
                  <a:gd name="T72" fmla="*/ 28 w 45"/>
                  <a:gd name="T73" fmla="*/ 68 h 6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45" h="69">
                    <a:moveTo>
                      <a:pt x="28" y="68"/>
                    </a:moveTo>
                    <a:lnTo>
                      <a:pt x="21" y="65"/>
                    </a:lnTo>
                    <a:lnTo>
                      <a:pt x="15" y="59"/>
                    </a:lnTo>
                    <a:lnTo>
                      <a:pt x="9" y="51"/>
                    </a:lnTo>
                    <a:lnTo>
                      <a:pt x="5" y="43"/>
                    </a:lnTo>
                    <a:lnTo>
                      <a:pt x="1" y="33"/>
                    </a:lnTo>
                    <a:lnTo>
                      <a:pt x="0" y="22"/>
                    </a:lnTo>
                    <a:lnTo>
                      <a:pt x="0" y="14"/>
                    </a:lnTo>
                    <a:lnTo>
                      <a:pt x="2" y="8"/>
                    </a:lnTo>
                    <a:lnTo>
                      <a:pt x="3" y="6"/>
                    </a:lnTo>
                    <a:lnTo>
                      <a:pt x="5" y="5"/>
                    </a:lnTo>
                    <a:lnTo>
                      <a:pt x="6" y="3"/>
                    </a:lnTo>
                    <a:lnTo>
                      <a:pt x="8" y="1"/>
                    </a:lnTo>
                    <a:lnTo>
                      <a:pt x="10" y="0"/>
                    </a:lnTo>
                    <a:lnTo>
                      <a:pt x="13" y="0"/>
                    </a:lnTo>
                    <a:lnTo>
                      <a:pt x="15" y="0"/>
                    </a:lnTo>
                    <a:lnTo>
                      <a:pt x="17" y="1"/>
                    </a:lnTo>
                    <a:lnTo>
                      <a:pt x="23" y="5"/>
                    </a:lnTo>
                    <a:lnTo>
                      <a:pt x="30" y="11"/>
                    </a:lnTo>
                    <a:lnTo>
                      <a:pt x="34" y="19"/>
                    </a:lnTo>
                    <a:lnTo>
                      <a:pt x="39" y="28"/>
                    </a:lnTo>
                    <a:lnTo>
                      <a:pt x="41" y="34"/>
                    </a:lnTo>
                    <a:lnTo>
                      <a:pt x="44" y="39"/>
                    </a:lnTo>
                    <a:lnTo>
                      <a:pt x="45" y="44"/>
                    </a:lnTo>
                    <a:lnTo>
                      <a:pt x="45" y="50"/>
                    </a:lnTo>
                    <a:lnTo>
                      <a:pt x="45" y="53"/>
                    </a:lnTo>
                    <a:lnTo>
                      <a:pt x="44" y="57"/>
                    </a:lnTo>
                    <a:lnTo>
                      <a:pt x="44" y="59"/>
                    </a:lnTo>
                    <a:lnTo>
                      <a:pt x="43" y="61"/>
                    </a:lnTo>
                    <a:lnTo>
                      <a:pt x="41" y="64"/>
                    </a:lnTo>
                    <a:lnTo>
                      <a:pt x="40" y="66"/>
                    </a:lnTo>
                    <a:lnTo>
                      <a:pt x="38" y="67"/>
                    </a:lnTo>
                    <a:lnTo>
                      <a:pt x="37" y="68"/>
                    </a:lnTo>
                    <a:lnTo>
                      <a:pt x="34" y="69"/>
                    </a:lnTo>
                    <a:lnTo>
                      <a:pt x="32" y="69"/>
                    </a:lnTo>
                    <a:lnTo>
                      <a:pt x="30" y="69"/>
                    </a:lnTo>
                    <a:lnTo>
                      <a:pt x="28" y="68"/>
                    </a:lnTo>
                    <a:close/>
                  </a:path>
                </a:pathLst>
              </a:custGeom>
              <a:solidFill>
                <a:srgbClr val="F2BFB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43" name="Freeform 50"/>
              <p:cNvSpPr>
                <a:spLocks/>
              </p:cNvSpPr>
              <p:nvPr/>
            </p:nvSpPr>
            <p:spPr bwMode="auto">
              <a:xfrm>
                <a:off x="4123" y="2181"/>
                <a:ext cx="52" cy="57"/>
              </a:xfrm>
              <a:custGeom>
                <a:avLst/>
                <a:gdLst>
                  <a:gd name="T0" fmla="*/ 10 w 103"/>
                  <a:gd name="T1" fmla="*/ 32 h 115"/>
                  <a:gd name="T2" fmla="*/ 4 w 103"/>
                  <a:gd name="T3" fmla="*/ 45 h 115"/>
                  <a:gd name="T4" fmla="*/ 1 w 103"/>
                  <a:gd name="T5" fmla="*/ 58 h 115"/>
                  <a:gd name="T6" fmla="*/ 0 w 103"/>
                  <a:gd name="T7" fmla="*/ 71 h 115"/>
                  <a:gd name="T8" fmla="*/ 2 w 103"/>
                  <a:gd name="T9" fmla="*/ 83 h 115"/>
                  <a:gd name="T10" fmla="*/ 4 w 103"/>
                  <a:gd name="T11" fmla="*/ 91 h 115"/>
                  <a:gd name="T12" fmla="*/ 9 w 103"/>
                  <a:gd name="T13" fmla="*/ 98 h 115"/>
                  <a:gd name="T14" fmla="*/ 14 w 103"/>
                  <a:gd name="T15" fmla="*/ 105 h 115"/>
                  <a:gd name="T16" fmla="*/ 20 w 103"/>
                  <a:gd name="T17" fmla="*/ 110 h 115"/>
                  <a:gd name="T18" fmla="*/ 27 w 103"/>
                  <a:gd name="T19" fmla="*/ 113 h 115"/>
                  <a:gd name="T20" fmla="*/ 35 w 103"/>
                  <a:gd name="T21" fmla="*/ 115 h 115"/>
                  <a:gd name="T22" fmla="*/ 45 w 103"/>
                  <a:gd name="T23" fmla="*/ 115 h 115"/>
                  <a:gd name="T24" fmla="*/ 53 w 103"/>
                  <a:gd name="T25" fmla="*/ 114 h 115"/>
                  <a:gd name="T26" fmla="*/ 59 w 103"/>
                  <a:gd name="T27" fmla="*/ 113 h 115"/>
                  <a:gd name="T28" fmla="*/ 64 w 103"/>
                  <a:gd name="T29" fmla="*/ 110 h 115"/>
                  <a:gd name="T30" fmla="*/ 70 w 103"/>
                  <a:gd name="T31" fmla="*/ 107 h 115"/>
                  <a:gd name="T32" fmla="*/ 76 w 103"/>
                  <a:gd name="T33" fmla="*/ 104 h 115"/>
                  <a:gd name="T34" fmla="*/ 80 w 103"/>
                  <a:gd name="T35" fmla="*/ 99 h 115"/>
                  <a:gd name="T36" fmla="*/ 85 w 103"/>
                  <a:gd name="T37" fmla="*/ 95 h 115"/>
                  <a:gd name="T38" fmla="*/ 90 w 103"/>
                  <a:gd name="T39" fmla="*/ 89 h 115"/>
                  <a:gd name="T40" fmla="*/ 93 w 103"/>
                  <a:gd name="T41" fmla="*/ 83 h 115"/>
                  <a:gd name="T42" fmla="*/ 93 w 103"/>
                  <a:gd name="T43" fmla="*/ 83 h 115"/>
                  <a:gd name="T44" fmla="*/ 93 w 103"/>
                  <a:gd name="T45" fmla="*/ 83 h 115"/>
                  <a:gd name="T46" fmla="*/ 93 w 103"/>
                  <a:gd name="T47" fmla="*/ 83 h 115"/>
                  <a:gd name="T48" fmla="*/ 93 w 103"/>
                  <a:gd name="T49" fmla="*/ 83 h 115"/>
                  <a:gd name="T50" fmla="*/ 99 w 103"/>
                  <a:gd name="T51" fmla="*/ 71 h 115"/>
                  <a:gd name="T52" fmla="*/ 103 w 103"/>
                  <a:gd name="T53" fmla="*/ 58 h 115"/>
                  <a:gd name="T54" fmla="*/ 103 w 103"/>
                  <a:gd name="T55" fmla="*/ 45 h 115"/>
                  <a:gd name="T56" fmla="*/ 102 w 103"/>
                  <a:gd name="T57" fmla="*/ 32 h 115"/>
                  <a:gd name="T58" fmla="*/ 99 w 103"/>
                  <a:gd name="T59" fmla="*/ 24 h 115"/>
                  <a:gd name="T60" fmla="*/ 95 w 103"/>
                  <a:gd name="T61" fmla="*/ 18 h 115"/>
                  <a:gd name="T62" fmla="*/ 90 w 103"/>
                  <a:gd name="T63" fmla="*/ 11 h 115"/>
                  <a:gd name="T64" fmla="*/ 83 w 103"/>
                  <a:gd name="T65" fmla="*/ 6 h 115"/>
                  <a:gd name="T66" fmla="*/ 74 w 103"/>
                  <a:gd name="T67" fmla="*/ 3 h 115"/>
                  <a:gd name="T68" fmla="*/ 64 w 103"/>
                  <a:gd name="T69" fmla="*/ 0 h 115"/>
                  <a:gd name="T70" fmla="*/ 54 w 103"/>
                  <a:gd name="T71" fmla="*/ 0 h 115"/>
                  <a:gd name="T72" fmla="*/ 45 w 103"/>
                  <a:gd name="T73" fmla="*/ 4 h 115"/>
                  <a:gd name="T74" fmla="*/ 35 w 103"/>
                  <a:gd name="T75" fmla="*/ 8 h 115"/>
                  <a:gd name="T76" fmla="*/ 26 w 103"/>
                  <a:gd name="T77" fmla="*/ 14 h 115"/>
                  <a:gd name="T78" fmla="*/ 17 w 103"/>
                  <a:gd name="T79" fmla="*/ 22 h 115"/>
                  <a:gd name="T80" fmla="*/ 10 w 103"/>
                  <a:gd name="T81" fmla="*/ 32 h 1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03" h="115">
                    <a:moveTo>
                      <a:pt x="10" y="32"/>
                    </a:moveTo>
                    <a:lnTo>
                      <a:pt x="4" y="45"/>
                    </a:lnTo>
                    <a:lnTo>
                      <a:pt x="1" y="58"/>
                    </a:lnTo>
                    <a:lnTo>
                      <a:pt x="0" y="71"/>
                    </a:lnTo>
                    <a:lnTo>
                      <a:pt x="2" y="83"/>
                    </a:lnTo>
                    <a:lnTo>
                      <a:pt x="4" y="91"/>
                    </a:lnTo>
                    <a:lnTo>
                      <a:pt x="9" y="98"/>
                    </a:lnTo>
                    <a:lnTo>
                      <a:pt x="14" y="105"/>
                    </a:lnTo>
                    <a:lnTo>
                      <a:pt x="20" y="110"/>
                    </a:lnTo>
                    <a:lnTo>
                      <a:pt x="27" y="113"/>
                    </a:lnTo>
                    <a:lnTo>
                      <a:pt x="35" y="115"/>
                    </a:lnTo>
                    <a:lnTo>
                      <a:pt x="45" y="115"/>
                    </a:lnTo>
                    <a:lnTo>
                      <a:pt x="53" y="114"/>
                    </a:lnTo>
                    <a:lnTo>
                      <a:pt x="59" y="113"/>
                    </a:lnTo>
                    <a:lnTo>
                      <a:pt x="64" y="110"/>
                    </a:lnTo>
                    <a:lnTo>
                      <a:pt x="70" y="107"/>
                    </a:lnTo>
                    <a:lnTo>
                      <a:pt x="76" y="104"/>
                    </a:lnTo>
                    <a:lnTo>
                      <a:pt x="80" y="99"/>
                    </a:lnTo>
                    <a:lnTo>
                      <a:pt x="85" y="95"/>
                    </a:lnTo>
                    <a:lnTo>
                      <a:pt x="90" y="89"/>
                    </a:lnTo>
                    <a:lnTo>
                      <a:pt x="93" y="83"/>
                    </a:lnTo>
                    <a:lnTo>
                      <a:pt x="93" y="83"/>
                    </a:lnTo>
                    <a:lnTo>
                      <a:pt x="93" y="83"/>
                    </a:lnTo>
                    <a:lnTo>
                      <a:pt x="93" y="83"/>
                    </a:lnTo>
                    <a:lnTo>
                      <a:pt x="93" y="83"/>
                    </a:lnTo>
                    <a:lnTo>
                      <a:pt x="99" y="71"/>
                    </a:lnTo>
                    <a:lnTo>
                      <a:pt x="103" y="58"/>
                    </a:lnTo>
                    <a:lnTo>
                      <a:pt x="103" y="45"/>
                    </a:lnTo>
                    <a:lnTo>
                      <a:pt x="102" y="32"/>
                    </a:lnTo>
                    <a:lnTo>
                      <a:pt x="99" y="24"/>
                    </a:lnTo>
                    <a:lnTo>
                      <a:pt x="95" y="18"/>
                    </a:lnTo>
                    <a:lnTo>
                      <a:pt x="90" y="11"/>
                    </a:lnTo>
                    <a:lnTo>
                      <a:pt x="83" y="6"/>
                    </a:lnTo>
                    <a:lnTo>
                      <a:pt x="74" y="3"/>
                    </a:lnTo>
                    <a:lnTo>
                      <a:pt x="64" y="0"/>
                    </a:lnTo>
                    <a:lnTo>
                      <a:pt x="54" y="0"/>
                    </a:lnTo>
                    <a:lnTo>
                      <a:pt x="45" y="4"/>
                    </a:lnTo>
                    <a:lnTo>
                      <a:pt x="35" y="8"/>
                    </a:lnTo>
                    <a:lnTo>
                      <a:pt x="26" y="14"/>
                    </a:lnTo>
                    <a:lnTo>
                      <a:pt x="17" y="22"/>
                    </a:lnTo>
                    <a:lnTo>
                      <a:pt x="10" y="3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44" name="Freeform 51"/>
              <p:cNvSpPr>
                <a:spLocks/>
              </p:cNvSpPr>
              <p:nvPr/>
            </p:nvSpPr>
            <p:spPr bwMode="auto">
              <a:xfrm>
                <a:off x="4138" y="2196"/>
                <a:ext cx="22" cy="28"/>
              </a:xfrm>
              <a:custGeom>
                <a:avLst/>
                <a:gdLst>
                  <a:gd name="T0" fmla="*/ 5 w 45"/>
                  <a:gd name="T1" fmla="*/ 54 h 57"/>
                  <a:gd name="T2" fmla="*/ 3 w 45"/>
                  <a:gd name="T3" fmla="*/ 52 h 57"/>
                  <a:gd name="T4" fmla="*/ 2 w 45"/>
                  <a:gd name="T5" fmla="*/ 50 h 57"/>
                  <a:gd name="T6" fmla="*/ 1 w 45"/>
                  <a:gd name="T7" fmla="*/ 49 h 57"/>
                  <a:gd name="T8" fmla="*/ 0 w 45"/>
                  <a:gd name="T9" fmla="*/ 46 h 57"/>
                  <a:gd name="T10" fmla="*/ 0 w 45"/>
                  <a:gd name="T11" fmla="*/ 39 h 57"/>
                  <a:gd name="T12" fmla="*/ 0 w 45"/>
                  <a:gd name="T13" fmla="*/ 32 h 57"/>
                  <a:gd name="T14" fmla="*/ 2 w 45"/>
                  <a:gd name="T15" fmla="*/ 26 h 57"/>
                  <a:gd name="T16" fmla="*/ 5 w 45"/>
                  <a:gd name="T17" fmla="*/ 17 h 57"/>
                  <a:gd name="T18" fmla="*/ 14 w 45"/>
                  <a:gd name="T19" fmla="*/ 8 h 57"/>
                  <a:gd name="T20" fmla="*/ 23 w 45"/>
                  <a:gd name="T21" fmla="*/ 2 h 57"/>
                  <a:gd name="T22" fmla="*/ 31 w 45"/>
                  <a:gd name="T23" fmla="*/ 0 h 57"/>
                  <a:gd name="T24" fmla="*/ 38 w 45"/>
                  <a:gd name="T25" fmla="*/ 1 h 57"/>
                  <a:gd name="T26" fmla="*/ 40 w 45"/>
                  <a:gd name="T27" fmla="*/ 4 h 57"/>
                  <a:gd name="T28" fmla="*/ 42 w 45"/>
                  <a:gd name="T29" fmla="*/ 5 h 57"/>
                  <a:gd name="T30" fmla="*/ 44 w 45"/>
                  <a:gd name="T31" fmla="*/ 7 h 57"/>
                  <a:gd name="T32" fmla="*/ 44 w 45"/>
                  <a:gd name="T33" fmla="*/ 9 h 57"/>
                  <a:gd name="T34" fmla="*/ 45 w 45"/>
                  <a:gd name="T35" fmla="*/ 11 h 57"/>
                  <a:gd name="T36" fmla="*/ 45 w 45"/>
                  <a:gd name="T37" fmla="*/ 13 h 57"/>
                  <a:gd name="T38" fmla="*/ 45 w 45"/>
                  <a:gd name="T39" fmla="*/ 14 h 57"/>
                  <a:gd name="T40" fmla="*/ 45 w 45"/>
                  <a:gd name="T41" fmla="*/ 16 h 57"/>
                  <a:gd name="T42" fmla="*/ 45 w 45"/>
                  <a:gd name="T43" fmla="*/ 22 h 57"/>
                  <a:gd name="T44" fmla="*/ 44 w 45"/>
                  <a:gd name="T45" fmla="*/ 27 h 57"/>
                  <a:gd name="T46" fmla="*/ 41 w 45"/>
                  <a:gd name="T47" fmla="*/ 32 h 57"/>
                  <a:gd name="T48" fmla="*/ 38 w 45"/>
                  <a:gd name="T49" fmla="*/ 38 h 57"/>
                  <a:gd name="T50" fmla="*/ 33 w 45"/>
                  <a:gd name="T51" fmla="*/ 44 h 57"/>
                  <a:gd name="T52" fmla="*/ 29 w 45"/>
                  <a:gd name="T53" fmla="*/ 50 h 57"/>
                  <a:gd name="T54" fmla="*/ 22 w 45"/>
                  <a:gd name="T55" fmla="*/ 53 h 57"/>
                  <a:gd name="T56" fmla="*/ 16 w 45"/>
                  <a:gd name="T57" fmla="*/ 55 h 57"/>
                  <a:gd name="T58" fmla="*/ 14 w 45"/>
                  <a:gd name="T59" fmla="*/ 57 h 57"/>
                  <a:gd name="T60" fmla="*/ 11 w 45"/>
                  <a:gd name="T61" fmla="*/ 57 h 57"/>
                  <a:gd name="T62" fmla="*/ 8 w 45"/>
                  <a:gd name="T63" fmla="*/ 55 h 57"/>
                  <a:gd name="T64" fmla="*/ 5 w 45"/>
                  <a:gd name="T65" fmla="*/ 54 h 5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45" h="57">
                    <a:moveTo>
                      <a:pt x="5" y="54"/>
                    </a:moveTo>
                    <a:lnTo>
                      <a:pt x="3" y="52"/>
                    </a:lnTo>
                    <a:lnTo>
                      <a:pt x="2" y="50"/>
                    </a:lnTo>
                    <a:lnTo>
                      <a:pt x="1" y="49"/>
                    </a:lnTo>
                    <a:lnTo>
                      <a:pt x="0" y="46"/>
                    </a:lnTo>
                    <a:lnTo>
                      <a:pt x="0" y="39"/>
                    </a:lnTo>
                    <a:lnTo>
                      <a:pt x="0" y="32"/>
                    </a:lnTo>
                    <a:lnTo>
                      <a:pt x="2" y="26"/>
                    </a:lnTo>
                    <a:lnTo>
                      <a:pt x="5" y="17"/>
                    </a:lnTo>
                    <a:lnTo>
                      <a:pt x="14" y="8"/>
                    </a:lnTo>
                    <a:lnTo>
                      <a:pt x="23" y="2"/>
                    </a:lnTo>
                    <a:lnTo>
                      <a:pt x="31" y="0"/>
                    </a:lnTo>
                    <a:lnTo>
                      <a:pt x="38" y="1"/>
                    </a:lnTo>
                    <a:lnTo>
                      <a:pt x="40" y="4"/>
                    </a:lnTo>
                    <a:lnTo>
                      <a:pt x="42" y="5"/>
                    </a:lnTo>
                    <a:lnTo>
                      <a:pt x="44" y="7"/>
                    </a:lnTo>
                    <a:lnTo>
                      <a:pt x="44" y="9"/>
                    </a:lnTo>
                    <a:lnTo>
                      <a:pt x="45" y="11"/>
                    </a:lnTo>
                    <a:lnTo>
                      <a:pt x="45" y="13"/>
                    </a:lnTo>
                    <a:lnTo>
                      <a:pt x="45" y="14"/>
                    </a:lnTo>
                    <a:lnTo>
                      <a:pt x="45" y="16"/>
                    </a:lnTo>
                    <a:lnTo>
                      <a:pt x="45" y="22"/>
                    </a:lnTo>
                    <a:lnTo>
                      <a:pt x="44" y="27"/>
                    </a:lnTo>
                    <a:lnTo>
                      <a:pt x="41" y="32"/>
                    </a:lnTo>
                    <a:lnTo>
                      <a:pt x="38" y="38"/>
                    </a:lnTo>
                    <a:lnTo>
                      <a:pt x="33" y="44"/>
                    </a:lnTo>
                    <a:lnTo>
                      <a:pt x="29" y="50"/>
                    </a:lnTo>
                    <a:lnTo>
                      <a:pt x="22" y="53"/>
                    </a:lnTo>
                    <a:lnTo>
                      <a:pt x="16" y="55"/>
                    </a:lnTo>
                    <a:lnTo>
                      <a:pt x="14" y="57"/>
                    </a:lnTo>
                    <a:lnTo>
                      <a:pt x="11" y="57"/>
                    </a:lnTo>
                    <a:lnTo>
                      <a:pt x="8" y="55"/>
                    </a:lnTo>
                    <a:lnTo>
                      <a:pt x="5" y="54"/>
                    </a:lnTo>
                    <a:close/>
                  </a:path>
                </a:pathLst>
              </a:custGeom>
              <a:solidFill>
                <a:srgbClr val="F2BFB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54" name="Freeform 61"/>
              <p:cNvSpPr>
                <a:spLocks/>
              </p:cNvSpPr>
              <p:nvPr/>
            </p:nvSpPr>
            <p:spPr bwMode="auto">
              <a:xfrm>
                <a:off x="4512" y="1906"/>
                <a:ext cx="197" cy="313"/>
              </a:xfrm>
              <a:custGeom>
                <a:avLst/>
                <a:gdLst>
                  <a:gd name="T0" fmla="*/ 2 w 394"/>
                  <a:gd name="T1" fmla="*/ 8 h 626"/>
                  <a:gd name="T2" fmla="*/ 0 w 394"/>
                  <a:gd name="T3" fmla="*/ 13 h 626"/>
                  <a:gd name="T4" fmla="*/ 1 w 394"/>
                  <a:gd name="T5" fmla="*/ 19 h 626"/>
                  <a:gd name="T6" fmla="*/ 3 w 394"/>
                  <a:gd name="T7" fmla="*/ 24 h 626"/>
                  <a:gd name="T8" fmla="*/ 8 w 394"/>
                  <a:gd name="T9" fmla="*/ 27 h 626"/>
                  <a:gd name="T10" fmla="*/ 14 w 394"/>
                  <a:gd name="T11" fmla="*/ 30 h 626"/>
                  <a:gd name="T12" fmla="*/ 26 w 394"/>
                  <a:gd name="T13" fmla="*/ 38 h 626"/>
                  <a:gd name="T14" fmla="*/ 46 w 394"/>
                  <a:gd name="T15" fmla="*/ 49 h 626"/>
                  <a:gd name="T16" fmla="*/ 71 w 394"/>
                  <a:gd name="T17" fmla="*/ 65 h 626"/>
                  <a:gd name="T18" fmla="*/ 101 w 394"/>
                  <a:gd name="T19" fmla="*/ 86 h 626"/>
                  <a:gd name="T20" fmla="*/ 134 w 394"/>
                  <a:gd name="T21" fmla="*/ 111 h 626"/>
                  <a:gd name="T22" fmla="*/ 169 w 394"/>
                  <a:gd name="T23" fmla="*/ 140 h 626"/>
                  <a:gd name="T24" fmla="*/ 204 w 394"/>
                  <a:gd name="T25" fmla="*/ 175 h 626"/>
                  <a:gd name="T26" fmla="*/ 238 w 394"/>
                  <a:gd name="T27" fmla="*/ 214 h 626"/>
                  <a:gd name="T28" fmla="*/ 272 w 394"/>
                  <a:gd name="T29" fmla="*/ 257 h 626"/>
                  <a:gd name="T30" fmla="*/ 300 w 394"/>
                  <a:gd name="T31" fmla="*/ 305 h 626"/>
                  <a:gd name="T32" fmla="*/ 326 w 394"/>
                  <a:gd name="T33" fmla="*/ 357 h 626"/>
                  <a:gd name="T34" fmla="*/ 347 w 394"/>
                  <a:gd name="T35" fmla="*/ 413 h 626"/>
                  <a:gd name="T36" fmla="*/ 359 w 394"/>
                  <a:gd name="T37" fmla="*/ 474 h 626"/>
                  <a:gd name="T38" fmla="*/ 365 w 394"/>
                  <a:gd name="T39" fmla="*/ 540 h 626"/>
                  <a:gd name="T40" fmla="*/ 360 w 394"/>
                  <a:gd name="T41" fmla="*/ 610 h 626"/>
                  <a:gd name="T42" fmla="*/ 360 w 394"/>
                  <a:gd name="T43" fmla="*/ 616 h 626"/>
                  <a:gd name="T44" fmla="*/ 364 w 394"/>
                  <a:gd name="T45" fmla="*/ 621 h 626"/>
                  <a:gd name="T46" fmla="*/ 367 w 394"/>
                  <a:gd name="T47" fmla="*/ 624 h 626"/>
                  <a:gd name="T48" fmla="*/ 373 w 394"/>
                  <a:gd name="T49" fmla="*/ 626 h 626"/>
                  <a:gd name="T50" fmla="*/ 379 w 394"/>
                  <a:gd name="T51" fmla="*/ 626 h 626"/>
                  <a:gd name="T52" fmla="*/ 383 w 394"/>
                  <a:gd name="T53" fmla="*/ 623 h 626"/>
                  <a:gd name="T54" fmla="*/ 387 w 394"/>
                  <a:gd name="T55" fmla="*/ 620 h 626"/>
                  <a:gd name="T56" fmla="*/ 389 w 394"/>
                  <a:gd name="T57" fmla="*/ 614 h 626"/>
                  <a:gd name="T58" fmla="*/ 394 w 394"/>
                  <a:gd name="T59" fmla="*/ 540 h 626"/>
                  <a:gd name="T60" fmla="*/ 388 w 394"/>
                  <a:gd name="T61" fmla="*/ 471 h 626"/>
                  <a:gd name="T62" fmla="*/ 374 w 394"/>
                  <a:gd name="T63" fmla="*/ 406 h 626"/>
                  <a:gd name="T64" fmla="*/ 353 w 394"/>
                  <a:gd name="T65" fmla="*/ 346 h 626"/>
                  <a:gd name="T66" fmla="*/ 327 w 394"/>
                  <a:gd name="T67" fmla="*/ 292 h 626"/>
                  <a:gd name="T68" fmla="*/ 296 w 394"/>
                  <a:gd name="T69" fmla="*/ 242 h 626"/>
                  <a:gd name="T70" fmla="*/ 261 w 394"/>
                  <a:gd name="T71" fmla="*/ 197 h 626"/>
                  <a:gd name="T72" fmla="*/ 226 w 394"/>
                  <a:gd name="T73" fmla="*/ 155 h 626"/>
                  <a:gd name="T74" fmla="*/ 189 w 394"/>
                  <a:gd name="T75" fmla="*/ 119 h 626"/>
                  <a:gd name="T76" fmla="*/ 153 w 394"/>
                  <a:gd name="T77" fmla="*/ 88 h 626"/>
                  <a:gd name="T78" fmla="*/ 118 w 394"/>
                  <a:gd name="T79" fmla="*/ 62 h 626"/>
                  <a:gd name="T80" fmla="*/ 87 w 394"/>
                  <a:gd name="T81" fmla="*/ 40 h 626"/>
                  <a:gd name="T82" fmla="*/ 61 w 394"/>
                  <a:gd name="T83" fmla="*/ 24 h 626"/>
                  <a:gd name="T84" fmla="*/ 40 w 394"/>
                  <a:gd name="T85" fmla="*/ 11 h 626"/>
                  <a:gd name="T86" fmla="*/ 26 w 394"/>
                  <a:gd name="T87" fmla="*/ 3 h 626"/>
                  <a:gd name="T88" fmla="*/ 20 w 394"/>
                  <a:gd name="T89" fmla="*/ 1 h 626"/>
                  <a:gd name="T90" fmla="*/ 15 w 394"/>
                  <a:gd name="T91" fmla="*/ 0 h 626"/>
                  <a:gd name="T92" fmla="*/ 10 w 394"/>
                  <a:gd name="T93" fmla="*/ 1 h 626"/>
                  <a:gd name="T94" fmla="*/ 5 w 394"/>
                  <a:gd name="T95" fmla="*/ 3 h 626"/>
                  <a:gd name="T96" fmla="*/ 2 w 394"/>
                  <a:gd name="T97" fmla="*/ 8 h 6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394" h="626">
                    <a:moveTo>
                      <a:pt x="2" y="8"/>
                    </a:moveTo>
                    <a:lnTo>
                      <a:pt x="0" y="13"/>
                    </a:lnTo>
                    <a:lnTo>
                      <a:pt x="1" y="19"/>
                    </a:lnTo>
                    <a:lnTo>
                      <a:pt x="3" y="24"/>
                    </a:lnTo>
                    <a:lnTo>
                      <a:pt x="8" y="27"/>
                    </a:lnTo>
                    <a:lnTo>
                      <a:pt x="14" y="30"/>
                    </a:lnTo>
                    <a:lnTo>
                      <a:pt x="26" y="38"/>
                    </a:lnTo>
                    <a:lnTo>
                      <a:pt x="46" y="49"/>
                    </a:lnTo>
                    <a:lnTo>
                      <a:pt x="71" y="65"/>
                    </a:lnTo>
                    <a:lnTo>
                      <a:pt x="101" y="86"/>
                    </a:lnTo>
                    <a:lnTo>
                      <a:pt x="134" y="111"/>
                    </a:lnTo>
                    <a:lnTo>
                      <a:pt x="169" y="140"/>
                    </a:lnTo>
                    <a:lnTo>
                      <a:pt x="204" y="175"/>
                    </a:lnTo>
                    <a:lnTo>
                      <a:pt x="238" y="214"/>
                    </a:lnTo>
                    <a:lnTo>
                      <a:pt x="272" y="257"/>
                    </a:lnTo>
                    <a:lnTo>
                      <a:pt x="300" y="305"/>
                    </a:lnTo>
                    <a:lnTo>
                      <a:pt x="326" y="357"/>
                    </a:lnTo>
                    <a:lnTo>
                      <a:pt x="347" y="413"/>
                    </a:lnTo>
                    <a:lnTo>
                      <a:pt x="359" y="474"/>
                    </a:lnTo>
                    <a:lnTo>
                      <a:pt x="365" y="540"/>
                    </a:lnTo>
                    <a:lnTo>
                      <a:pt x="360" y="610"/>
                    </a:lnTo>
                    <a:lnTo>
                      <a:pt x="360" y="616"/>
                    </a:lnTo>
                    <a:lnTo>
                      <a:pt x="364" y="621"/>
                    </a:lnTo>
                    <a:lnTo>
                      <a:pt x="367" y="624"/>
                    </a:lnTo>
                    <a:lnTo>
                      <a:pt x="373" y="626"/>
                    </a:lnTo>
                    <a:lnTo>
                      <a:pt x="379" y="626"/>
                    </a:lnTo>
                    <a:lnTo>
                      <a:pt x="383" y="623"/>
                    </a:lnTo>
                    <a:lnTo>
                      <a:pt x="387" y="620"/>
                    </a:lnTo>
                    <a:lnTo>
                      <a:pt x="389" y="614"/>
                    </a:lnTo>
                    <a:lnTo>
                      <a:pt x="394" y="540"/>
                    </a:lnTo>
                    <a:lnTo>
                      <a:pt x="388" y="471"/>
                    </a:lnTo>
                    <a:lnTo>
                      <a:pt x="374" y="406"/>
                    </a:lnTo>
                    <a:lnTo>
                      <a:pt x="353" y="346"/>
                    </a:lnTo>
                    <a:lnTo>
                      <a:pt x="327" y="292"/>
                    </a:lnTo>
                    <a:lnTo>
                      <a:pt x="296" y="242"/>
                    </a:lnTo>
                    <a:lnTo>
                      <a:pt x="261" y="197"/>
                    </a:lnTo>
                    <a:lnTo>
                      <a:pt x="226" y="155"/>
                    </a:lnTo>
                    <a:lnTo>
                      <a:pt x="189" y="119"/>
                    </a:lnTo>
                    <a:lnTo>
                      <a:pt x="153" y="88"/>
                    </a:lnTo>
                    <a:lnTo>
                      <a:pt x="118" y="62"/>
                    </a:lnTo>
                    <a:lnTo>
                      <a:pt x="87" y="40"/>
                    </a:lnTo>
                    <a:lnTo>
                      <a:pt x="61" y="24"/>
                    </a:lnTo>
                    <a:lnTo>
                      <a:pt x="40" y="11"/>
                    </a:lnTo>
                    <a:lnTo>
                      <a:pt x="26" y="3"/>
                    </a:lnTo>
                    <a:lnTo>
                      <a:pt x="20" y="1"/>
                    </a:lnTo>
                    <a:lnTo>
                      <a:pt x="15" y="0"/>
                    </a:lnTo>
                    <a:lnTo>
                      <a:pt x="10" y="1"/>
                    </a:lnTo>
                    <a:lnTo>
                      <a:pt x="5" y="3"/>
                    </a:lnTo>
                    <a:lnTo>
                      <a:pt x="2" y="8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55" name="Freeform 62"/>
              <p:cNvSpPr>
                <a:spLocks/>
              </p:cNvSpPr>
              <p:nvPr/>
            </p:nvSpPr>
            <p:spPr bwMode="auto">
              <a:xfrm>
                <a:off x="4161" y="1916"/>
                <a:ext cx="251" cy="303"/>
              </a:xfrm>
              <a:custGeom>
                <a:avLst/>
                <a:gdLst>
                  <a:gd name="T0" fmla="*/ 471 w 500"/>
                  <a:gd name="T1" fmla="*/ 9 h 606"/>
                  <a:gd name="T2" fmla="*/ 469 w 500"/>
                  <a:gd name="T3" fmla="*/ 15 h 606"/>
                  <a:gd name="T4" fmla="*/ 464 w 500"/>
                  <a:gd name="T5" fmla="*/ 31 h 606"/>
                  <a:gd name="T6" fmla="*/ 456 w 500"/>
                  <a:gd name="T7" fmla="*/ 56 h 606"/>
                  <a:gd name="T8" fmla="*/ 445 w 500"/>
                  <a:gd name="T9" fmla="*/ 87 h 606"/>
                  <a:gd name="T10" fmla="*/ 430 w 500"/>
                  <a:gd name="T11" fmla="*/ 124 h 606"/>
                  <a:gd name="T12" fmla="*/ 410 w 500"/>
                  <a:gd name="T13" fmla="*/ 165 h 606"/>
                  <a:gd name="T14" fmla="*/ 388 w 500"/>
                  <a:gd name="T15" fmla="*/ 210 h 606"/>
                  <a:gd name="T16" fmla="*/ 362 w 500"/>
                  <a:gd name="T17" fmla="*/ 258 h 606"/>
                  <a:gd name="T18" fmla="*/ 332 w 500"/>
                  <a:gd name="T19" fmla="*/ 307 h 606"/>
                  <a:gd name="T20" fmla="*/ 298 w 500"/>
                  <a:gd name="T21" fmla="*/ 356 h 606"/>
                  <a:gd name="T22" fmla="*/ 262 w 500"/>
                  <a:gd name="T23" fmla="*/ 403 h 606"/>
                  <a:gd name="T24" fmla="*/ 219 w 500"/>
                  <a:gd name="T25" fmla="*/ 448 h 606"/>
                  <a:gd name="T26" fmla="*/ 174 w 500"/>
                  <a:gd name="T27" fmla="*/ 489 h 606"/>
                  <a:gd name="T28" fmla="*/ 123 w 500"/>
                  <a:gd name="T29" fmla="*/ 526 h 606"/>
                  <a:gd name="T30" fmla="*/ 69 w 500"/>
                  <a:gd name="T31" fmla="*/ 556 h 606"/>
                  <a:gd name="T32" fmla="*/ 10 w 500"/>
                  <a:gd name="T33" fmla="*/ 579 h 606"/>
                  <a:gd name="T34" fmla="*/ 6 w 500"/>
                  <a:gd name="T35" fmla="*/ 581 h 606"/>
                  <a:gd name="T36" fmla="*/ 2 w 500"/>
                  <a:gd name="T37" fmla="*/ 586 h 606"/>
                  <a:gd name="T38" fmla="*/ 0 w 500"/>
                  <a:gd name="T39" fmla="*/ 590 h 606"/>
                  <a:gd name="T40" fmla="*/ 1 w 500"/>
                  <a:gd name="T41" fmla="*/ 596 h 606"/>
                  <a:gd name="T42" fmla="*/ 3 w 500"/>
                  <a:gd name="T43" fmla="*/ 602 h 606"/>
                  <a:gd name="T44" fmla="*/ 8 w 500"/>
                  <a:gd name="T45" fmla="*/ 605 h 606"/>
                  <a:gd name="T46" fmla="*/ 13 w 500"/>
                  <a:gd name="T47" fmla="*/ 606 h 606"/>
                  <a:gd name="T48" fmla="*/ 18 w 500"/>
                  <a:gd name="T49" fmla="*/ 606 h 606"/>
                  <a:gd name="T50" fmla="*/ 79 w 500"/>
                  <a:gd name="T51" fmla="*/ 582 h 606"/>
                  <a:gd name="T52" fmla="*/ 136 w 500"/>
                  <a:gd name="T53" fmla="*/ 552 h 606"/>
                  <a:gd name="T54" fmla="*/ 189 w 500"/>
                  <a:gd name="T55" fmla="*/ 515 h 606"/>
                  <a:gd name="T56" fmla="*/ 236 w 500"/>
                  <a:gd name="T57" fmla="*/ 473 h 606"/>
                  <a:gd name="T58" fmla="*/ 280 w 500"/>
                  <a:gd name="T59" fmla="*/ 428 h 606"/>
                  <a:gd name="T60" fmla="*/ 319 w 500"/>
                  <a:gd name="T61" fmla="*/ 379 h 606"/>
                  <a:gd name="T62" fmla="*/ 354 w 500"/>
                  <a:gd name="T63" fmla="*/ 330 h 606"/>
                  <a:gd name="T64" fmla="*/ 385 w 500"/>
                  <a:gd name="T65" fmla="*/ 280 h 606"/>
                  <a:gd name="T66" fmla="*/ 411 w 500"/>
                  <a:gd name="T67" fmla="*/ 232 h 606"/>
                  <a:gd name="T68" fmla="*/ 434 w 500"/>
                  <a:gd name="T69" fmla="*/ 185 h 606"/>
                  <a:gd name="T70" fmla="*/ 454 w 500"/>
                  <a:gd name="T71" fmla="*/ 142 h 606"/>
                  <a:gd name="T72" fmla="*/ 470 w 500"/>
                  <a:gd name="T73" fmla="*/ 103 h 606"/>
                  <a:gd name="T74" fmla="*/ 483 w 500"/>
                  <a:gd name="T75" fmla="*/ 71 h 606"/>
                  <a:gd name="T76" fmla="*/ 492 w 500"/>
                  <a:gd name="T77" fmla="*/ 44 h 606"/>
                  <a:gd name="T78" fmla="*/ 498 w 500"/>
                  <a:gd name="T79" fmla="*/ 27 h 606"/>
                  <a:gd name="T80" fmla="*/ 500 w 500"/>
                  <a:gd name="T81" fmla="*/ 18 h 606"/>
                  <a:gd name="T82" fmla="*/ 500 w 500"/>
                  <a:gd name="T83" fmla="*/ 12 h 606"/>
                  <a:gd name="T84" fmla="*/ 499 w 500"/>
                  <a:gd name="T85" fmla="*/ 7 h 606"/>
                  <a:gd name="T86" fmla="*/ 495 w 500"/>
                  <a:gd name="T87" fmla="*/ 3 h 606"/>
                  <a:gd name="T88" fmla="*/ 490 w 500"/>
                  <a:gd name="T89" fmla="*/ 0 h 606"/>
                  <a:gd name="T90" fmla="*/ 484 w 500"/>
                  <a:gd name="T91" fmla="*/ 0 h 606"/>
                  <a:gd name="T92" fmla="*/ 478 w 500"/>
                  <a:gd name="T93" fmla="*/ 1 h 606"/>
                  <a:gd name="T94" fmla="*/ 474 w 500"/>
                  <a:gd name="T95" fmla="*/ 5 h 606"/>
                  <a:gd name="T96" fmla="*/ 471 w 500"/>
                  <a:gd name="T97" fmla="*/ 9 h 6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500" h="606">
                    <a:moveTo>
                      <a:pt x="471" y="9"/>
                    </a:moveTo>
                    <a:lnTo>
                      <a:pt x="469" y="15"/>
                    </a:lnTo>
                    <a:lnTo>
                      <a:pt x="464" y="31"/>
                    </a:lnTo>
                    <a:lnTo>
                      <a:pt x="456" y="56"/>
                    </a:lnTo>
                    <a:lnTo>
                      <a:pt x="445" y="87"/>
                    </a:lnTo>
                    <a:lnTo>
                      <a:pt x="430" y="124"/>
                    </a:lnTo>
                    <a:lnTo>
                      <a:pt x="410" y="165"/>
                    </a:lnTo>
                    <a:lnTo>
                      <a:pt x="388" y="210"/>
                    </a:lnTo>
                    <a:lnTo>
                      <a:pt x="362" y="258"/>
                    </a:lnTo>
                    <a:lnTo>
                      <a:pt x="332" y="307"/>
                    </a:lnTo>
                    <a:lnTo>
                      <a:pt x="298" y="356"/>
                    </a:lnTo>
                    <a:lnTo>
                      <a:pt x="262" y="403"/>
                    </a:lnTo>
                    <a:lnTo>
                      <a:pt x="219" y="448"/>
                    </a:lnTo>
                    <a:lnTo>
                      <a:pt x="174" y="489"/>
                    </a:lnTo>
                    <a:lnTo>
                      <a:pt x="123" y="526"/>
                    </a:lnTo>
                    <a:lnTo>
                      <a:pt x="69" y="556"/>
                    </a:lnTo>
                    <a:lnTo>
                      <a:pt x="10" y="579"/>
                    </a:lnTo>
                    <a:lnTo>
                      <a:pt x="6" y="581"/>
                    </a:lnTo>
                    <a:lnTo>
                      <a:pt x="2" y="586"/>
                    </a:lnTo>
                    <a:lnTo>
                      <a:pt x="0" y="590"/>
                    </a:lnTo>
                    <a:lnTo>
                      <a:pt x="1" y="596"/>
                    </a:lnTo>
                    <a:lnTo>
                      <a:pt x="3" y="602"/>
                    </a:lnTo>
                    <a:lnTo>
                      <a:pt x="8" y="605"/>
                    </a:lnTo>
                    <a:lnTo>
                      <a:pt x="13" y="606"/>
                    </a:lnTo>
                    <a:lnTo>
                      <a:pt x="18" y="606"/>
                    </a:lnTo>
                    <a:lnTo>
                      <a:pt x="79" y="582"/>
                    </a:lnTo>
                    <a:lnTo>
                      <a:pt x="136" y="552"/>
                    </a:lnTo>
                    <a:lnTo>
                      <a:pt x="189" y="515"/>
                    </a:lnTo>
                    <a:lnTo>
                      <a:pt x="236" y="473"/>
                    </a:lnTo>
                    <a:lnTo>
                      <a:pt x="280" y="428"/>
                    </a:lnTo>
                    <a:lnTo>
                      <a:pt x="319" y="379"/>
                    </a:lnTo>
                    <a:lnTo>
                      <a:pt x="354" y="330"/>
                    </a:lnTo>
                    <a:lnTo>
                      <a:pt x="385" y="280"/>
                    </a:lnTo>
                    <a:lnTo>
                      <a:pt x="411" y="232"/>
                    </a:lnTo>
                    <a:lnTo>
                      <a:pt x="434" y="185"/>
                    </a:lnTo>
                    <a:lnTo>
                      <a:pt x="454" y="142"/>
                    </a:lnTo>
                    <a:lnTo>
                      <a:pt x="470" y="103"/>
                    </a:lnTo>
                    <a:lnTo>
                      <a:pt x="483" y="71"/>
                    </a:lnTo>
                    <a:lnTo>
                      <a:pt x="492" y="44"/>
                    </a:lnTo>
                    <a:lnTo>
                      <a:pt x="498" y="27"/>
                    </a:lnTo>
                    <a:lnTo>
                      <a:pt x="500" y="18"/>
                    </a:lnTo>
                    <a:lnTo>
                      <a:pt x="500" y="12"/>
                    </a:lnTo>
                    <a:lnTo>
                      <a:pt x="499" y="7"/>
                    </a:lnTo>
                    <a:lnTo>
                      <a:pt x="495" y="3"/>
                    </a:lnTo>
                    <a:lnTo>
                      <a:pt x="490" y="0"/>
                    </a:lnTo>
                    <a:lnTo>
                      <a:pt x="484" y="0"/>
                    </a:lnTo>
                    <a:lnTo>
                      <a:pt x="478" y="1"/>
                    </a:lnTo>
                    <a:lnTo>
                      <a:pt x="474" y="5"/>
                    </a:lnTo>
                    <a:lnTo>
                      <a:pt x="471" y="9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56" name="Freeform 63"/>
              <p:cNvSpPr>
                <a:spLocks/>
              </p:cNvSpPr>
              <p:nvPr/>
            </p:nvSpPr>
            <p:spPr bwMode="auto">
              <a:xfrm>
                <a:off x="4666" y="2189"/>
                <a:ext cx="51" cy="64"/>
              </a:xfrm>
              <a:custGeom>
                <a:avLst/>
                <a:gdLst>
                  <a:gd name="T0" fmla="*/ 45 w 103"/>
                  <a:gd name="T1" fmla="*/ 3 h 127"/>
                  <a:gd name="T2" fmla="*/ 40 w 103"/>
                  <a:gd name="T3" fmla="*/ 6 h 127"/>
                  <a:gd name="T4" fmla="*/ 34 w 103"/>
                  <a:gd name="T5" fmla="*/ 10 h 127"/>
                  <a:gd name="T6" fmla="*/ 28 w 103"/>
                  <a:gd name="T7" fmla="*/ 14 h 127"/>
                  <a:gd name="T8" fmla="*/ 23 w 103"/>
                  <a:gd name="T9" fmla="*/ 19 h 127"/>
                  <a:gd name="T10" fmla="*/ 19 w 103"/>
                  <a:gd name="T11" fmla="*/ 25 h 127"/>
                  <a:gd name="T12" fmla="*/ 14 w 103"/>
                  <a:gd name="T13" fmla="*/ 31 h 127"/>
                  <a:gd name="T14" fmla="*/ 11 w 103"/>
                  <a:gd name="T15" fmla="*/ 38 h 127"/>
                  <a:gd name="T16" fmla="*/ 7 w 103"/>
                  <a:gd name="T17" fmla="*/ 44 h 127"/>
                  <a:gd name="T18" fmla="*/ 7 w 103"/>
                  <a:gd name="T19" fmla="*/ 44 h 127"/>
                  <a:gd name="T20" fmla="*/ 3 w 103"/>
                  <a:gd name="T21" fmla="*/ 59 h 127"/>
                  <a:gd name="T22" fmla="*/ 0 w 103"/>
                  <a:gd name="T23" fmla="*/ 74 h 127"/>
                  <a:gd name="T24" fmla="*/ 0 w 103"/>
                  <a:gd name="T25" fmla="*/ 88 h 127"/>
                  <a:gd name="T26" fmla="*/ 4 w 103"/>
                  <a:gd name="T27" fmla="*/ 101 h 127"/>
                  <a:gd name="T28" fmla="*/ 8 w 103"/>
                  <a:gd name="T29" fmla="*/ 109 h 127"/>
                  <a:gd name="T30" fmla="*/ 13 w 103"/>
                  <a:gd name="T31" fmla="*/ 116 h 127"/>
                  <a:gd name="T32" fmla="*/ 19 w 103"/>
                  <a:gd name="T33" fmla="*/ 120 h 127"/>
                  <a:gd name="T34" fmla="*/ 26 w 103"/>
                  <a:gd name="T35" fmla="*/ 124 h 127"/>
                  <a:gd name="T36" fmla="*/ 33 w 103"/>
                  <a:gd name="T37" fmla="*/ 126 h 127"/>
                  <a:gd name="T38" fmla="*/ 41 w 103"/>
                  <a:gd name="T39" fmla="*/ 127 h 127"/>
                  <a:gd name="T40" fmla="*/ 49 w 103"/>
                  <a:gd name="T41" fmla="*/ 126 h 127"/>
                  <a:gd name="T42" fmla="*/ 57 w 103"/>
                  <a:gd name="T43" fmla="*/ 124 h 127"/>
                  <a:gd name="T44" fmla="*/ 63 w 103"/>
                  <a:gd name="T45" fmla="*/ 120 h 127"/>
                  <a:gd name="T46" fmla="*/ 68 w 103"/>
                  <a:gd name="T47" fmla="*/ 117 h 127"/>
                  <a:gd name="T48" fmla="*/ 74 w 103"/>
                  <a:gd name="T49" fmla="*/ 112 h 127"/>
                  <a:gd name="T50" fmla="*/ 80 w 103"/>
                  <a:gd name="T51" fmla="*/ 108 h 127"/>
                  <a:gd name="T52" fmla="*/ 84 w 103"/>
                  <a:gd name="T53" fmla="*/ 102 h 127"/>
                  <a:gd name="T54" fmla="*/ 89 w 103"/>
                  <a:gd name="T55" fmla="*/ 96 h 127"/>
                  <a:gd name="T56" fmla="*/ 93 w 103"/>
                  <a:gd name="T57" fmla="*/ 89 h 127"/>
                  <a:gd name="T58" fmla="*/ 96 w 103"/>
                  <a:gd name="T59" fmla="*/ 82 h 127"/>
                  <a:gd name="T60" fmla="*/ 101 w 103"/>
                  <a:gd name="T61" fmla="*/ 67 h 127"/>
                  <a:gd name="T62" fmla="*/ 103 w 103"/>
                  <a:gd name="T63" fmla="*/ 53 h 127"/>
                  <a:gd name="T64" fmla="*/ 102 w 103"/>
                  <a:gd name="T65" fmla="*/ 39 h 127"/>
                  <a:gd name="T66" fmla="*/ 98 w 103"/>
                  <a:gd name="T67" fmla="*/ 26 h 127"/>
                  <a:gd name="T68" fmla="*/ 95 w 103"/>
                  <a:gd name="T69" fmla="*/ 18 h 127"/>
                  <a:gd name="T70" fmla="*/ 90 w 103"/>
                  <a:gd name="T71" fmla="*/ 11 h 127"/>
                  <a:gd name="T72" fmla="*/ 84 w 103"/>
                  <a:gd name="T73" fmla="*/ 6 h 127"/>
                  <a:gd name="T74" fmla="*/ 78 w 103"/>
                  <a:gd name="T75" fmla="*/ 3 h 127"/>
                  <a:gd name="T76" fmla="*/ 69 w 103"/>
                  <a:gd name="T77" fmla="*/ 1 h 127"/>
                  <a:gd name="T78" fmla="*/ 61 w 103"/>
                  <a:gd name="T79" fmla="*/ 0 h 127"/>
                  <a:gd name="T80" fmla="*/ 53 w 103"/>
                  <a:gd name="T81" fmla="*/ 1 h 127"/>
                  <a:gd name="T82" fmla="*/ 45 w 103"/>
                  <a:gd name="T83" fmla="*/ 3 h 12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103" h="127">
                    <a:moveTo>
                      <a:pt x="45" y="3"/>
                    </a:moveTo>
                    <a:lnTo>
                      <a:pt x="40" y="6"/>
                    </a:lnTo>
                    <a:lnTo>
                      <a:pt x="34" y="10"/>
                    </a:lnTo>
                    <a:lnTo>
                      <a:pt x="28" y="14"/>
                    </a:lnTo>
                    <a:lnTo>
                      <a:pt x="23" y="19"/>
                    </a:lnTo>
                    <a:lnTo>
                      <a:pt x="19" y="25"/>
                    </a:lnTo>
                    <a:lnTo>
                      <a:pt x="14" y="31"/>
                    </a:lnTo>
                    <a:lnTo>
                      <a:pt x="11" y="38"/>
                    </a:lnTo>
                    <a:lnTo>
                      <a:pt x="7" y="44"/>
                    </a:lnTo>
                    <a:lnTo>
                      <a:pt x="7" y="44"/>
                    </a:lnTo>
                    <a:lnTo>
                      <a:pt x="3" y="59"/>
                    </a:lnTo>
                    <a:lnTo>
                      <a:pt x="0" y="74"/>
                    </a:lnTo>
                    <a:lnTo>
                      <a:pt x="0" y="88"/>
                    </a:lnTo>
                    <a:lnTo>
                      <a:pt x="4" y="101"/>
                    </a:lnTo>
                    <a:lnTo>
                      <a:pt x="8" y="109"/>
                    </a:lnTo>
                    <a:lnTo>
                      <a:pt x="13" y="116"/>
                    </a:lnTo>
                    <a:lnTo>
                      <a:pt x="19" y="120"/>
                    </a:lnTo>
                    <a:lnTo>
                      <a:pt x="26" y="124"/>
                    </a:lnTo>
                    <a:lnTo>
                      <a:pt x="33" y="126"/>
                    </a:lnTo>
                    <a:lnTo>
                      <a:pt x="41" y="127"/>
                    </a:lnTo>
                    <a:lnTo>
                      <a:pt x="49" y="126"/>
                    </a:lnTo>
                    <a:lnTo>
                      <a:pt x="57" y="124"/>
                    </a:lnTo>
                    <a:lnTo>
                      <a:pt x="63" y="120"/>
                    </a:lnTo>
                    <a:lnTo>
                      <a:pt x="68" y="117"/>
                    </a:lnTo>
                    <a:lnTo>
                      <a:pt x="74" y="112"/>
                    </a:lnTo>
                    <a:lnTo>
                      <a:pt x="80" y="108"/>
                    </a:lnTo>
                    <a:lnTo>
                      <a:pt x="84" y="102"/>
                    </a:lnTo>
                    <a:lnTo>
                      <a:pt x="89" y="96"/>
                    </a:lnTo>
                    <a:lnTo>
                      <a:pt x="93" y="89"/>
                    </a:lnTo>
                    <a:lnTo>
                      <a:pt x="96" y="82"/>
                    </a:lnTo>
                    <a:lnTo>
                      <a:pt x="101" y="67"/>
                    </a:lnTo>
                    <a:lnTo>
                      <a:pt x="103" y="53"/>
                    </a:lnTo>
                    <a:lnTo>
                      <a:pt x="102" y="39"/>
                    </a:lnTo>
                    <a:lnTo>
                      <a:pt x="98" y="26"/>
                    </a:lnTo>
                    <a:lnTo>
                      <a:pt x="95" y="18"/>
                    </a:lnTo>
                    <a:lnTo>
                      <a:pt x="90" y="11"/>
                    </a:lnTo>
                    <a:lnTo>
                      <a:pt x="84" y="6"/>
                    </a:lnTo>
                    <a:lnTo>
                      <a:pt x="78" y="3"/>
                    </a:lnTo>
                    <a:lnTo>
                      <a:pt x="69" y="1"/>
                    </a:lnTo>
                    <a:lnTo>
                      <a:pt x="61" y="0"/>
                    </a:lnTo>
                    <a:lnTo>
                      <a:pt x="53" y="1"/>
                    </a:lnTo>
                    <a:lnTo>
                      <a:pt x="45" y="3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57" name="Freeform 64"/>
              <p:cNvSpPr>
                <a:spLocks/>
              </p:cNvSpPr>
              <p:nvPr/>
            </p:nvSpPr>
            <p:spPr bwMode="auto">
              <a:xfrm>
                <a:off x="4681" y="2204"/>
                <a:ext cx="22" cy="34"/>
              </a:xfrm>
              <a:custGeom>
                <a:avLst/>
                <a:gdLst>
                  <a:gd name="T0" fmla="*/ 28 w 45"/>
                  <a:gd name="T1" fmla="*/ 2 h 68"/>
                  <a:gd name="T2" fmla="*/ 30 w 45"/>
                  <a:gd name="T3" fmla="*/ 0 h 68"/>
                  <a:gd name="T4" fmla="*/ 32 w 45"/>
                  <a:gd name="T5" fmla="*/ 0 h 68"/>
                  <a:gd name="T6" fmla="*/ 35 w 45"/>
                  <a:gd name="T7" fmla="*/ 0 h 68"/>
                  <a:gd name="T8" fmla="*/ 37 w 45"/>
                  <a:gd name="T9" fmla="*/ 0 h 68"/>
                  <a:gd name="T10" fmla="*/ 38 w 45"/>
                  <a:gd name="T11" fmla="*/ 2 h 68"/>
                  <a:gd name="T12" fmla="*/ 40 w 45"/>
                  <a:gd name="T13" fmla="*/ 4 h 68"/>
                  <a:gd name="T14" fmla="*/ 42 w 45"/>
                  <a:gd name="T15" fmla="*/ 5 h 68"/>
                  <a:gd name="T16" fmla="*/ 43 w 45"/>
                  <a:gd name="T17" fmla="*/ 7 h 68"/>
                  <a:gd name="T18" fmla="*/ 44 w 45"/>
                  <a:gd name="T19" fmla="*/ 13 h 68"/>
                  <a:gd name="T20" fmla="*/ 45 w 45"/>
                  <a:gd name="T21" fmla="*/ 21 h 68"/>
                  <a:gd name="T22" fmla="*/ 43 w 45"/>
                  <a:gd name="T23" fmla="*/ 32 h 68"/>
                  <a:gd name="T24" fmla="*/ 39 w 45"/>
                  <a:gd name="T25" fmla="*/ 42 h 68"/>
                  <a:gd name="T26" fmla="*/ 35 w 45"/>
                  <a:gd name="T27" fmla="*/ 51 h 68"/>
                  <a:gd name="T28" fmla="*/ 30 w 45"/>
                  <a:gd name="T29" fmla="*/ 58 h 68"/>
                  <a:gd name="T30" fmla="*/ 23 w 45"/>
                  <a:gd name="T31" fmla="*/ 64 h 68"/>
                  <a:gd name="T32" fmla="*/ 17 w 45"/>
                  <a:gd name="T33" fmla="*/ 67 h 68"/>
                  <a:gd name="T34" fmla="*/ 15 w 45"/>
                  <a:gd name="T35" fmla="*/ 68 h 68"/>
                  <a:gd name="T36" fmla="*/ 13 w 45"/>
                  <a:gd name="T37" fmla="*/ 68 h 68"/>
                  <a:gd name="T38" fmla="*/ 11 w 45"/>
                  <a:gd name="T39" fmla="*/ 68 h 68"/>
                  <a:gd name="T40" fmla="*/ 8 w 45"/>
                  <a:gd name="T41" fmla="*/ 68 h 68"/>
                  <a:gd name="T42" fmla="*/ 7 w 45"/>
                  <a:gd name="T43" fmla="*/ 67 h 68"/>
                  <a:gd name="T44" fmla="*/ 5 w 45"/>
                  <a:gd name="T45" fmla="*/ 66 h 68"/>
                  <a:gd name="T46" fmla="*/ 4 w 45"/>
                  <a:gd name="T47" fmla="*/ 64 h 68"/>
                  <a:gd name="T48" fmla="*/ 2 w 45"/>
                  <a:gd name="T49" fmla="*/ 62 h 68"/>
                  <a:gd name="T50" fmla="*/ 1 w 45"/>
                  <a:gd name="T51" fmla="*/ 59 h 68"/>
                  <a:gd name="T52" fmla="*/ 1 w 45"/>
                  <a:gd name="T53" fmla="*/ 56 h 68"/>
                  <a:gd name="T54" fmla="*/ 0 w 45"/>
                  <a:gd name="T55" fmla="*/ 52 h 68"/>
                  <a:gd name="T56" fmla="*/ 0 w 45"/>
                  <a:gd name="T57" fmla="*/ 49 h 68"/>
                  <a:gd name="T58" fmla="*/ 0 w 45"/>
                  <a:gd name="T59" fmla="*/ 44 h 68"/>
                  <a:gd name="T60" fmla="*/ 1 w 45"/>
                  <a:gd name="T61" fmla="*/ 38 h 68"/>
                  <a:gd name="T62" fmla="*/ 2 w 45"/>
                  <a:gd name="T63" fmla="*/ 33 h 68"/>
                  <a:gd name="T64" fmla="*/ 5 w 45"/>
                  <a:gd name="T65" fmla="*/ 27 h 68"/>
                  <a:gd name="T66" fmla="*/ 11 w 45"/>
                  <a:gd name="T67" fmla="*/ 17 h 68"/>
                  <a:gd name="T68" fmla="*/ 16 w 45"/>
                  <a:gd name="T69" fmla="*/ 10 h 68"/>
                  <a:gd name="T70" fmla="*/ 22 w 45"/>
                  <a:gd name="T71" fmla="*/ 4 h 68"/>
                  <a:gd name="T72" fmla="*/ 28 w 45"/>
                  <a:gd name="T73" fmla="*/ 2 h 6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45" h="68">
                    <a:moveTo>
                      <a:pt x="28" y="2"/>
                    </a:moveTo>
                    <a:lnTo>
                      <a:pt x="30" y="0"/>
                    </a:lnTo>
                    <a:lnTo>
                      <a:pt x="32" y="0"/>
                    </a:lnTo>
                    <a:lnTo>
                      <a:pt x="35" y="0"/>
                    </a:lnTo>
                    <a:lnTo>
                      <a:pt x="37" y="0"/>
                    </a:lnTo>
                    <a:lnTo>
                      <a:pt x="38" y="2"/>
                    </a:lnTo>
                    <a:lnTo>
                      <a:pt x="40" y="4"/>
                    </a:lnTo>
                    <a:lnTo>
                      <a:pt x="42" y="5"/>
                    </a:lnTo>
                    <a:lnTo>
                      <a:pt x="43" y="7"/>
                    </a:lnTo>
                    <a:lnTo>
                      <a:pt x="44" y="13"/>
                    </a:lnTo>
                    <a:lnTo>
                      <a:pt x="45" y="21"/>
                    </a:lnTo>
                    <a:lnTo>
                      <a:pt x="43" y="32"/>
                    </a:lnTo>
                    <a:lnTo>
                      <a:pt x="39" y="42"/>
                    </a:lnTo>
                    <a:lnTo>
                      <a:pt x="35" y="51"/>
                    </a:lnTo>
                    <a:lnTo>
                      <a:pt x="30" y="58"/>
                    </a:lnTo>
                    <a:lnTo>
                      <a:pt x="23" y="64"/>
                    </a:lnTo>
                    <a:lnTo>
                      <a:pt x="17" y="67"/>
                    </a:lnTo>
                    <a:lnTo>
                      <a:pt x="15" y="68"/>
                    </a:lnTo>
                    <a:lnTo>
                      <a:pt x="13" y="68"/>
                    </a:lnTo>
                    <a:lnTo>
                      <a:pt x="11" y="68"/>
                    </a:lnTo>
                    <a:lnTo>
                      <a:pt x="8" y="68"/>
                    </a:lnTo>
                    <a:lnTo>
                      <a:pt x="7" y="67"/>
                    </a:lnTo>
                    <a:lnTo>
                      <a:pt x="5" y="66"/>
                    </a:lnTo>
                    <a:lnTo>
                      <a:pt x="4" y="64"/>
                    </a:lnTo>
                    <a:lnTo>
                      <a:pt x="2" y="62"/>
                    </a:lnTo>
                    <a:lnTo>
                      <a:pt x="1" y="59"/>
                    </a:lnTo>
                    <a:lnTo>
                      <a:pt x="1" y="56"/>
                    </a:lnTo>
                    <a:lnTo>
                      <a:pt x="0" y="52"/>
                    </a:lnTo>
                    <a:lnTo>
                      <a:pt x="0" y="49"/>
                    </a:lnTo>
                    <a:lnTo>
                      <a:pt x="0" y="44"/>
                    </a:lnTo>
                    <a:lnTo>
                      <a:pt x="1" y="38"/>
                    </a:lnTo>
                    <a:lnTo>
                      <a:pt x="2" y="33"/>
                    </a:lnTo>
                    <a:lnTo>
                      <a:pt x="5" y="27"/>
                    </a:lnTo>
                    <a:lnTo>
                      <a:pt x="11" y="17"/>
                    </a:lnTo>
                    <a:lnTo>
                      <a:pt x="16" y="10"/>
                    </a:lnTo>
                    <a:lnTo>
                      <a:pt x="22" y="4"/>
                    </a:lnTo>
                    <a:lnTo>
                      <a:pt x="28" y="2"/>
                    </a:lnTo>
                    <a:close/>
                  </a:path>
                </a:pathLst>
              </a:custGeom>
              <a:solidFill>
                <a:srgbClr val="F2BFB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58" name="Freeform 65"/>
              <p:cNvSpPr>
                <a:spLocks/>
              </p:cNvSpPr>
              <p:nvPr/>
            </p:nvSpPr>
            <p:spPr bwMode="auto">
              <a:xfrm>
                <a:off x="4133" y="2177"/>
                <a:ext cx="53" cy="57"/>
              </a:xfrm>
              <a:custGeom>
                <a:avLst/>
                <a:gdLst>
                  <a:gd name="T0" fmla="*/ 18 w 107"/>
                  <a:gd name="T1" fmla="*/ 7 h 113"/>
                  <a:gd name="T2" fmla="*/ 12 w 107"/>
                  <a:gd name="T3" fmla="*/ 13 h 113"/>
                  <a:gd name="T4" fmla="*/ 6 w 107"/>
                  <a:gd name="T5" fmla="*/ 20 h 113"/>
                  <a:gd name="T6" fmla="*/ 3 w 107"/>
                  <a:gd name="T7" fmla="*/ 28 h 113"/>
                  <a:gd name="T8" fmla="*/ 0 w 107"/>
                  <a:gd name="T9" fmla="*/ 36 h 113"/>
                  <a:gd name="T10" fmla="*/ 0 w 107"/>
                  <a:gd name="T11" fmla="*/ 49 h 113"/>
                  <a:gd name="T12" fmla="*/ 3 w 107"/>
                  <a:gd name="T13" fmla="*/ 60 h 113"/>
                  <a:gd name="T14" fmla="*/ 7 w 107"/>
                  <a:gd name="T15" fmla="*/ 73 h 113"/>
                  <a:gd name="T16" fmla="*/ 14 w 107"/>
                  <a:gd name="T17" fmla="*/ 86 h 113"/>
                  <a:gd name="T18" fmla="*/ 14 w 107"/>
                  <a:gd name="T19" fmla="*/ 86 h 113"/>
                  <a:gd name="T20" fmla="*/ 19 w 107"/>
                  <a:gd name="T21" fmla="*/ 91 h 113"/>
                  <a:gd name="T22" fmla="*/ 24 w 107"/>
                  <a:gd name="T23" fmla="*/ 96 h 113"/>
                  <a:gd name="T24" fmla="*/ 29 w 107"/>
                  <a:gd name="T25" fmla="*/ 99 h 113"/>
                  <a:gd name="T26" fmla="*/ 34 w 107"/>
                  <a:gd name="T27" fmla="*/ 104 h 113"/>
                  <a:gd name="T28" fmla="*/ 40 w 107"/>
                  <a:gd name="T29" fmla="*/ 106 h 113"/>
                  <a:gd name="T30" fmla="*/ 45 w 107"/>
                  <a:gd name="T31" fmla="*/ 109 h 113"/>
                  <a:gd name="T32" fmla="*/ 51 w 107"/>
                  <a:gd name="T33" fmla="*/ 111 h 113"/>
                  <a:gd name="T34" fmla="*/ 57 w 107"/>
                  <a:gd name="T35" fmla="*/ 112 h 113"/>
                  <a:gd name="T36" fmla="*/ 66 w 107"/>
                  <a:gd name="T37" fmla="*/ 113 h 113"/>
                  <a:gd name="T38" fmla="*/ 75 w 107"/>
                  <a:gd name="T39" fmla="*/ 111 h 113"/>
                  <a:gd name="T40" fmla="*/ 82 w 107"/>
                  <a:gd name="T41" fmla="*/ 109 h 113"/>
                  <a:gd name="T42" fmla="*/ 89 w 107"/>
                  <a:gd name="T43" fmla="*/ 104 h 113"/>
                  <a:gd name="T44" fmla="*/ 95 w 107"/>
                  <a:gd name="T45" fmla="*/ 99 h 113"/>
                  <a:gd name="T46" fmla="*/ 101 w 107"/>
                  <a:gd name="T47" fmla="*/ 92 h 113"/>
                  <a:gd name="T48" fmla="*/ 104 w 107"/>
                  <a:gd name="T49" fmla="*/ 84 h 113"/>
                  <a:gd name="T50" fmla="*/ 105 w 107"/>
                  <a:gd name="T51" fmla="*/ 76 h 113"/>
                  <a:gd name="T52" fmla="*/ 107 w 107"/>
                  <a:gd name="T53" fmla="*/ 64 h 113"/>
                  <a:gd name="T54" fmla="*/ 104 w 107"/>
                  <a:gd name="T55" fmla="*/ 51 h 113"/>
                  <a:gd name="T56" fmla="*/ 100 w 107"/>
                  <a:gd name="T57" fmla="*/ 39 h 113"/>
                  <a:gd name="T58" fmla="*/ 93 w 107"/>
                  <a:gd name="T59" fmla="*/ 27 h 113"/>
                  <a:gd name="T60" fmla="*/ 85 w 107"/>
                  <a:gd name="T61" fmla="*/ 18 h 113"/>
                  <a:gd name="T62" fmla="*/ 75 w 107"/>
                  <a:gd name="T63" fmla="*/ 11 h 113"/>
                  <a:gd name="T64" fmla="*/ 66 w 107"/>
                  <a:gd name="T65" fmla="*/ 5 h 113"/>
                  <a:gd name="T66" fmla="*/ 56 w 107"/>
                  <a:gd name="T67" fmla="*/ 1 h 113"/>
                  <a:gd name="T68" fmla="*/ 45 w 107"/>
                  <a:gd name="T69" fmla="*/ 0 h 113"/>
                  <a:gd name="T70" fmla="*/ 36 w 107"/>
                  <a:gd name="T71" fmla="*/ 0 h 113"/>
                  <a:gd name="T72" fmla="*/ 27 w 107"/>
                  <a:gd name="T73" fmla="*/ 3 h 113"/>
                  <a:gd name="T74" fmla="*/ 18 w 107"/>
                  <a:gd name="T75" fmla="*/ 7 h 1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07" h="113">
                    <a:moveTo>
                      <a:pt x="18" y="7"/>
                    </a:moveTo>
                    <a:lnTo>
                      <a:pt x="12" y="13"/>
                    </a:lnTo>
                    <a:lnTo>
                      <a:pt x="6" y="20"/>
                    </a:lnTo>
                    <a:lnTo>
                      <a:pt x="3" y="28"/>
                    </a:lnTo>
                    <a:lnTo>
                      <a:pt x="0" y="36"/>
                    </a:lnTo>
                    <a:lnTo>
                      <a:pt x="0" y="49"/>
                    </a:lnTo>
                    <a:lnTo>
                      <a:pt x="3" y="60"/>
                    </a:lnTo>
                    <a:lnTo>
                      <a:pt x="7" y="73"/>
                    </a:lnTo>
                    <a:lnTo>
                      <a:pt x="14" y="86"/>
                    </a:lnTo>
                    <a:lnTo>
                      <a:pt x="14" y="86"/>
                    </a:lnTo>
                    <a:lnTo>
                      <a:pt x="19" y="91"/>
                    </a:lnTo>
                    <a:lnTo>
                      <a:pt x="24" y="96"/>
                    </a:lnTo>
                    <a:lnTo>
                      <a:pt x="29" y="99"/>
                    </a:lnTo>
                    <a:lnTo>
                      <a:pt x="34" y="104"/>
                    </a:lnTo>
                    <a:lnTo>
                      <a:pt x="40" y="106"/>
                    </a:lnTo>
                    <a:lnTo>
                      <a:pt x="45" y="109"/>
                    </a:lnTo>
                    <a:lnTo>
                      <a:pt x="51" y="111"/>
                    </a:lnTo>
                    <a:lnTo>
                      <a:pt x="57" y="112"/>
                    </a:lnTo>
                    <a:lnTo>
                      <a:pt x="66" y="113"/>
                    </a:lnTo>
                    <a:lnTo>
                      <a:pt x="75" y="111"/>
                    </a:lnTo>
                    <a:lnTo>
                      <a:pt x="82" y="109"/>
                    </a:lnTo>
                    <a:lnTo>
                      <a:pt x="89" y="104"/>
                    </a:lnTo>
                    <a:lnTo>
                      <a:pt x="95" y="99"/>
                    </a:lnTo>
                    <a:lnTo>
                      <a:pt x="101" y="92"/>
                    </a:lnTo>
                    <a:lnTo>
                      <a:pt x="104" y="84"/>
                    </a:lnTo>
                    <a:lnTo>
                      <a:pt x="105" y="76"/>
                    </a:lnTo>
                    <a:lnTo>
                      <a:pt x="107" y="64"/>
                    </a:lnTo>
                    <a:lnTo>
                      <a:pt x="104" y="51"/>
                    </a:lnTo>
                    <a:lnTo>
                      <a:pt x="100" y="39"/>
                    </a:lnTo>
                    <a:lnTo>
                      <a:pt x="93" y="27"/>
                    </a:lnTo>
                    <a:lnTo>
                      <a:pt x="85" y="18"/>
                    </a:lnTo>
                    <a:lnTo>
                      <a:pt x="75" y="11"/>
                    </a:lnTo>
                    <a:lnTo>
                      <a:pt x="66" y="5"/>
                    </a:lnTo>
                    <a:lnTo>
                      <a:pt x="56" y="1"/>
                    </a:lnTo>
                    <a:lnTo>
                      <a:pt x="45" y="0"/>
                    </a:lnTo>
                    <a:lnTo>
                      <a:pt x="36" y="0"/>
                    </a:lnTo>
                    <a:lnTo>
                      <a:pt x="27" y="3"/>
                    </a:lnTo>
                    <a:lnTo>
                      <a:pt x="18" y="7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59" name="Freeform 66"/>
              <p:cNvSpPr>
                <a:spLocks/>
              </p:cNvSpPr>
              <p:nvPr/>
            </p:nvSpPr>
            <p:spPr bwMode="auto">
              <a:xfrm>
                <a:off x="4148" y="2192"/>
                <a:ext cx="23" cy="27"/>
              </a:xfrm>
              <a:custGeom>
                <a:avLst/>
                <a:gdLst>
                  <a:gd name="T0" fmla="*/ 0 w 48"/>
                  <a:gd name="T1" fmla="*/ 15 h 54"/>
                  <a:gd name="T2" fmla="*/ 0 w 48"/>
                  <a:gd name="T3" fmla="*/ 14 h 54"/>
                  <a:gd name="T4" fmla="*/ 0 w 48"/>
                  <a:gd name="T5" fmla="*/ 13 h 54"/>
                  <a:gd name="T6" fmla="*/ 0 w 48"/>
                  <a:gd name="T7" fmla="*/ 13 h 54"/>
                  <a:gd name="T8" fmla="*/ 1 w 48"/>
                  <a:gd name="T9" fmla="*/ 12 h 54"/>
                  <a:gd name="T10" fmla="*/ 1 w 48"/>
                  <a:gd name="T11" fmla="*/ 9 h 54"/>
                  <a:gd name="T12" fmla="*/ 3 w 48"/>
                  <a:gd name="T13" fmla="*/ 7 h 54"/>
                  <a:gd name="T14" fmla="*/ 4 w 48"/>
                  <a:gd name="T15" fmla="*/ 5 h 54"/>
                  <a:gd name="T16" fmla="*/ 6 w 48"/>
                  <a:gd name="T17" fmla="*/ 2 h 54"/>
                  <a:gd name="T18" fmla="*/ 13 w 48"/>
                  <a:gd name="T19" fmla="*/ 0 h 54"/>
                  <a:gd name="T20" fmla="*/ 21 w 48"/>
                  <a:gd name="T21" fmla="*/ 1 h 54"/>
                  <a:gd name="T22" fmla="*/ 31 w 48"/>
                  <a:gd name="T23" fmla="*/ 7 h 54"/>
                  <a:gd name="T24" fmla="*/ 39 w 48"/>
                  <a:gd name="T25" fmla="*/ 16 h 54"/>
                  <a:gd name="T26" fmla="*/ 44 w 48"/>
                  <a:gd name="T27" fmla="*/ 23 h 54"/>
                  <a:gd name="T28" fmla="*/ 46 w 48"/>
                  <a:gd name="T29" fmla="*/ 29 h 54"/>
                  <a:gd name="T30" fmla="*/ 48 w 48"/>
                  <a:gd name="T31" fmla="*/ 36 h 54"/>
                  <a:gd name="T32" fmla="*/ 48 w 48"/>
                  <a:gd name="T33" fmla="*/ 43 h 54"/>
                  <a:gd name="T34" fmla="*/ 48 w 48"/>
                  <a:gd name="T35" fmla="*/ 45 h 54"/>
                  <a:gd name="T36" fmla="*/ 46 w 48"/>
                  <a:gd name="T37" fmla="*/ 47 h 54"/>
                  <a:gd name="T38" fmla="*/ 45 w 48"/>
                  <a:gd name="T39" fmla="*/ 50 h 54"/>
                  <a:gd name="T40" fmla="*/ 43 w 48"/>
                  <a:gd name="T41" fmla="*/ 52 h 54"/>
                  <a:gd name="T42" fmla="*/ 41 w 48"/>
                  <a:gd name="T43" fmla="*/ 53 h 54"/>
                  <a:gd name="T44" fmla="*/ 38 w 48"/>
                  <a:gd name="T45" fmla="*/ 54 h 54"/>
                  <a:gd name="T46" fmla="*/ 36 w 48"/>
                  <a:gd name="T47" fmla="*/ 54 h 54"/>
                  <a:gd name="T48" fmla="*/ 33 w 48"/>
                  <a:gd name="T49" fmla="*/ 54 h 54"/>
                  <a:gd name="T50" fmla="*/ 27 w 48"/>
                  <a:gd name="T51" fmla="*/ 53 h 54"/>
                  <a:gd name="T52" fmla="*/ 20 w 48"/>
                  <a:gd name="T53" fmla="*/ 50 h 54"/>
                  <a:gd name="T54" fmla="*/ 14 w 48"/>
                  <a:gd name="T55" fmla="*/ 44 h 54"/>
                  <a:gd name="T56" fmla="*/ 10 w 48"/>
                  <a:gd name="T57" fmla="*/ 38 h 54"/>
                  <a:gd name="T58" fmla="*/ 6 w 48"/>
                  <a:gd name="T59" fmla="*/ 32 h 54"/>
                  <a:gd name="T60" fmla="*/ 3 w 48"/>
                  <a:gd name="T61" fmla="*/ 27 h 54"/>
                  <a:gd name="T62" fmla="*/ 1 w 48"/>
                  <a:gd name="T63" fmla="*/ 21 h 54"/>
                  <a:gd name="T64" fmla="*/ 0 w 48"/>
                  <a:gd name="T65" fmla="*/ 15 h 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48" h="54">
                    <a:moveTo>
                      <a:pt x="0" y="15"/>
                    </a:moveTo>
                    <a:lnTo>
                      <a:pt x="0" y="14"/>
                    </a:lnTo>
                    <a:lnTo>
                      <a:pt x="0" y="13"/>
                    </a:lnTo>
                    <a:lnTo>
                      <a:pt x="0" y="13"/>
                    </a:lnTo>
                    <a:lnTo>
                      <a:pt x="1" y="12"/>
                    </a:lnTo>
                    <a:lnTo>
                      <a:pt x="1" y="9"/>
                    </a:lnTo>
                    <a:lnTo>
                      <a:pt x="3" y="7"/>
                    </a:lnTo>
                    <a:lnTo>
                      <a:pt x="4" y="5"/>
                    </a:lnTo>
                    <a:lnTo>
                      <a:pt x="6" y="2"/>
                    </a:lnTo>
                    <a:lnTo>
                      <a:pt x="13" y="0"/>
                    </a:lnTo>
                    <a:lnTo>
                      <a:pt x="21" y="1"/>
                    </a:lnTo>
                    <a:lnTo>
                      <a:pt x="31" y="7"/>
                    </a:lnTo>
                    <a:lnTo>
                      <a:pt x="39" y="16"/>
                    </a:lnTo>
                    <a:lnTo>
                      <a:pt x="44" y="23"/>
                    </a:lnTo>
                    <a:lnTo>
                      <a:pt x="46" y="29"/>
                    </a:lnTo>
                    <a:lnTo>
                      <a:pt x="48" y="36"/>
                    </a:lnTo>
                    <a:lnTo>
                      <a:pt x="48" y="43"/>
                    </a:lnTo>
                    <a:lnTo>
                      <a:pt x="48" y="45"/>
                    </a:lnTo>
                    <a:lnTo>
                      <a:pt x="46" y="47"/>
                    </a:lnTo>
                    <a:lnTo>
                      <a:pt x="45" y="50"/>
                    </a:lnTo>
                    <a:lnTo>
                      <a:pt x="43" y="52"/>
                    </a:lnTo>
                    <a:lnTo>
                      <a:pt x="41" y="53"/>
                    </a:lnTo>
                    <a:lnTo>
                      <a:pt x="38" y="54"/>
                    </a:lnTo>
                    <a:lnTo>
                      <a:pt x="36" y="54"/>
                    </a:lnTo>
                    <a:lnTo>
                      <a:pt x="33" y="54"/>
                    </a:lnTo>
                    <a:lnTo>
                      <a:pt x="27" y="53"/>
                    </a:lnTo>
                    <a:lnTo>
                      <a:pt x="20" y="50"/>
                    </a:lnTo>
                    <a:lnTo>
                      <a:pt x="14" y="44"/>
                    </a:lnTo>
                    <a:lnTo>
                      <a:pt x="10" y="38"/>
                    </a:lnTo>
                    <a:lnTo>
                      <a:pt x="6" y="32"/>
                    </a:lnTo>
                    <a:lnTo>
                      <a:pt x="3" y="27"/>
                    </a:lnTo>
                    <a:lnTo>
                      <a:pt x="1" y="21"/>
                    </a:lnTo>
                    <a:lnTo>
                      <a:pt x="0" y="15"/>
                    </a:lnTo>
                    <a:close/>
                  </a:path>
                </a:pathLst>
              </a:custGeom>
              <a:solidFill>
                <a:srgbClr val="F2BFB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60" name="Freeform 67"/>
              <p:cNvSpPr>
                <a:spLocks/>
              </p:cNvSpPr>
              <p:nvPr/>
            </p:nvSpPr>
            <p:spPr bwMode="auto">
              <a:xfrm>
                <a:off x="4446" y="1851"/>
                <a:ext cx="28" cy="70"/>
              </a:xfrm>
              <a:custGeom>
                <a:avLst/>
                <a:gdLst>
                  <a:gd name="T0" fmla="*/ 9 w 55"/>
                  <a:gd name="T1" fmla="*/ 1 h 142"/>
                  <a:gd name="T2" fmla="*/ 5 w 55"/>
                  <a:gd name="T3" fmla="*/ 3 h 142"/>
                  <a:gd name="T4" fmla="*/ 1 w 55"/>
                  <a:gd name="T5" fmla="*/ 8 h 142"/>
                  <a:gd name="T6" fmla="*/ 0 w 55"/>
                  <a:gd name="T7" fmla="*/ 14 h 142"/>
                  <a:gd name="T8" fmla="*/ 1 w 55"/>
                  <a:gd name="T9" fmla="*/ 20 h 142"/>
                  <a:gd name="T10" fmla="*/ 5 w 55"/>
                  <a:gd name="T11" fmla="*/ 31 h 142"/>
                  <a:gd name="T12" fmla="*/ 14 w 55"/>
                  <a:gd name="T13" fmla="*/ 60 h 142"/>
                  <a:gd name="T14" fmla="*/ 22 w 55"/>
                  <a:gd name="T15" fmla="*/ 96 h 142"/>
                  <a:gd name="T16" fmla="*/ 26 w 55"/>
                  <a:gd name="T17" fmla="*/ 128 h 142"/>
                  <a:gd name="T18" fmla="*/ 27 w 55"/>
                  <a:gd name="T19" fmla="*/ 134 h 142"/>
                  <a:gd name="T20" fmla="*/ 30 w 55"/>
                  <a:gd name="T21" fmla="*/ 138 h 142"/>
                  <a:gd name="T22" fmla="*/ 35 w 55"/>
                  <a:gd name="T23" fmla="*/ 141 h 142"/>
                  <a:gd name="T24" fmla="*/ 41 w 55"/>
                  <a:gd name="T25" fmla="*/ 142 h 142"/>
                  <a:gd name="T26" fmla="*/ 46 w 55"/>
                  <a:gd name="T27" fmla="*/ 141 h 142"/>
                  <a:gd name="T28" fmla="*/ 51 w 55"/>
                  <a:gd name="T29" fmla="*/ 138 h 142"/>
                  <a:gd name="T30" fmla="*/ 54 w 55"/>
                  <a:gd name="T31" fmla="*/ 134 h 142"/>
                  <a:gd name="T32" fmla="*/ 55 w 55"/>
                  <a:gd name="T33" fmla="*/ 128 h 142"/>
                  <a:gd name="T34" fmla="*/ 52 w 55"/>
                  <a:gd name="T35" fmla="*/ 91 h 142"/>
                  <a:gd name="T36" fmla="*/ 43 w 55"/>
                  <a:gd name="T37" fmla="*/ 53 h 142"/>
                  <a:gd name="T38" fmla="*/ 34 w 55"/>
                  <a:gd name="T39" fmla="*/ 23 h 142"/>
                  <a:gd name="T40" fmla="*/ 29 w 55"/>
                  <a:gd name="T41" fmla="*/ 9 h 142"/>
                  <a:gd name="T42" fmla="*/ 26 w 55"/>
                  <a:gd name="T43" fmla="*/ 5 h 142"/>
                  <a:gd name="T44" fmla="*/ 21 w 55"/>
                  <a:gd name="T45" fmla="*/ 1 h 142"/>
                  <a:gd name="T46" fmla="*/ 15 w 55"/>
                  <a:gd name="T47" fmla="*/ 0 h 142"/>
                  <a:gd name="T48" fmla="*/ 9 w 55"/>
                  <a:gd name="T49" fmla="*/ 1 h 1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55" h="142">
                    <a:moveTo>
                      <a:pt x="9" y="1"/>
                    </a:moveTo>
                    <a:lnTo>
                      <a:pt x="5" y="3"/>
                    </a:lnTo>
                    <a:lnTo>
                      <a:pt x="1" y="8"/>
                    </a:lnTo>
                    <a:lnTo>
                      <a:pt x="0" y="14"/>
                    </a:lnTo>
                    <a:lnTo>
                      <a:pt x="1" y="20"/>
                    </a:lnTo>
                    <a:lnTo>
                      <a:pt x="5" y="31"/>
                    </a:lnTo>
                    <a:lnTo>
                      <a:pt x="14" y="60"/>
                    </a:lnTo>
                    <a:lnTo>
                      <a:pt x="22" y="96"/>
                    </a:lnTo>
                    <a:lnTo>
                      <a:pt x="26" y="128"/>
                    </a:lnTo>
                    <a:lnTo>
                      <a:pt x="27" y="134"/>
                    </a:lnTo>
                    <a:lnTo>
                      <a:pt x="30" y="138"/>
                    </a:lnTo>
                    <a:lnTo>
                      <a:pt x="35" y="141"/>
                    </a:lnTo>
                    <a:lnTo>
                      <a:pt x="41" y="142"/>
                    </a:lnTo>
                    <a:lnTo>
                      <a:pt x="46" y="141"/>
                    </a:lnTo>
                    <a:lnTo>
                      <a:pt x="51" y="138"/>
                    </a:lnTo>
                    <a:lnTo>
                      <a:pt x="54" y="134"/>
                    </a:lnTo>
                    <a:lnTo>
                      <a:pt x="55" y="128"/>
                    </a:lnTo>
                    <a:lnTo>
                      <a:pt x="52" y="91"/>
                    </a:lnTo>
                    <a:lnTo>
                      <a:pt x="43" y="53"/>
                    </a:lnTo>
                    <a:lnTo>
                      <a:pt x="34" y="23"/>
                    </a:lnTo>
                    <a:lnTo>
                      <a:pt x="29" y="9"/>
                    </a:lnTo>
                    <a:lnTo>
                      <a:pt x="26" y="5"/>
                    </a:lnTo>
                    <a:lnTo>
                      <a:pt x="21" y="1"/>
                    </a:lnTo>
                    <a:lnTo>
                      <a:pt x="15" y="0"/>
                    </a:lnTo>
                    <a:lnTo>
                      <a:pt x="9" y="1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61" name="Freeform 68"/>
              <p:cNvSpPr>
                <a:spLocks/>
              </p:cNvSpPr>
              <p:nvPr/>
            </p:nvSpPr>
            <p:spPr bwMode="auto">
              <a:xfrm>
                <a:off x="4226" y="1647"/>
                <a:ext cx="342" cy="247"/>
              </a:xfrm>
              <a:custGeom>
                <a:avLst/>
                <a:gdLst>
                  <a:gd name="T0" fmla="*/ 274 w 683"/>
                  <a:gd name="T1" fmla="*/ 15 h 496"/>
                  <a:gd name="T2" fmla="*/ 233 w 683"/>
                  <a:gd name="T3" fmla="*/ 27 h 496"/>
                  <a:gd name="T4" fmla="*/ 195 w 683"/>
                  <a:gd name="T5" fmla="*/ 42 h 496"/>
                  <a:gd name="T6" fmla="*/ 158 w 683"/>
                  <a:gd name="T7" fmla="*/ 60 h 496"/>
                  <a:gd name="T8" fmla="*/ 124 w 683"/>
                  <a:gd name="T9" fmla="*/ 80 h 496"/>
                  <a:gd name="T10" fmla="*/ 94 w 683"/>
                  <a:gd name="T11" fmla="*/ 103 h 496"/>
                  <a:gd name="T12" fmla="*/ 67 w 683"/>
                  <a:gd name="T13" fmla="*/ 128 h 496"/>
                  <a:gd name="T14" fmla="*/ 45 w 683"/>
                  <a:gd name="T15" fmla="*/ 155 h 496"/>
                  <a:gd name="T16" fmla="*/ 27 w 683"/>
                  <a:gd name="T17" fmla="*/ 182 h 496"/>
                  <a:gd name="T18" fmla="*/ 14 w 683"/>
                  <a:gd name="T19" fmla="*/ 209 h 496"/>
                  <a:gd name="T20" fmla="*/ 5 w 683"/>
                  <a:gd name="T21" fmla="*/ 235 h 496"/>
                  <a:gd name="T22" fmla="*/ 0 w 683"/>
                  <a:gd name="T23" fmla="*/ 263 h 496"/>
                  <a:gd name="T24" fmla="*/ 0 w 683"/>
                  <a:gd name="T25" fmla="*/ 285 h 496"/>
                  <a:gd name="T26" fmla="*/ 2 w 683"/>
                  <a:gd name="T27" fmla="*/ 301 h 496"/>
                  <a:gd name="T28" fmla="*/ 9 w 683"/>
                  <a:gd name="T29" fmla="*/ 334 h 496"/>
                  <a:gd name="T30" fmla="*/ 28 w 683"/>
                  <a:gd name="T31" fmla="*/ 380 h 496"/>
                  <a:gd name="T32" fmla="*/ 54 w 683"/>
                  <a:gd name="T33" fmla="*/ 420 h 496"/>
                  <a:gd name="T34" fmla="*/ 86 w 683"/>
                  <a:gd name="T35" fmla="*/ 451 h 496"/>
                  <a:gd name="T36" fmla="*/ 118 w 683"/>
                  <a:gd name="T37" fmla="*/ 470 h 496"/>
                  <a:gd name="T38" fmla="*/ 146 w 683"/>
                  <a:gd name="T39" fmla="*/ 482 h 496"/>
                  <a:gd name="T40" fmla="*/ 176 w 683"/>
                  <a:gd name="T41" fmla="*/ 490 h 496"/>
                  <a:gd name="T42" fmla="*/ 210 w 683"/>
                  <a:gd name="T43" fmla="*/ 494 h 496"/>
                  <a:gd name="T44" fmla="*/ 245 w 683"/>
                  <a:gd name="T45" fmla="*/ 496 h 496"/>
                  <a:gd name="T46" fmla="*/ 283 w 683"/>
                  <a:gd name="T47" fmla="*/ 492 h 496"/>
                  <a:gd name="T48" fmla="*/ 324 w 683"/>
                  <a:gd name="T49" fmla="*/ 485 h 496"/>
                  <a:gd name="T50" fmla="*/ 368 w 683"/>
                  <a:gd name="T51" fmla="*/ 476 h 496"/>
                  <a:gd name="T52" fmla="*/ 425 w 683"/>
                  <a:gd name="T53" fmla="*/ 456 h 496"/>
                  <a:gd name="T54" fmla="*/ 492 w 683"/>
                  <a:gd name="T55" fmla="*/ 429 h 496"/>
                  <a:gd name="T56" fmla="*/ 550 w 683"/>
                  <a:gd name="T57" fmla="*/ 397 h 496"/>
                  <a:gd name="T58" fmla="*/ 598 w 683"/>
                  <a:gd name="T59" fmla="*/ 361 h 496"/>
                  <a:gd name="T60" fmla="*/ 636 w 683"/>
                  <a:gd name="T61" fmla="*/ 322 h 496"/>
                  <a:gd name="T62" fmla="*/ 664 w 683"/>
                  <a:gd name="T63" fmla="*/ 280 h 496"/>
                  <a:gd name="T64" fmla="*/ 679 w 683"/>
                  <a:gd name="T65" fmla="*/ 236 h 496"/>
                  <a:gd name="T66" fmla="*/ 683 w 683"/>
                  <a:gd name="T67" fmla="*/ 193 h 496"/>
                  <a:gd name="T68" fmla="*/ 675 w 683"/>
                  <a:gd name="T69" fmla="*/ 155 h 496"/>
                  <a:gd name="T70" fmla="*/ 661 w 683"/>
                  <a:gd name="T71" fmla="*/ 123 h 496"/>
                  <a:gd name="T72" fmla="*/ 642 w 683"/>
                  <a:gd name="T73" fmla="*/ 95 h 496"/>
                  <a:gd name="T74" fmla="*/ 616 w 683"/>
                  <a:gd name="T75" fmla="*/ 69 h 496"/>
                  <a:gd name="T76" fmla="*/ 585 w 683"/>
                  <a:gd name="T77" fmla="*/ 47 h 496"/>
                  <a:gd name="T78" fmla="*/ 550 w 683"/>
                  <a:gd name="T79" fmla="*/ 29 h 496"/>
                  <a:gd name="T80" fmla="*/ 509 w 683"/>
                  <a:gd name="T81" fmla="*/ 15 h 496"/>
                  <a:gd name="T82" fmla="*/ 464 w 683"/>
                  <a:gd name="T83" fmla="*/ 6 h 496"/>
                  <a:gd name="T84" fmla="*/ 424 w 683"/>
                  <a:gd name="T85" fmla="*/ 1 h 496"/>
                  <a:gd name="T86" fmla="*/ 387 w 683"/>
                  <a:gd name="T87" fmla="*/ 0 h 496"/>
                  <a:gd name="T88" fmla="*/ 350 w 683"/>
                  <a:gd name="T89" fmla="*/ 2 h 496"/>
                  <a:gd name="T90" fmla="*/ 313 w 683"/>
                  <a:gd name="T91" fmla="*/ 7 h 49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683" h="496">
                    <a:moveTo>
                      <a:pt x="295" y="11"/>
                    </a:moveTo>
                    <a:lnTo>
                      <a:pt x="274" y="15"/>
                    </a:lnTo>
                    <a:lnTo>
                      <a:pt x="254" y="21"/>
                    </a:lnTo>
                    <a:lnTo>
                      <a:pt x="233" y="27"/>
                    </a:lnTo>
                    <a:lnTo>
                      <a:pt x="213" y="35"/>
                    </a:lnTo>
                    <a:lnTo>
                      <a:pt x="195" y="42"/>
                    </a:lnTo>
                    <a:lnTo>
                      <a:pt x="176" y="51"/>
                    </a:lnTo>
                    <a:lnTo>
                      <a:pt x="158" y="60"/>
                    </a:lnTo>
                    <a:lnTo>
                      <a:pt x="141" y="69"/>
                    </a:lnTo>
                    <a:lnTo>
                      <a:pt x="124" y="80"/>
                    </a:lnTo>
                    <a:lnTo>
                      <a:pt x="109" y="91"/>
                    </a:lnTo>
                    <a:lnTo>
                      <a:pt x="94" y="103"/>
                    </a:lnTo>
                    <a:lnTo>
                      <a:pt x="81" y="115"/>
                    </a:lnTo>
                    <a:lnTo>
                      <a:pt x="67" y="128"/>
                    </a:lnTo>
                    <a:lnTo>
                      <a:pt x="55" y="141"/>
                    </a:lnTo>
                    <a:lnTo>
                      <a:pt x="45" y="155"/>
                    </a:lnTo>
                    <a:lnTo>
                      <a:pt x="35" y="168"/>
                    </a:lnTo>
                    <a:lnTo>
                      <a:pt x="27" y="182"/>
                    </a:lnTo>
                    <a:lnTo>
                      <a:pt x="20" y="195"/>
                    </a:lnTo>
                    <a:lnTo>
                      <a:pt x="14" y="209"/>
                    </a:lnTo>
                    <a:lnTo>
                      <a:pt x="9" y="223"/>
                    </a:lnTo>
                    <a:lnTo>
                      <a:pt x="5" y="235"/>
                    </a:lnTo>
                    <a:lnTo>
                      <a:pt x="2" y="249"/>
                    </a:lnTo>
                    <a:lnTo>
                      <a:pt x="0" y="263"/>
                    </a:lnTo>
                    <a:lnTo>
                      <a:pt x="0" y="277"/>
                    </a:lnTo>
                    <a:lnTo>
                      <a:pt x="0" y="285"/>
                    </a:lnTo>
                    <a:lnTo>
                      <a:pt x="1" y="293"/>
                    </a:lnTo>
                    <a:lnTo>
                      <a:pt x="2" y="301"/>
                    </a:lnTo>
                    <a:lnTo>
                      <a:pt x="3" y="309"/>
                    </a:lnTo>
                    <a:lnTo>
                      <a:pt x="9" y="334"/>
                    </a:lnTo>
                    <a:lnTo>
                      <a:pt x="17" y="358"/>
                    </a:lnTo>
                    <a:lnTo>
                      <a:pt x="28" y="380"/>
                    </a:lnTo>
                    <a:lnTo>
                      <a:pt x="40" y="401"/>
                    </a:lnTo>
                    <a:lnTo>
                      <a:pt x="54" y="420"/>
                    </a:lnTo>
                    <a:lnTo>
                      <a:pt x="69" y="436"/>
                    </a:lnTo>
                    <a:lnTo>
                      <a:pt x="86" y="451"/>
                    </a:lnTo>
                    <a:lnTo>
                      <a:pt x="105" y="463"/>
                    </a:lnTo>
                    <a:lnTo>
                      <a:pt x="118" y="470"/>
                    </a:lnTo>
                    <a:lnTo>
                      <a:pt x="131" y="477"/>
                    </a:lnTo>
                    <a:lnTo>
                      <a:pt x="146" y="482"/>
                    </a:lnTo>
                    <a:lnTo>
                      <a:pt x="161" y="486"/>
                    </a:lnTo>
                    <a:lnTo>
                      <a:pt x="176" y="490"/>
                    </a:lnTo>
                    <a:lnTo>
                      <a:pt x="192" y="492"/>
                    </a:lnTo>
                    <a:lnTo>
                      <a:pt x="210" y="494"/>
                    </a:lnTo>
                    <a:lnTo>
                      <a:pt x="227" y="496"/>
                    </a:lnTo>
                    <a:lnTo>
                      <a:pt x="245" y="496"/>
                    </a:lnTo>
                    <a:lnTo>
                      <a:pt x="264" y="494"/>
                    </a:lnTo>
                    <a:lnTo>
                      <a:pt x="283" y="492"/>
                    </a:lnTo>
                    <a:lnTo>
                      <a:pt x="303" y="490"/>
                    </a:lnTo>
                    <a:lnTo>
                      <a:pt x="324" y="485"/>
                    </a:lnTo>
                    <a:lnTo>
                      <a:pt x="346" y="481"/>
                    </a:lnTo>
                    <a:lnTo>
                      <a:pt x="368" y="476"/>
                    </a:lnTo>
                    <a:lnTo>
                      <a:pt x="389" y="469"/>
                    </a:lnTo>
                    <a:lnTo>
                      <a:pt x="425" y="456"/>
                    </a:lnTo>
                    <a:lnTo>
                      <a:pt x="460" y="444"/>
                    </a:lnTo>
                    <a:lnTo>
                      <a:pt x="492" y="429"/>
                    </a:lnTo>
                    <a:lnTo>
                      <a:pt x="522" y="414"/>
                    </a:lnTo>
                    <a:lnTo>
                      <a:pt x="550" y="397"/>
                    </a:lnTo>
                    <a:lnTo>
                      <a:pt x="575" y="379"/>
                    </a:lnTo>
                    <a:lnTo>
                      <a:pt x="598" y="361"/>
                    </a:lnTo>
                    <a:lnTo>
                      <a:pt x="618" y="341"/>
                    </a:lnTo>
                    <a:lnTo>
                      <a:pt x="636" y="322"/>
                    </a:lnTo>
                    <a:lnTo>
                      <a:pt x="651" y="301"/>
                    </a:lnTo>
                    <a:lnTo>
                      <a:pt x="664" y="280"/>
                    </a:lnTo>
                    <a:lnTo>
                      <a:pt x="673" y="258"/>
                    </a:lnTo>
                    <a:lnTo>
                      <a:pt x="679" y="236"/>
                    </a:lnTo>
                    <a:lnTo>
                      <a:pt x="682" y="214"/>
                    </a:lnTo>
                    <a:lnTo>
                      <a:pt x="683" y="193"/>
                    </a:lnTo>
                    <a:lnTo>
                      <a:pt x="680" y="171"/>
                    </a:lnTo>
                    <a:lnTo>
                      <a:pt x="675" y="155"/>
                    </a:lnTo>
                    <a:lnTo>
                      <a:pt x="669" y="138"/>
                    </a:lnTo>
                    <a:lnTo>
                      <a:pt x="661" y="123"/>
                    </a:lnTo>
                    <a:lnTo>
                      <a:pt x="652" y="108"/>
                    </a:lnTo>
                    <a:lnTo>
                      <a:pt x="642" y="95"/>
                    </a:lnTo>
                    <a:lnTo>
                      <a:pt x="629" y="82"/>
                    </a:lnTo>
                    <a:lnTo>
                      <a:pt x="616" y="69"/>
                    </a:lnTo>
                    <a:lnTo>
                      <a:pt x="601" y="58"/>
                    </a:lnTo>
                    <a:lnTo>
                      <a:pt x="585" y="47"/>
                    </a:lnTo>
                    <a:lnTo>
                      <a:pt x="568" y="38"/>
                    </a:lnTo>
                    <a:lnTo>
                      <a:pt x="550" y="29"/>
                    </a:lnTo>
                    <a:lnTo>
                      <a:pt x="530" y="22"/>
                    </a:lnTo>
                    <a:lnTo>
                      <a:pt x="509" y="15"/>
                    </a:lnTo>
                    <a:lnTo>
                      <a:pt x="487" y="9"/>
                    </a:lnTo>
                    <a:lnTo>
                      <a:pt x="464" y="6"/>
                    </a:lnTo>
                    <a:lnTo>
                      <a:pt x="441" y="2"/>
                    </a:lnTo>
                    <a:lnTo>
                      <a:pt x="424" y="1"/>
                    </a:lnTo>
                    <a:lnTo>
                      <a:pt x="406" y="0"/>
                    </a:lnTo>
                    <a:lnTo>
                      <a:pt x="387" y="0"/>
                    </a:lnTo>
                    <a:lnTo>
                      <a:pt x="369" y="1"/>
                    </a:lnTo>
                    <a:lnTo>
                      <a:pt x="350" y="2"/>
                    </a:lnTo>
                    <a:lnTo>
                      <a:pt x="332" y="5"/>
                    </a:lnTo>
                    <a:lnTo>
                      <a:pt x="313" y="7"/>
                    </a:lnTo>
                    <a:lnTo>
                      <a:pt x="295" y="11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62" name="Freeform 69"/>
              <p:cNvSpPr>
                <a:spLocks/>
              </p:cNvSpPr>
              <p:nvPr/>
            </p:nvSpPr>
            <p:spPr bwMode="auto">
              <a:xfrm>
                <a:off x="4241" y="1661"/>
                <a:ext cx="312" cy="218"/>
              </a:xfrm>
              <a:custGeom>
                <a:avLst/>
                <a:gdLst>
                  <a:gd name="T0" fmla="*/ 70 w 623"/>
                  <a:gd name="T1" fmla="*/ 395 h 437"/>
                  <a:gd name="T2" fmla="*/ 39 w 623"/>
                  <a:gd name="T3" fmla="*/ 363 h 437"/>
                  <a:gd name="T4" fmla="*/ 18 w 623"/>
                  <a:gd name="T5" fmla="*/ 327 h 437"/>
                  <a:gd name="T6" fmla="*/ 6 w 623"/>
                  <a:gd name="T7" fmla="*/ 291 h 437"/>
                  <a:gd name="T8" fmla="*/ 2 w 623"/>
                  <a:gd name="T9" fmla="*/ 274 h 437"/>
                  <a:gd name="T10" fmla="*/ 0 w 623"/>
                  <a:gd name="T11" fmla="*/ 245 h 437"/>
                  <a:gd name="T12" fmla="*/ 3 w 623"/>
                  <a:gd name="T13" fmla="*/ 215 h 437"/>
                  <a:gd name="T14" fmla="*/ 13 w 623"/>
                  <a:gd name="T15" fmla="*/ 185 h 437"/>
                  <a:gd name="T16" fmla="*/ 29 w 623"/>
                  <a:gd name="T17" fmla="*/ 156 h 437"/>
                  <a:gd name="T18" fmla="*/ 48 w 623"/>
                  <a:gd name="T19" fmla="*/ 130 h 437"/>
                  <a:gd name="T20" fmla="*/ 71 w 623"/>
                  <a:gd name="T21" fmla="*/ 107 h 437"/>
                  <a:gd name="T22" fmla="*/ 98 w 623"/>
                  <a:gd name="T23" fmla="*/ 85 h 437"/>
                  <a:gd name="T24" fmla="*/ 128 w 623"/>
                  <a:gd name="T25" fmla="*/ 66 h 437"/>
                  <a:gd name="T26" fmla="*/ 160 w 623"/>
                  <a:gd name="T27" fmla="*/ 47 h 437"/>
                  <a:gd name="T28" fmla="*/ 195 w 623"/>
                  <a:gd name="T29" fmla="*/ 32 h 437"/>
                  <a:gd name="T30" fmla="*/ 232 w 623"/>
                  <a:gd name="T31" fmla="*/ 20 h 437"/>
                  <a:gd name="T32" fmla="*/ 271 w 623"/>
                  <a:gd name="T33" fmla="*/ 10 h 437"/>
                  <a:gd name="T34" fmla="*/ 305 w 623"/>
                  <a:gd name="T35" fmla="*/ 5 h 437"/>
                  <a:gd name="T36" fmla="*/ 340 w 623"/>
                  <a:gd name="T37" fmla="*/ 1 h 437"/>
                  <a:gd name="T38" fmla="*/ 374 w 623"/>
                  <a:gd name="T39" fmla="*/ 0 h 437"/>
                  <a:gd name="T40" fmla="*/ 408 w 623"/>
                  <a:gd name="T41" fmla="*/ 2 h 437"/>
                  <a:gd name="T42" fmla="*/ 449 w 623"/>
                  <a:gd name="T43" fmla="*/ 9 h 437"/>
                  <a:gd name="T44" fmla="*/ 487 w 623"/>
                  <a:gd name="T45" fmla="*/ 20 h 437"/>
                  <a:gd name="T46" fmla="*/ 521 w 623"/>
                  <a:gd name="T47" fmla="*/ 33 h 437"/>
                  <a:gd name="T48" fmla="*/ 551 w 623"/>
                  <a:gd name="T49" fmla="*/ 51 h 437"/>
                  <a:gd name="T50" fmla="*/ 576 w 623"/>
                  <a:gd name="T51" fmla="*/ 71 h 437"/>
                  <a:gd name="T52" fmla="*/ 597 w 623"/>
                  <a:gd name="T53" fmla="*/ 94 h 437"/>
                  <a:gd name="T54" fmla="*/ 612 w 623"/>
                  <a:gd name="T55" fmla="*/ 120 h 437"/>
                  <a:gd name="T56" fmla="*/ 621 w 623"/>
                  <a:gd name="T57" fmla="*/ 147 h 437"/>
                  <a:gd name="T58" fmla="*/ 622 w 623"/>
                  <a:gd name="T59" fmla="*/ 190 h 437"/>
                  <a:gd name="T60" fmla="*/ 611 w 623"/>
                  <a:gd name="T61" fmla="*/ 232 h 437"/>
                  <a:gd name="T62" fmla="*/ 586 w 623"/>
                  <a:gd name="T63" fmla="*/ 271 h 437"/>
                  <a:gd name="T64" fmla="*/ 552 w 623"/>
                  <a:gd name="T65" fmla="*/ 306 h 437"/>
                  <a:gd name="T66" fmla="*/ 509 w 623"/>
                  <a:gd name="T67" fmla="*/ 339 h 437"/>
                  <a:gd name="T68" fmla="*/ 461 w 623"/>
                  <a:gd name="T69" fmla="*/ 368 h 437"/>
                  <a:gd name="T70" fmla="*/ 408 w 623"/>
                  <a:gd name="T71" fmla="*/ 392 h 437"/>
                  <a:gd name="T72" fmla="*/ 351 w 623"/>
                  <a:gd name="T73" fmla="*/ 411 h 437"/>
                  <a:gd name="T74" fmla="*/ 310 w 623"/>
                  <a:gd name="T75" fmla="*/ 423 h 437"/>
                  <a:gd name="T76" fmla="*/ 272 w 623"/>
                  <a:gd name="T77" fmla="*/ 431 h 437"/>
                  <a:gd name="T78" fmla="*/ 235 w 623"/>
                  <a:gd name="T79" fmla="*/ 435 h 437"/>
                  <a:gd name="T80" fmla="*/ 202 w 623"/>
                  <a:gd name="T81" fmla="*/ 437 h 437"/>
                  <a:gd name="T82" fmla="*/ 169 w 623"/>
                  <a:gd name="T83" fmla="*/ 435 h 437"/>
                  <a:gd name="T84" fmla="*/ 141 w 623"/>
                  <a:gd name="T85" fmla="*/ 430 h 437"/>
                  <a:gd name="T86" fmla="*/ 114 w 623"/>
                  <a:gd name="T87" fmla="*/ 422 h 437"/>
                  <a:gd name="T88" fmla="*/ 90 w 623"/>
                  <a:gd name="T89" fmla="*/ 409 h 43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623" h="437">
                    <a:moveTo>
                      <a:pt x="90" y="409"/>
                    </a:moveTo>
                    <a:lnTo>
                      <a:pt x="70" y="395"/>
                    </a:lnTo>
                    <a:lnTo>
                      <a:pt x="53" y="380"/>
                    </a:lnTo>
                    <a:lnTo>
                      <a:pt x="39" y="363"/>
                    </a:lnTo>
                    <a:lnTo>
                      <a:pt x="28" y="346"/>
                    </a:lnTo>
                    <a:lnTo>
                      <a:pt x="18" y="327"/>
                    </a:lnTo>
                    <a:lnTo>
                      <a:pt x="11" y="309"/>
                    </a:lnTo>
                    <a:lnTo>
                      <a:pt x="6" y="291"/>
                    </a:lnTo>
                    <a:lnTo>
                      <a:pt x="2" y="274"/>
                    </a:lnTo>
                    <a:lnTo>
                      <a:pt x="2" y="274"/>
                    </a:lnTo>
                    <a:lnTo>
                      <a:pt x="0" y="259"/>
                    </a:lnTo>
                    <a:lnTo>
                      <a:pt x="0" y="245"/>
                    </a:lnTo>
                    <a:lnTo>
                      <a:pt x="0" y="230"/>
                    </a:lnTo>
                    <a:lnTo>
                      <a:pt x="3" y="215"/>
                    </a:lnTo>
                    <a:lnTo>
                      <a:pt x="7" y="200"/>
                    </a:lnTo>
                    <a:lnTo>
                      <a:pt x="13" y="185"/>
                    </a:lnTo>
                    <a:lnTo>
                      <a:pt x="20" y="170"/>
                    </a:lnTo>
                    <a:lnTo>
                      <a:pt x="29" y="156"/>
                    </a:lnTo>
                    <a:lnTo>
                      <a:pt x="38" y="143"/>
                    </a:lnTo>
                    <a:lnTo>
                      <a:pt x="48" y="130"/>
                    </a:lnTo>
                    <a:lnTo>
                      <a:pt x="59" y="119"/>
                    </a:lnTo>
                    <a:lnTo>
                      <a:pt x="71" y="107"/>
                    </a:lnTo>
                    <a:lnTo>
                      <a:pt x="84" y="96"/>
                    </a:lnTo>
                    <a:lnTo>
                      <a:pt x="98" y="85"/>
                    </a:lnTo>
                    <a:lnTo>
                      <a:pt x="112" y="75"/>
                    </a:lnTo>
                    <a:lnTo>
                      <a:pt x="128" y="66"/>
                    </a:lnTo>
                    <a:lnTo>
                      <a:pt x="143" y="56"/>
                    </a:lnTo>
                    <a:lnTo>
                      <a:pt x="160" y="47"/>
                    </a:lnTo>
                    <a:lnTo>
                      <a:pt x="177" y="40"/>
                    </a:lnTo>
                    <a:lnTo>
                      <a:pt x="195" y="32"/>
                    </a:lnTo>
                    <a:lnTo>
                      <a:pt x="213" y="26"/>
                    </a:lnTo>
                    <a:lnTo>
                      <a:pt x="232" y="20"/>
                    </a:lnTo>
                    <a:lnTo>
                      <a:pt x="251" y="15"/>
                    </a:lnTo>
                    <a:lnTo>
                      <a:pt x="271" y="10"/>
                    </a:lnTo>
                    <a:lnTo>
                      <a:pt x="288" y="7"/>
                    </a:lnTo>
                    <a:lnTo>
                      <a:pt x="305" y="5"/>
                    </a:lnTo>
                    <a:lnTo>
                      <a:pt x="323" y="2"/>
                    </a:lnTo>
                    <a:lnTo>
                      <a:pt x="340" y="1"/>
                    </a:lnTo>
                    <a:lnTo>
                      <a:pt x="357" y="0"/>
                    </a:lnTo>
                    <a:lnTo>
                      <a:pt x="374" y="0"/>
                    </a:lnTo>
                    <a:lnTo>
                      <a:pt x="392" y="1"/>
                    </a:lnTo>
                    <a:lnTo>
                      <a:pt x="408" y="2"/>
                    </a:lnTo>
                    <a:lnTo>
                      <a:pt x="429" y="6"/>
                    </a:lnTo>
                    <a:lnTo>
                      <a:pt x="449" y="9"/>
                    </a:lnTo>
                    <a:lnTo>
                      <a:pt x="469" y="14"/>
                    </a:lnTo>
                    <a:lnTo>
                      <a:pt x="487" y="20"/>
                    </a:lnTo>
                    <a:lnTo>
                      <a:pt x="505" y="26"/>
                    </a:lnTo>
                    <a:lnTo>
                      <a:pt x="521" y="33"/>
                    </a:lnTo>
                    <a:lnTo>
                      <a:pt x="537" y="41"/>
                    </a:lnTo>
                    <a:lnTo>
                      <a:pt x="551" y="51"/>
                    </a:lnTo>
                    <a:lnTo>
                      <a:pt x="565" y="61"/>
                    </a:lnTo>
                    <a:lnTo>
                      <a:pt x="576" y="71"/>
                    </a:lnTo>
                    <a:lnTo>
                      <a:pt x="588" y="83"/>
                    </a:lnTo>
                    <a:lnTo>
                      <a:pt x="597" y="94"/>
                    </a:lnTo>
                    <a:lnTo>
                      <a:pt x="605" y="107"/>
                    </a:lnTo>
                    <a:lnTo>
                      <a:pt x="612" y="120"/>
                    </a:lnTo>
                    <a:lnTo>
                      <a:pt x="618" y="134"/>
                    </a:lnTo>
                    <a:lnTo>
                      <a:pt x="621" y="147"/>
                    </a:lnTo>
                    <a:lnTo>
                      <a:pt x="623" y="169"/>
                    </a:lnTo>
                    <a:lnTo>
                      <a:pt x="622" y="190"/>
                    </a:lnTo>
                    <a:lnTo>
                      <a:pt x="618" y="212"/>
                    </a:lnTo>
                    <a:lnTo>
                      <a:pt x="611" y="232"/>
                    </a:lnTo>
                    <a:lnTo>
                      <a:pt x="599" y="251"/>
                    </a:lnTo>
                    <a:lnTo>
                      <a:pt x="586" y="271"/>
                    </a:lnTo>
                    <a:lnTo>
                      <a:pt x="570" y="289"/>
                    </a:lnTo>
                    <a:lnTo>
                      <a:pt x="552" y="306"/>
                    </a:lnTo>
                    <a:lnTo>
                      <a:pt x="531" y="323"/>
                    </a:lnTo>
                    <a:lnTo>
                      <a:pt x="509" y="339"/>
                    </a:lnTo>
                    <a:lnTo>
                      <a:pt x="486" y="354"/>
                    </a:lnTo>
                    <a:lnTo>
                      <a:pt x="461" y="368"/>
                    </a:lnTo>
                    <a:lnTo>
                      <a:pt x="434" y="380"/>
                    </a:lnTo>
                    <a:lnTo>
                      <a:pt x="408" y="392"/>
                    </a:lnTo>
                    <a:lnTo>
                      <a:pt x="379" y="402"/>
                    </a:lnTo>
                    <a:lnTo>
                      <a:pt x="351" y="411"/>
                    </a:lnTo>
                    <a:lnTo>
                      <a:pt x="331" y="417"/>
                    </a:lnTo>
                    <a:lnTo>
                      <a:pt x="310" y="423"/>
                    </a:lnTo>
                    <a:lnTo>
                      <a:pt x="290" y="427"/>
                    </a:lnTo>
                    <a:lnTo>
                      <a:pt x="272" y="431"/>
                    </a:lnTo>
                    <a:lnTo>
                      <a:pt x="253" y="433"/>
                    </a:lnTo>
                    <a:lnTo>
                      <a:pt x="235" y="435"/>
                    </a:lnTo>
                    <a:lnTo>
                      <a:pt x="218" y="437"/>
                    </a:lnTo>
                    <a:lnTo>
                      <a:pt x="202" y="437"/>
                    </a:lnTo>
                    <a:lnTo>
                      <a:pt x="185" y="437"/>
                    </a:lnTo>
                    <a:lnTo>
                      <a:pt x="169" y="435"/>
                    </a:lnTo>
                    <a:lnTo>
                      <a:pt x="154" y="433"/>
                    </a:lnTo>
                    <a:lnTo>
                      <a:pt x="141" y="430"/>
                    </a:lnTo>
                    <a:lnTo>
                      <a:pt x="127" y="426"/>
                    </a:lnTo>
                    <a:lnTo>
                      <a:pt x="114" y="422"/>
                    </a:lnTo>
                    <a:lnTo>
                      <a:pt x="101" y="416"/>
                    </a:lnTo>
                    <a:lnTo>
                      <a:pt x="90" y="409"/>
                    </a:lnTo>
                    <a:close/>
                  </a:path>
                </a:pathLst>
              </a:custGeom>
              <a:solidFill>
                <a:srgbClr val="F2BFB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63" name="Freeform 70"/>
              <p:cNvSpPr>
                <a:spLocks/>
              </p:cNvSpPr>
              <p:nvPr/>
            </p:nvSpPr>
            <p:spPr bwMode="auto">
              <a:xfrm>
                <a:off x="4228" y="1801"/>
                <a:ext cx="0" cy="0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>
                    <a:moveTo>
                      <a:pt x="0" y="0"/>
                    </a:move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64" name="Freeform 71"/>
              <p:cNvSpPr>
                <a:spLocks/>
              </p:cNvSpPr>
              <p:nvPr/>
            </p:nvSpPr>
            <p:spPr bwMode="auto">
              <a:xfrm>
                <a:off x="4314" y="1780"/>
                <a:ext cx="22" cy="26"/>
              </a:xfrm>
              <a:custGeom>
                <a:avLst/>
                <a:gdLst>
                  <a:gd name="T0" fmla="*/ 6 w 44"/>
                  <a:gd name="T1" fmla="*/ 36 h 53"/>
                  <a:gd name="T2" fmla="*/ 13 w 44"/>
                  <a:gd name="T3" fmla="*/ 45 h 53"/>
                  <a:gd name="T4" fmla="*/ 21 w 44"/>
                  <a:gd name="T5" fmla="*/ 51 h 53"/>
                  <a:gd name="T6" fmla="*/ 29 w 44"/>
                  <a:gd name="T7" fmla="*/ 53 h 53"/>
                  <a:gd name="T8" fmla="*/ 36 w 44"/>
                  <a:gd name="T9" fmla="*/ 52 h 53"/>
                  <a:gd name="T10" fmla="*/ 42 w 44"/>
                  <a:gd name="T11" fmla="*/ 46 h 53"/>
                  <a:gd name="T12" fmla="*/ 44 w 44"/>
                  <a:gd name="T13" fmla="*/ 38 h 53"/>
                  <a:gd name="T14" fmla="*/ 43 w 44"/>
                  <a:gd name="T15" fmla="*/ 28 h 53"/>
                  <a:gd name="T16" fmla="*/ 38 w 44"/>
                  <a:gd name="T17" fmla="*/ 18 h 53"/>
                  <a:gd name="T18" fmla="*/ 31 w 44"/>
                  <a:gd name="T19" fmla="*/ 8 h 53"/>
                  <a:gd name="T20" fmla="*/ 23 w 44"/>
                  <a:gd name="T21" fmla="*/ 3 h 53"/>
                  <a:gd name="T22" fmla="*/ 15 w 44"/>
                  <a:gd name="T23" fmla="*/ 0 h 53"/>
                  <a:gd name="T24" fmla="*/ 8 w 44"/>
                  <a:gd name="T25" fmla="*/ 1 h 53"/>
                  <a:gd name="T26" fmla="*/ 3 w 44"/>
                  <a:gd name="T27" fmla="*/ 7 h 53"/>
                  <a:gd name="T28" fmla="*/ 0 w 44"/>
                  <a:gd name="T29" fmla="*/ 15 h 53"/>
                  <a:gd name="T30" fmla="*/ 1 w 44"/>
                  <a:gd name="T31" fmla="*/ 26 h 53"/>
                  <a:gd name="T32" fmla="*/ 6 w 44"/>
                  <a:gd name="T33" fmla="*/ 36 h 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44" h="53">
                    <a:moveTo>
                      <a:pt x="6" y="36"/>
                    </a:moveTo>
                    <a:lnTo>
                      <a:pt x="13" y="45"/>
                    </a:lnTo>
                    <a:lnTo>
                      <a:pt x="21" y="51"/>
                    </a:lnTo>
                    <a:lnTo>
                      <a:pt x="29" y="53"/>
                    </a:lnTo>
                    <a:lnTo>
                      <a:pt x="36" y="52"/>
                    </a:lnTo>
                    <a:lnTo>
                      <a:pt x="42" y="46"/>
                    </a:lnTo>
                    <a:lnTo>
                      <a:pt x="44" y="38"/>
                    </a:lnTo>
                    <a:lnTo>
                      <a:pt x="43" y="28"/>
                    </a:lnTo>
                    <a:lnTo>
                      <a:pt x="38" y="18"/>
                    </a:lnTo>
                    <a:lnTo>
                      <a:pt x="31" y="8"/>
                    </a:lnTo>
                    <a:lnTo>
                      <a:pt x="23" y="3"/>
                    </a:lnTo>
                    <a:lnTo>
                      <a:pt x="15" y="0"/>
                    </a:lnTo>
                    <a:lnTo>
                      <a:pt x="8" y="1"/>
                    </a:lnTo>
                    <a:lnTo>
                      <a:pt x="3" y="7"/>
                    </a:lnTo>
                    <a:lnTo>
                      <a:pt x="0" y="15"/>
                    </a:lnTo>
                    <a:lnTo>
                      <a:pt x="1" y="26"/>
                    </a:lnTo>
                    <a:lnTo>
                      <a:pt x="6" y="36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65" name="Freeform 72"/>
              <p:cNvSpPr>
                <a:spLocks/>
              </p:cNvSpPr>
              <p:nvPr/>
            </p:nvSpPr>
            <p:spPr bwMode="auto">
              <a:xfrm>
                <a:off x="4258" y="1812"/>
                <a:ext cx="18" cy="21"/>
              </a:xfrm>
              <a:custGeom>
                <a:avLst/>
                <a:gdLst>
                  <a:gd name="T0" fmla="*/ 6 w 36"/>
                  <a:gd name="T1" fmla="*/ 30 h 42"/>
                  <a:gd name="T2" fmla="*/ 12 w 36"/>
                  <a:gd name="T3" fmla="*/ 37 h 42"/>
                  <a:gd name="T4" fmla="*/ 19 w 36"/>
                  <a:gd name="T5" fmla="*/ 40 h 42"/>
                  <a:gd name="T6" fmla="*/ 26 w 36"/>
                  <a:gd name="T7" fmla="*/ 42 h 42"/>
                  <a:gd name="T8" fmla="*/ 31 w 36"/>
                  <a:gd name="T9" fmla="*/ 40 h 42"/>
                  <a:gd name="T10" fmla="*/ 35 w 36"/>
                  <a:gd name="T11" fmla="*/ 36 h 42"/>
                  <a:gd name="T12" fmla="*/ 36 w 36"/>
                  <a:gd name="T13" fmla="*/ 29 h 42"/>
                  <a:gd name="T14" fmla="*/ 35 w 36"/>
                  <a:gd name="T15" fmla="*/ 21 h 42"/>
                  <a:gd name="T16" fmla="*/ 30 w 36"/>
                  <a:gd name="T17" fmla="*/ 13 h 42"/>
                  <a:gd name="T18" fmla="*/ 25 w 36"/>
                  <a:gd name="T19" fmla="*/ 6 h 42"/>
                  <a:gd name="T20" fmla="*/ 18 w 36"/>
                  <a:gd name="T21" fmla="*/ 1 h 42"/>
                  <a:gd name="T22" fmla="*/ 11 w 36"/>
                  <a:gd name="T23" fmla="*/ 0 h 42"/>
                  <a:gd name="T24" fmla="*/ 5 w 36"/>
                  <a:gd name="T25" fmla="*/ 2 h 42"/>
                  <a:gd name="T26" fmla="*/ 2 w 36"/>
                  <a:gd name="T27" fmla="*/ 7 h 42"/>
                  <a:gd name="T28" fmla="*/ 0 w 36"/>
                  <a:gd name="T29" fmla="*/ 14 h 42"/>
                  <a:gd name="T30" fmla="*/ 2 w 36"/>
                  <a:gd name="T31" fmla="*/ 22 h 42"/>
                  <a:gd name="T32" fmla="*/ 6 w 36"/>
                  <a:gd name="T33" fmla="*/ 30 h 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36" h="42">
                    <a:moveTo>
                      <a:pt x="6" y="30"/>
                    </a:moveTo>
                    <a:lnTo>
                      <a:pt x="12" y="37"/>
                    </a:lnTo>
                    <a:lnTo>
                      <a:pt x="19" y="40"/>
                    </a:lnTo>
                    <a:lnTo>
                      <a:pt x="26" y="42"/>
                    </a:lnTo>
                    <a:lnTo>
                      <a:pt x="31" y="40"/>
                    </a:lnTo>
                    <a:lnTo>
                      <a:pt x="35" y="36"/>
                    </a:lnTo>
                    <a:lnTo>
                      <a:pt x="36" y="29"/>
                    </a:lnTo>
                    <a:lnTo>
                      <a:pt x="35" y="21"/>
                    </a:lnTo>
                    <a:lnTo>
                      <a:pt x="30" y="13"/>
                    </a:lnTo>
                    <a:lnTo>
                      <a:pt x="25" y="6"/>
                    </a:lnTo>
                    <a:lnTo>
                      <a:pt x="18" y="1"/>
                    </a:lnTo>
                    <a:lnTo>
                      <a:pt x="11" y="0"/>
                    </a:lnTo>
                    <a:lnTo>
                      <a:pt x="5" y="2"/>
                    </a:lnTo>
                    <a:lnTo>
                      <a:pt x="2" y="7"/>
                    </a:lnTo>
                    <a:lnTo>
                      <a:pt x="0" y="14"/>
                    </a:lnTo>
                    <a:lnTo>
                      <a:pt x="2" y="22"/>
                    </a:lnTo>
                    <a:lnTo>
                      <a:pt x="6" y="3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66" name="Freeform 73"/>
              <p:cNvSpPr>
                <a:spLocks/>
              </p:cNvSpPr>
              <p:nvPr/>
            </p:nvSpPr>
            <p:spPr bwMode="auto">
              <a:xfrm>
                <a:off x="4289" y="1815"/>
                <a:ext cx="30" cy="37"/>
              </a:xfrm>
              <a:custGeom>
                <a:avLst/>
                <a:gdLst>
                  <a:gd name="T0" fmla="*/ 3 w 60"/>
                  <a:gd name="T1" fmla="*/ 14 h 73"/>
                  <a:gd name="T2" fmla="*/ 3 w 60"/>
                  <a:gd name="T3" fmla="*/ 20 h 73"/>
                  <a:gd name="T4" fmla="*/ 3 w 60"/>
                  <a:gd name="T5" fmla="*/ 30 h 73"/>
                  <a:gd name="T6" fmla="*/ 2 w 60"/>
                  <a:gd name="T7" fmla="*/ 39 h 73"/>
                  <a:gd name="T8" fmla="*/ 1 w 60"/>
                  <a:gd name="T9" fmla="*/ 47 h 73"/>
                  <a:gd name="T10" fmla="*/ 0 w 60"/>
                  <a:gd name="T11" fmla="*/ 52 h 73"/>
                  <a:gd name="T12" fmla="*/ 1 w 60"/>
                  <a:gd name="T13" fmla="*/ 56 h 73"/>
                  <a:gd name="T14" fmla="*/ 3 w 60"/>
                  <a:gd name="T15" fmla="*/ 60 h 73"/>
                  <a:gd name="T16" fmla="*/ 7 w 60"/>
                  <a:gd name="T17" fmla="*/ 63 h 73"/>
                  <a:gd name="T18" fmla="*/ 8 w 60"/>
                  <a:gd name="T19" fmla="*/ 64 h 73"/>
                  <a:gd name="T20" fmla="*/ 10 w 60"/>
                  <a:gd name="T21" fmla="*/ 65 h 73"/>
                  <a:gd name="T22" fmla="*/ 15 w 60"/>
                  <a:gd name="T23" fmla="*/ 68 h 73"/>
                  <a:gd name="T24" fmla="*/ 19 w 60"/>
                  <a:gd name="T25" fmla="*/ 69 h 73"/>
                  <a:gd name="T26" fmla="*/ 25 w 60"/>
                  <a:gd name="T27" fmla="*/ 71 h 73"/>
                  <a:gd name="T28" fmla="*/ 32 w 60"/>
                  <a:gd name="T29" fmla="*/ 72 h 73"/>
                  <a:gd name="T30" fmla="*/ 39 w 60"/>
                  <a:gd name="T31" fmla="*/ 73 h 73"/>
                  <a:gd name="T32" fmla="*/ 47 w 60"/>
                  <a:gd name="T33" fmla="*/ 72 h 73"/>
                  <a:gd name="T34" fmla="*/ 53 w 60"/>
                  <a:gd name="T35" fmla="*/ 70 h 73"/>
                  <a:gd name="T36" fmla="*/ 57 w 60"/>
                  <a:gd name="T37" fmla="*/ 67 h 73"/>
                  <a:gd name="T38" fmla="*/ 60 w 60"/>
                  <a:gd name="T39" fmla="*/ 62 h 73"/>
                  <a:gd name="T40" fmla="*/ 60 w 60"/>
                  <a:gd name="T41" fmla="*/ 56 h 73"/>
                  <a:gd name="T42" fmla="*/ 57 w 60"/>
                  <a:gd name="T43" fmla="*/ 50 h 73"/>
                  <a:gd name="T44" fmla="*/ 54 w 60"/>
                  <a:gd name="T45" fmla="*/ 46 h 73"/>
                  <a:gd name="T46" fmla="*/ 49 w 60"/>
                  <a:gd name="T47" fmla="*/ 44 h 73"/>
                  <a:gd name="T48" fmla="*/ 43 w 60"/>
                  <a:gd name="T49" fmla="*/ 44 h 73"/>
                  <a:gd name="T50" fmla="*/ 40 w 60"/>
                  <a:gd name="T51" fmla="*/ 44 h 73"/>
                  <a:gd name="T52" fmla="*/ 36 w 60"/>
                  <a:gd name="T53" fmla="*/ 44 h 73"/>
                  <a:gd name="T54" fmla="*/ 33 w 60"/>
                  <a:gd name="T55" fmla="*/ 44 h 73"/>
                  <a:gd name="T56" fmla="*/ 31 w 60"/>
                  <a:gd name="T57" fmla="*/ 42 h 73"/>
                  <a:gd name="T58" fmla="*/ 32 w 60"/>
                  <a:gd name="T59" fmla="*/ 33 h 73"/>
                  <a:gd name="T60" fmla="*/ 33 w 60"/>
                  <a:gd name="T61" fmla="*/ 24 h 73"/>
                  <a:gd name="T62" fmla="*/ 33 w 60"/>
                  <a:gd name="T63" fmla="*/ 17 h 73"/>
                  <a:gd name="T64" fmla="*/ 33 w 60"/>
                  <a:gd name="T65" fmla="*/ 14 h 73"/>
                  <a:gd name="T66" fmla="*/ 32 w 60"/>
                  <a:gd name="T67" fmla="*/ 8 h 73"/>
                  <a:gd name="T68" fmla="*/ 28 w 60"/>
                  <a:gd name="T69" fmla="*/ 3 h 73"/>
                  <a:gd name="T70" fmla="*/ 24 w 60"/>
                  <a:gd name="T71" fmla="*/ 1 h 73"/>
                  <a:gd name="T72" fmla="*/ 18 w 60"/>
                  <a:gd name="T73" fmla="*/ 0 h 73"/>
                  <a:gd name="T74" fmla="*/ 12 w 60"/>
                  <a:gd name="T75" fmla="*/ 1 h 73"/>
                  <a:gd name="T76" fmla="*/ 8 w 60"/>
                  <a:gd name="T77" fmla="*/ 3 h 73"/>
                  <a:gd name="T78" fmla="*/ 4 w 60"/>
                  <a:gd name="T79" fmla="*/ 8 h 73"/>
                  <a:gd name="T80" fmla="*/ 3 w 60"/>
                  <a:gd name="T81" fmla="*/ 14 h 7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60" h="73">
                    <a:moveTo>
                      <a:pt x="3" y="14"/>
                    </a:moveTo>
                    <a:lnTo>
                      <a:pt x="3" y="20"/>
                    </a:lnTo>
                    <a:lnTo>
                      <a:pt x="3" y="30"/>
                    </a:lnTo>
                    <a:lnTo>
                      <a:pt x="2" y="39"/>
                    </a:lnTo>
                    <a:lnTo>
                      <a:pt x="1" y="47"/>
                    </a:lnTo>
                    <a:lnTo>
                      <a:pt x="0" y="52"/>
                    </a:lnTo>
                    <a:lnTo>
                      <a:pt x="1" y="56"/>
                    </a:lnTo>
                    <a:lnTo>
                      <a:pt x="3" y="60"/>
                    </a:lnTo>
                    <a:lnTo>
                      <a:pt x="7" y="63"/>
                    </a:lnTo>
                    <a:lnTo>
                      <a:pt x="8" y="64"/>
                    </a:lnTo>
                    <a:lnTo>
                      <a:pt x="10" y="65"/>
                    </a:lnTo>
                    <a:lnTo>
                      <a:pt x="15" y="68"/>
                    </a:lnTo>
                    <a:lnTo>
                      <a:pt x="19" y="69"/>
                    </a:lnTo>
                    <a:lnTo>
                      <a:pt x="25" y="71"/>
                    </a:lnTo>
                    <a:lnTo>
                      <a:pt x="32" y="72"/>
                    </a:lnTo>
                    <a:lnTo>
                      <a:pt x="39" y="73"/>
                    </a:lnTo>
                    <a:lnTo>
                      <a:pt x="47" y="72"/>
                    </a:lnTo>
                    <a:lnTo>
                      <a:pt x="53" y="70"/>
                    </a:lnTo>
                    <a:lnTo>
                      <a:pt x="57" y="67"/>
                    </a:lnTo>
                    <a:lnTo>
                      <a:pt x="60" y="62"/>
                    </a:lnTo>
                    <a:lnTo>
                      <a:pt x="60" y="56"/>
                    </a:lnTo>
                    <a:lnTo>
                      <a:pt x="57" y="50"/>
                    </a:lnTo>
                    <a:lnTo>
                      <a:pt x="54" y="46"/>
                    </a:lnTo>
                    <a:lnTo>
                      <a:pt x="49" y="44"/>
                    </a:lnTo>
                    <a:lnTo>
                      <a:pt x="43" y="44"/>
                    </a:lnTo>
                    <a:lnTo>
                      <a:pt x="40" y="44"/>
                    </a:lnTo>
                    <a:lnTo>
                      <a:pt x="36" y="44"/>
                    </a:lnTo>
                    <a:lnTo>
                      <a:pt x="33" y="44"/>
                    </a:lnTo>
                    <a:lnTo>
                      <a:pt x="31" y="42"/>
                    </a:lnTo>
                    <a:lnTo>
                      <a:pt x="32" y="33"/>
                    </a:lnTo>
                    <a:lnTo>
                      <a:pt x="33" y="24"/>
                    </a:lnTo>
                    <a:lnTo>
                      <a:pt x="33" y="17"/>
                    </a:lnTo>
                    <a:lnTo>
                      <a:pt x="33" y="14"/>
                    </a:lnTo>
                    <a:lnTo>
                      <a:pt x="32" y="8"/>
                    </a:lnTo>
                    <a:lnTo>
                      <a:pt x="28" y="3"/>
                    </a:lnTo>
                    <a:lnTo>
                      <a:pt x="24" y="1"/>
                    </a:lnTo>
                    <a:lnTo>
                      <a:pt x="18" y="0"/>
                    </a:lnTo>
                    <a:lnTo>
                      <a:pt x="12" y="1"/>
                    </a:lnTo>
                    <a:lnTo>
                      <a:pt x="8" y="3"/>
                    </a:lnTo>
                    <a:lnTo>
                      <a:pt x="4" y="8"/>
                    </a:lnTo>
                    <a:lnTo>
                      <a:pt x="3" y="14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67" name="Freeform 74"/>
              <p:cNvSpPr>
                <a:spLocks/>
              </p:cNvSpPr>
              <p:nvPr/>
            </p:nvSpPr>
            <p:spPr bwMode="auto">
              <a:xfrm>
                <a:off x="4198" y="1593"/>
                <a:ext cx="397" cy="271"/>
              </a:xfrm>
              <a:custGeom>
                <a:avLst/>
                <a:gdLst>
                  <a:gd name="T0" fmla="*/ 445 w 795"/>
                  <a:gd name="T1" fmla="*/ 45 h 542"/>
                  <a:gd name="T2" fmla="*/ 407 w 795"/>
                  <a:gd name="T3" fmla="*/ 44 h 542"/>
                  <a:gd name="T4" fmla="*/ 359 w 795"/>
                  <a:gd name="T5" fmla="*/ 30 h 542"/>
                  <a:gd name="T6" fmla="*/ 361 w 795"/>
                  <a:gd name="T7" fmla="*/ 54 h 542"/>
                  <a:gd name="T8" fmla="*/ 321 w 795"/>
                  <a:gd name="T9" fmla="*/ 56 h 542"/>
                  <a:gd name="T10" fmla="*/ 258 w 795"/>
                  <a:gd name="T11" fmla="*/ 60 h 542"/>
                  <a:gd name="T12" fmla="*/ 201 w 795"/>
                  <a:gd name="T13" fmla="*/ 66 h 542"/>
                  <a:gd name="T14" fmla="*/ 164 w 795"/>
                  <a:gd name="T15" fmla="*/ 70 h 542"/>
                  <a:gd name="T16" fmla="*/ 164 w 795"/>
                  <a:gd name="T17" fmla="*/ 101 h 542"/>
                  <a:gd name="T18" fmla="*/ 88 w 795"/>
                  <a:gd name="T19" fmla="*/ 134 h 542"/>
                  <a:gd name="T20" fmla="*/ 23 w 795"/>
                  <a:gd name="T21" fmla="*/ 214 h 542"/>
                  <a:gd name="T22" fmla="*/ 42 w 795"/>
                  <a:gd name="T23" fmla="*/ 243 h 542"/>
                  <a:gd name="T24" fmla="*/ 59 w 795"/>
                  <a:gd name="T25" fmla="*/ 233 h 542"/>
                  <a:gd name="T26" fmla="*/ 79 w 795"/>
                  <a:gd name="T27" fmla="*/ 230 h 542"/>
                  <a:gd name="T28" fmla="*/ 13 w 795"/>
                  <a:gd name="T29" fmla="*/ 343 h 542"/>
                  <a:gd name="T30" fmla="*/ 0 w 795"/>
                  <a:gd name="T31" fmla="*/ 454 h 542"/>
                  <a:gd name="T32" fmla="*/ 2 w 795"/>
                  <a:gd name="T33" fmla="*/ 506 h 542"/>
                  <a:gd name="T34" fmla="*/ 36 w 795"/>
                  <a:gd name="T35" fmla="*/ 502 h 542"/>
                  <a:gd name="T36" fmla="*/ 112 w 795"/>
                  <a:gd name="T37" fmla="*/ 400 h 542"/>
                  <a:gd name="T38" fmla="*/ 140 w 795"/>
                  <a:gd name="T39" fmla="*/ 433 h 542"/>
                  <a:gd name="T40" fmla="*/ 170 w 795"/>
                  <a:gd name="T41" fmla="*/ 453 h 542"/>
                  <a:gd name="T42" fmla="*/ 189 w 795"/>
                  <a:gd name="T43" fmla="*/ 424 h 542"/>
                  <a:gd name="T44" fmla="*/ 233 w 795"/>
                  <a:gd name="T45" fmla="*/ 362 h 542"/>
                  <a:gd name="T46" fmla="*/ 284 w 795"/>
                  <a:gd name="T47" fmla="*/ 336 h 542"/>
                  <a:gd name="T48" fmla="*/ 322 w 795"/>
                  <a:gd name="T49" fmla="*/ 368 h 542"/>
                  <a:gd name="T50" fmla="*/ 349 w 795"/>
                  <a:gd name="T51" fmla="*/ 343 h 542"/>
                  <a:gd name="T52" fmla="*/ 398 w 795"/>
                  <a:gd name="T53" fmla="*/ 320 h 542"/>
                  <a:gd name="T54" fmla="*/ 437 w 795"/>
                  <a:gd name="T55" fmla="*/ 339 h 542"/>
                  <a:gd name="T56" fmla="*/ 449 w 795"/>
                  <a:gd name="T57" fmla="*/ 371 h 542"/>
                  <a:gd name="T58" fmla="*/ 543 w 795"/>
                  <a:gd name="T59" fmla="*/ 386 h 542"/>
                  <a:gd name="T60" fmla="*/ 547 w 795"/>
                  <a:gd name="T61" fmla="*/ 298 h 542"/>
                  <a:gd name="T62" fmla="*/ 575 w 795"/>
                  <a:gd name="T63" fmla="*/ 280 h 542"/>
                  <a:gd name="T64" fmla="*/ 604 w 795"/>
                  <a:gd name="T65" fmla="*/ 278 h 542"/>
                  <a:gd name="T66" fmla="*/ 621 w 795"/>
                  <a:gd name="T67" fmla="*/ 293 h 542"/>
                  <a:gd name="T68" fmla="*/ 629 w 795"/>
                  <a:gd name="T69" fmla="*/ 356 h 542"/>
                  <a:gd name="T70" fmla="*/ 604 w 795"/>
                  <a:gd name="T71" fmla="*/ 417 h 542"/>
                  <a:gd name="T72" fmla="*/ 617 w 795"/>
                  <a:gd name="T73" fmla="*/ 470 h 542"/>
                  <a:gd name="T74" fmla="*/ 697 w 795"/>
                  <a:gd name="T75" fmla="*/ 501 h 542"/>
                  <a:gd name="T76" fmla="*/ 707 w 795"/>
                  <a:gd name="T77" fmla="*/ 470 h 542"/>
                  <a:gd name="T78" fmla="*/ 735 w 795"/>
                  <a:gd name="T79" fmla="*/ 492 h 542"/>
                  <a:gd name="T80" fmla="*/ 751 w 795"/>
                  <a:gd name="T81" fmla="*/ 410 h 542"/>
                  <a:gd name="T82" fmla="*/ 751 w 795"/>
                  <a:gd name="T83" fmla="*/ 383 h 542"/>
                  <a:gd name="T84" fmla="*/ 773 w 795"/>
                  <a:gd name="T85" fmla="*/ 388 h 542"/>
                  <a:gd name="T86" fmla="*/ 789 w 795"/>
                  <a:gd name="T87" fmla="*/ 364 h 542"/>
                  <a:gd name="T88" fmla="*/ 795 w 795"/>
                  <a:gd name="T89" fmla="*/ 302 h 542"/>
                  <a:gd name="T90" fmla="*/ 787 w 795"/>
                  <a:gd name="T91" fmla="*/ 253 h 542"/>
                  <a:gd name="T92" fmla="*/ 762 w 795"/>
                  <a:gd name="T93" fmla="*/ 206 h 542"/>
                  <a:gd name="T94" fmla="*/ 755 w 795"/>
                  <a:gd name="T95" fmla="*/ 189 h 542"/>
                  <a:gd name="T96" fmla="*/ 778 w 795"/>
                  <a:gd name="T97" fmla="*/ 189 h 542"/>
                  <a:gd name="T98" fmla="*/ 757 w 795"/>
                  <a:gd name="T99" fmla="*/ 151 h 542"/>
                  <a:gd name="T100" fmla="*/ 706 w 795"/>
                  <a:gd name="T101" fmla="*/ 105 h 542"/>
                  <a:gd name="T102" fmla="*/ 653 w 795"/>
                  <a:gd name="T103" fmla="*/ 80 h 542"/>
                  <a:gd name="T104" fmla="*/ 603 w 795"/>
                  <a:gd name="T105" fmla="*/ 70 h 542"/>
                  <a:gd name="T106" fmla="*/ 577 w 795"/>
                  <a:gd name="T107" fmla="*/ 63 h 542"/>
                  <a:gd name="T108" fmla="*/ 583 w 795"/>
                  <a:gd name="T109" fmla="*/ 50 h 542"/>
                  <a:gd name="T110" fmla="*/ 527 w 795"/>
                  <a:gd name="T111" fmla="*/ 50 h 542"/>
                  <a:gd name="T112" fmla="*/ 489 w 795"/>
                  <a:gd name="T113" fmla="*/ 45 h 542"/>
                  <a:gd name="T114" fmla="*/ 466 w 795"/>
                  <a:gd name="T115" fmla="*/ 14 h 542"/>
                  <a:gd name="T116" fmla="*/ 449 w 795"/>
                  <a:gd name="T117" fmla="*/ 32 h 5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795" h="542">
                    <a:moveTo>
                      <a:pt x="449" y="32"/>
                    </a:moveTo>
                    <a:lnTo>
                      <a:pt x="449" y="35"/>
                    </a:lnTo>
                    <a:lnTo>
                      <a:pt x="448" y="39"/>
                    </a:lnTo>
                    <a:lnTo>
                      <a:pt x="445" y="45"/>
                    </a:lnTo>
                    <a:lnTo>
                      <a:pt x="444" y="53"/>
                    </a:lnTo>
                    <a:lnTo>
                      <a:pt x="435" y="51"/>
                    </a:lnTo>
                    <a:lnTo>
                      <a:pt x="422" y="47"/>
                    </a:lnTo>
                    <a:lnTo>
                      <a:pt x="407" y="44"/>
                    </a:lnTo>
                    <a:lnTo>
                      <a:pt x="392" y="39"/>
                    </a:lnTo>
                    <a:lnTo>
                      <a:pt x="379" y="36"/>
                    </a:lnTo>
                    <a:lnTo>
                      <a:pt x="367" y="32"/>
                    </a:lnTo>
                    <a:lnTo>
                      <a:pt x="359" y="30"/>
                    </a:lnTo>
                    <a:lnTo>
                      <a:pt x="356" y="29"/>
                    </a:lnTo>
                    <a:lnTo>
                      <a:pt x="357" y="33"/>
                    </a:lnTo>
                    <a:lnTo>
                      <a:pt x="359" y="44"/>
                    </a:lnTo>
                    <a:lnTo>
                      <a:pt x="361" y="54"/>
                    </a:lnTo>
                    <a:lnTo>
                      <a:pt x="363" y="59"/>
                    </a:lnTo>
                    <a:lnTo>
                      <a:pt x="350" y="58"/>
                    </a:lnTo>
                    <a:lnTo>
                      <a:pt x="336" y="56"/>
                    </a:lnTo>
                    <a:lnTo>
                      <a:pt x="321" y="56"/>
                    </a:lnTo>
                    <a:lnTo>
                      <a:pt x="305" y="56"/>
                    </a:lnTo>
                    <a:lnTo>
                      <a:pt x="290" y="58"/>
                    </a:lnTo>
                    <a:lnTo>
                      <a:pt x="274" y="58"/>
                    </a:lnTo>
                    <a:lnTo>
                      <a:pt x="258" y="60"/>
                    </a:lnTo>
                    <a:lnTo>
                      <a:pt x="243" y="61"/>
                    </a:lnTo>
                    <a:lnTo>
                      <a:pt x="228" y="62"/>
                    </a:lnTo>
                    <a:lnTo>
                      <a:pt x="214" y="65"/>
                    </a:lnTo>
                    <a:lnTo>
                      <a:pt x="201" y="66"/>
                    </a:lnTo>
                    <a:lnTo>
                      <a:pt x="190" y="67"/>
                    </a:lnTo>
                    <a:lnTo>
                      <a:pt x="179" y="69"/>
                    </a:lnTo>
                    <a:lnTo>
                      <a:pt x="171" y="70"/>
                    </a:lnTo>
                    <a:lnTo>
                      <a:pt x="164" y="70"/>
                    </a:lnTo>
                    <a:lnTo>
                      <a:pt x="161" y="71"/>
                    </a:lnTo>
                    <a:lnTo>
                      <a:pt x="163" y="101"/>
                    </a:lnTo>
                    <a:lnTo>
                      <a:pt x="163" y="101"/>
                    </a:lnTo>
                    <a:lnTo>
                      <a:pt x="164" y="101"/>
                    </a:lnTo>
                    <a:lnTo>
                      <a:pt x="164" y="101"/>
                    </a:lnTo>
                    <a:lnTo>
                      <a:pt x="164" y="101"/>
                    </a:lnTo>
                    <a:lnTo>
                      <a:pt x="122" y="115"/>
                    </a:lnTo>
                    <a:lnTo>
                      <a:pt x="88" y="134"/>
                    </a:lnTo>
                    <a:lnTo>
                      <a:pt x="62" y="154"/>
                    </a:lnTo>
                    <a:lnTo>
                      <a:pt x="43" y="176"/>
                    </a:lnTo>
                    <a:lnTo>
                      <a:pt x="30" y="197"/>
                    </a:lnTo>
                    <a:lnTo>
                      <a:pt x="23" y="214"/>
                    </a:lnTo>
                    <a:lnTo>
                      <a:pt x="18" y="226"/>
                    </a:lnTo>
                    <a:lnTo>
                      <a:pt x="17" y="230"/>
                    </a:lnTo>
                    <a:lnTo>
                      <a:pt x="9" y="277"/>
                    </a:lnTo>
                    <a:lnTo>
                      <a:pt x="42" y="243"/>
                    </a:lnTo>
                    <a:lnTo>
                      <a:pt x="46" y="240"/>
                    </a:lnTo>
                    <a:lnTo>
                      <a:pt x="50" y="237"/>
                    </a:lnTo>
                    <a:lnTo>
                      <a:pt x="54" y="235"/>
                    </a:lnTo>
                    <a:lnTo>
                      <a:pt x="59" y="233"/>
                    </a:lnTo>
                    <a:lnTo>
                      <a:pt x="64" y="232"/>
                    </a:lnTo>
                    <a:lnTo>
                      <a:pt x="69" y="232"/>
                    </a:lnTo>
                    <a:lnTo>
                      <a:pt x="74" y="230"/>
                    </a:lnTo>
                    <a:lnTo>
                      <a:pt x="79" y="230"/>
                    </a:lnTo>
                    <a:lnTo>
                      <a:pt x="56" y="256"/>
                    </a:lnTo>
                    <a:lnTo>
                      <a:pt x="38" y="283"/>
                    </a:lnTo>
                    <a:lnTo>
                      <a:pt x="24" y="313"/>
                    </a:lnTo>
                    <a:lnTo>
                      <a:pt x="13" y="343"/>
                    </a:lnTo>
                    <a:lnTo>
                      <a:pt x="6" y="373"/>
                    </a:lnTo>
                    <a:lnTo>
                      <a:pt x="2" y="402"/>
                    </a:lnTo>
                    <a:lnTo>
                      <a:pt x="1" y="430"/>
                    </a:lnTo>
                    <a:lnTo>
                      <a:pt x="0" y="454"/>
                    </a:lnTo>
                    <a:lnTo>
                      <a:pt x="0" y="474"/>
                    </a:lnTo>
                    <a:lnTo>
                      <a:pt x="1" y="490"/>
                    </a:lnTo>
                    <a:lnTo>
                      <a:pt x="2" y="501"/>
                    </a:lnTo>
                    <a:lnTo>
                      <a:pt x="2" y="506"/>
                    </a:lnTo>
                    <a:lnTo>
                      <a:pt x="8" y="542"/>
                    </a:lnTo>
                    <a:lnTo>
                      <a:pt x="11" y="537"/>
                    </a:lnTo>
                    <a:lnTo>
                      <a:pt x="21" y="522"/>
                    </a:lnTo>
                    <a:lnTo>
                      <a:pt x="36" y="502"/>
                    </a:lnTo>
                    <a:lnTo>
                      <a:pt x="55" y="477"/>
                    </a:lnTo>
                    <a:lnTo>
                      <a:pt x="74" y="451"/>
                    </a:lnTo>
                    <a:lnTo>
                      <a:pt x="94" y="424"/>
                    </a:lnTo>
                    <a:lnTo>
                      <a:pt x="112" y="400"/>
                    </a:lnTo>
                    <a:lnTo>
                      <a:pt x="126" y="380"/>
                    </a:lnTo>
                    <a:lnTo>
                      <a:pt x="129" y="402"/>
                    </a:lnTo>
                    <a:lnTo>
                      <a:pt x="133" y="419"/>
                    </a:lnTo>
                    <a:lnTo>
                      <a:pt x="140" y="433"/>
                    </a:lnTo>
                    <a:lnTo>
                      <a:pt x="148" y="444"/>
                    </a:lnTo>
                    <a:lnTo>
                      <a:pt x="156" y="449"/>
                    </a:lnTo>
                    <a:lnTo>
                      <a:pt x="164" y="452"/>
                    </a:lnTo>
                    <a:lnTo>
                      <a:pt x="170" y="453"/>
                    </a:lnTo>
                    <a:lnTo>
                      <a:pt x="174" y="452"/>
                    </a:lnTo>
                    <a:lnTo>
                      <a:pt x="184" y="451"/>
                    </a:lnTo>
                    <a:lnTo>
                      <a:pt x="185" y="439"/>
                    </a:lnTo>
                    <a:lnTo>
                      <a:pt x="189" y="424"/>
                    </a:lnTo>
                    <a:lnTo>
                      <a:pt x="197" y="409"/>
                    </a:lnTo>
                    <a:lnTo>
                      <a:pt x="207" y="393"/>
                    </a:lnTo>
                    <a:lnTo>
                      <a:pt x="220" y="377"/>
                    </a:lnTo>
                    <a:lnTo>
                      <a:pt x="233" y="362"/>
                    </a:lnTo>
                    <a:lnTo>
                      <a:pt x="248" y="347"/>
                    </a:lnTo>
                    <a:lnTo>
                      <a:pt x="263" y="333"/>
                    </a:lnTo>
                    <a:lnTo>
                      <a:pt x="278" y="321"/>
                    </a:lnTo>
                    <a:lnTo>
                      <a:pt x="284" y="336"/>
                    </a:lnTo>
                    <a:lnTo>
                      <a:pt x="292" y="349"/>
                    </a:lnTo>
                    <a:lnTo>
                      <a:pt x="301" y="357"/>
                    </a:lnTo>
                    <a:lnTo>
                      <a:pt x="312" y="363"/>
                    </a:lnTo>
                    <a:lnTo>
                      <a:pt x="322" y="368"/>
                    </a:lnTo>
                    <a:lnTo>
                      <a:pt x="329" y="358"/>
                    </a:lnTo>
                    <a:lnTo>
                      <a:pt x="334" y="354"/>
                    </a:lnTo>
                    <a:lnTo>
                      <a:pt x="339" y="349"/>
                    </a:lnTo>
                    <a:lnTo>
                      <a:pt x="349" y="343"/>
                    </a:lnTo>
                    <a:lnTo>
                      <a:pt x="360" y="338"/>
                    </a:lnTo>
                    <a:lnTo>
                      <a:pt x="372" y="332"/>
                    </a:lnTo>
                    <a:lnTo>
                      <a:pt x="386" y="326"/>
                    </a:lnTo>
                    <a:lnTo>
                      <a:pt x="398" y="320"/>
                    </a:lnTo>
                    <a:lnTo>
                      <a:pt x="412" y="315"/>
                    </a:lnTo>
                    <a:lnTo>
                      <a:pt x="422" y="321"/>
                    </a:lnTo>
                    <a:lnTo>
                      <a:pt x="430" y="330"/>
                    </a:lnTo>
                    <a:lnTo>
                      <a:pt x="437" y="339"/>
                    </a:lnTo>
                    <a:lnTo>
                      <a:pt x="442" y="349"/>
                    </a:lnTo>
                    <a:lnTo>
                      <a:pt x="445" y="358"/>
                    </a:lnTo>
                    <a:lnTo>
                      <a:pt x="448" y="366"/>
                    </a:lnTo>
                    <a:lnTo>
                      <a:pt x="449" y="371"/>
                    </a:lnTo>
                    <a:lnTo>
                      <a:pt x="449" y="373"/>
                    </a:lnTo>
                    <a:lnTo>
                      <a:pt x="450" y="386"/>
                    </a:lnTo>
                    <a:lnTo>
                      <a:pt x="463" y="386"/>
                    </a:lnTo>
                    <a:lnTo>
                      <a:pt x="543" y="386"/>
                    </a:lnTo>
                    <a:lnTo>
                      <a:pt x="543" y="306"/>
                    </a:lnTo>
                    <a:lnTo>
                      <a:pt x="543" y="305"/>
                    </a:lnTo>
                    <a:lnTo>
                      <a:pt x="545" y="302"/>
                    </a:lnTo>
                    <a:lnTo>
                      <a:pt x="547" y="298"/>
                    </a:lnTo>
                    <a:lnTo>
                      <a:pt x="550" y="293"/>
                    </a:lnTo>
                    <a:lnTo>
                      <a:pt x="556" y="288"/>
                    </a:lnTo>
                    <a:lnTo>
                      <a:pt x="564" y="283"/>
                    </a:lnTo>
                    <a:lnTo>
                      <a:pt x="575" y="280"/>
                    </a:lnTo>
                    <a:lnTo>
                      <a:pt x="590" y="277"/>
                    </a:lnTo>
                    <a:lnTo>
                      <a:pt x="595" y="277"/>
                    </a:lnTo>
                    <a:lnTo>
                      <a:pt x="600" y="277"/>
                    </a:lnTo>
                    <a:lnTo>
                      <a:pt x="604" y="278"/>
                    </a:lnTo>
                    <a:lnTo>
                      <a:pt x="609" y="280"/>
                    </a:lnTo>
                    <a:lnTo>
                      <a:pt x="614" y="283"/>
                    </a:lnTo>
                    <a:lnTo>
                      <a:pt x="617" y="288"/>
                    </a:lnTo>
                    <a:lnTo>
                      <a:pt x="621" y="293"/>
                    </a:lnTo>
                    <a:lnTo>
                      <a:pt x="624" y="298"/>
                    </a:lnTo>
                    <a:lnTo>
                      <a:pt x="631" y="318"/>
                    </a:lnTo>
                    <a:lnTo>
                      <a:pt x="632" y="339"/>
                    </a:lnTo>
                    <a:lnTo>
                      <a:pt x="629" y="356"/>
                    </a:lnTo>
                    <a:lnTo>
                      <a:pt x="622" y="369"/>
                    </a:lnTo>
                    <a:lnTo>
                      <a:pt x="611" y="384"/>
                    </a:lnTo>
                    <a:lnTo>
                      <a:pt x="606" y="400"/>
                    </a:lnTo>
                    <a:lnTo>
                      <a:pt x="604" y="417"/>
                    </a:lnTo>
                    <a:lnTo>
                      <a:pt x="606" y="434"/>
                    </a:lnTo>
                    <a:lnTo>
                      <a:pt x="609" y="449"/>
                    </a:lnTo>
                    <a:lnTo>
                      <a:pt x="614" y="461"/>
                    </a:lnTo>
                    <a:lnTo>
                      <a:pt x="617" y="470"/>
                    </a:lnTo>
                    <a:lnTo>
                      <a:pt x="618" y="474"/>
                    </a:lnTo>
                    <a:lnTo>
                      <a:pt x="621" y="477"/>
                    </a:lnTo>
                    <a:lnTo>
                      <a:pt x="690" y="517"/>
                    </a:lnTo>
                    <a:lnTo>
                      <a:pt x="697" y="501"/>
                    </a:lnTo>
                    <a:lnTo>
                      <a:pt x="700" y="492"/>
                    </a:lnTo>
                    <a:lnTo>
                      <a:pt x="702" y="484"/>
                    </a:lnTo>
                    <a:lnTo>
                      <a:pt x="705" y="477"/>
                    </a:lnTo>
                    <a:lnTo>
                      <a:pt x="707" y="470"/>
                    </a:lnTo>
                    <a:lnTo>
                      <a:pt x="714" y="476"/>
                    </a:lnTo>
                    <a:lnTo>
                      <a:pt x="723" y="483"/>
                    </a:lnTo>
                    <a:lnTo>
                      <a:pt x="731" y="490"/>
                    </a:lnTo>
                    <a:lnTo>
                      <a:pt x="735" y="492"/>
                    </a:lnTo>
                    <a:lnTo>
                      <a:pt x="740" y="471"/>
                    </a:lnTo>
                    <a:lnTo>
                      <a:pt x="745" y="451"/>
                    </a:lnTo>
                    <a:lnTo>
                      <a:pt x="749" y="430"/>
                    </a:lnTo>
                    <a:lnTo>
                      <a:pt x="751" y="410"/>
                    </a:lnTo>
                    <a:lnTo>
                      <a:pt x="751" y="393"/>
                    </a:lnTo>
                    <a:lnTo>
                      <a:pt x="751" y="389"/>
                    </a:lnTo>
                    <a:lnTo>
                      <a:pt x="751" y="386"/>
                    </a:lnTo>
                    <a:lnTo>
                      <a:pt x="751" y="383"/>
                    </a:lnTo>
                    <a:lnTo>
                      <a:pt x="751" y="379"/>
                    </a:lnTo>
                    <a:lnTo>
                      <a:pt x="758" y="383"/>
                    </a:lnTo>
                    <a:lnTo>
                      <a:pt x="766" y="386"/>
                    </a:lnTo>
                    <a:lnTo>
                      <a:pt x="773" y="388"/>
                    </a:lnTo>
                    <a:lnTo>
                      <a:pt x="776" y="389"/>
                    </a:lnTo>
                    <a:lnTo>
                      <a:pt x="783" y="380"/>
                    </a:lnTo>
                    <a:lnTo>
                      <a:pt x="785" y="376"/>
                    </a:lnTo>
                    <a:lnTo>
                      <a:pt x="789" y="364"/>
                    </a:lnTo>
                    <a:lnTo>
                      <a:pt x="793" y="346"/>
                    </a:lnTo>
                    <a:lnTo>
                      <a:pt x="795" y="318"/>
                    </a:lnTo>
                    <a:lnTo>
                      <a:pt x="795" y="310"/>
                    </a:lnTo>
                    <a:lnTo>
                      <a:pt x="795" y="302"/>
                    </a:lnTo>
                    <a:lnTo>
                      <a:pt x="793" y="293"/>
                    </a:lnTo>
                    <a:lnTo>
                      <a:pt x="792" y="282"/>
                    </a:lnTo>
                    <a:lnTo>
                      <a:pt x="790" y="267"/>
                    </a:lnTo>
                    <a:lnTo>
                      <a:pt x="787" y="253"/>
                    </a:lnTo>
                    <a:lnTo>
                      <a:pt x="781" y="241"/>
                    </a:lnTo>
                    <a:lnTo>
                      <a:pt x="776" y="228"/>
                    </a:lnTo>
                    <a:lnTo>
                      <a:pt x="769" y="217"/>
                    </a:lnTo>
                    <a:lnTo>
                      <a:pt x="762" y="206"/>
                    </a:lnTo>
                    <a:lnTo>
                      <a:pt x="755" y="197"/>
                    </a:lnTo>
                    <a:lnTo>
                      <a:pt x="749" y="189"/>
                    </a:lnTo>
                    <a:lnTo>
                      <a:pt x="751" y="189"/>
                    </a:lnTo>
                    <a:lnTo>
                      <a:pt x="755" y="189"/>
                    </a:lnTo>
                    <a:lnTo>
                      <a:pt x="761" y="189"/>
                    </a:lnTo>
                    <a:lnTo>
                      <a:pt x="767" y="189"/>
                    </a:lnTo>
                    <a:lnTo>
                      <a:pt x="774" y="189"/>
                    </a:lnTo>
                    <a:lnTo>
                      <a:pt x="778" y="189"/>
                    </a:lnTo>
                    <a:lnTo>
                      <a:pt x="783" y="189"/>
                    </a:lnTo>
                    <a:lnTo>
                      <a:pt x="784" y="189"/>
                    </a:lnTo>
                    <a:lnTo>
                      <a:pt x="768" y="166"/>
                    </a:lnTo>
                    <a:lnTo>
                      <a:pt x="757" y="151"/>
                    </a:lnTo>
                    <a:lnTo>
                      <a:pt x="744" y="137"/>
                    </a:lnTo>
                    <a:lnTo>
                      <a:pt x="732" y="124"/>
                    </a:lnTo>
                    <a:lnTo>
                      <a:pt x="719" y="114"/>
                    </a:lnTo>
                    <a:lnTo>
                      <a:pt x="706" y="105"/>
                    </a:lnTo>
                    <a:lnTo>
                      <a:pt x="692" y="97"/>
                    </a:lnTo>
                    <a:lnTo>
                      <a:pt x="679" y="90"/>
                    </a:lnTo>
                    <a:lnTo>
                      <a:pt x="666" y="84"/>
                    </a:lnTo>
                    <a:lnTo>
                      <a:pt x="653" y="80"/>
                    </a:lnTo>
                    <a:lnTo>
                      <a:pt x="639" y="76"/>
                    </a:lnTo>
                    <a:lnTo>
                      <a:pt x="626" y="74"/>
                    </a:lnTo>
                    <a:lnTo>
                      <a:pt x="615" y="71"/>
                    </a:lnTo>
                    <a:lnTo>
                      <a:pt x="603" y="70"/>
                    </a:lnTo>
                    <a:lnTo>
                      <a:pt x="593" y="69"/>
                    </a:lnTo>
                    <a:lnTo>
                      <a:pt x="583" y="69"/>
                    </a:lnTo>
                    <a:lnTo>
                      <a:pt x="573" y="69"/>
                    </a:lnTo>
                    <a:lnTo>
                      <a:pt x="577" y="63"/>
                    </a:lnTo>
                    <a:lnTo>
                      <a:pt x="581" y="58"/>
                    </a:lnTo>
                    <a:lnTo>
                      <a:pt x="585" y="52"/>
                    </a:lnTo>
                    <a:lnTo>
                      <a:pt x="586" y="50"/>
                    </a:lnTo>
                    <a:lnTo>
                      <a:pt x="583" y="50"/>
                    </a:lnTo>
                    <a:lnTo>
                      <a:pt x="573" y="50"/>
                    </a:lnTo>
                    <a:lnTo>
                      <a:pt x="560" y="50"/>
                    </a:lnTo>
                    <a:lnTo>
                      <a:pt x="543" y="50"/>
                    </a:lnTo>
                    <a:lnTo>
                      <a:pt x="527" y="50"/>
                    </a:lnTo>
                    <a:lnTo>
                      <a:pt x="512" y="50"/>
                    </a:lnTo>
                    <a:lnTo>
                      <a:pt x="500" y="50"/>
                    </a:lnTo>
                    <a:lnTo>
                      <a:pt x="493" y="50"/>
                    </a:lnTo>
                    <a:lnTo>
                      <a:pt x="489" y="45"/>
                    </a:lnTo>
                    <a:lnTo>
                      <a:pt x="485" y="39"/>
                    </a:lnTo>
                    <a:lnTo>
                      <a:pt x="479" y="31"/>
                    </a:lnTo>
                    <a:lnTo>
                      <a:pt x="472" y="22"/>
                    </a:lnTo>
                    <a:lnTo>
                      <a:pt x="466" y="14"/>
                    </a:lnTo>
                    <a:lnTo>
                      <a:pt x="460" y="7"/>
                    </a:lnTo>
                    <a:lnTo>
                      <a:pt x="457" y="2"/>
                    </a:lnTo>
                    <a:lnTo>
                      <a:pt x="456" y="0"/>
                    </a:lnTo>
                    <a:lnTo>
                      <a:pt x="449" y="3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69" name="Freeform 76"/>
              <p:cNvSpPr>
                <a:spLocks/>
              </p:cNvSpPr>
              <p:nvPr/>
            </p:nvSpPr>
            <p:spPr bwMode="auto">
              <a:xfrm>
                <a:off x="4344" y="2155"/>
                <a:ext cx="361" cy="546"/>
              </a:xfrm>
              <a:custGeom>
                <a:avLst/>
                <a:gdLst>
                  <a:gd name="T0" fmla="*/ 124 w 722"/>
                  <a:gd name="T1" fmla="*/ 11 h 1094"/>
                  <a:gd name="T2" fmla="*/ 112 w 722"/>
                  <a:gd name="T3" fmla="*/ 42 h 1094"/>
                  <a:gd name="T4" fmla="*/ 39 w 722"/>
                  <a:gd name="T5" fmla="*/ 331 h 1094"/>
                  <a:gd name="T6" fmla="*/ 0 w 722"/>
                  <a:gd name="T7" fmla="*/ 792 h 1094"/>
                  <a:gd name="T8" fmla="*/ 19 w 722"/>
                  <a:gd name="T9" fmla="*/ 954 h 1094"/>
                  <a:gd name="T10" fmla="*/ 26 w 722"/>
                  <a:gd name="T11" fmla="*/ 960 h 1094"/>
                  <a:gd name="T12" fmla="*/ 60 w 722"/>
                  <a:gd name="T13" fmla="*/ 983 h 1094"/>
                  <a:gd name="T14" fmla="*/ 124 w 722"/>
                  <a:gd name="T15" fmla="*/ 1033 h 1094"/>
                  <a:gd name="T16" fmla="*/ 175 w 722"/>
                  <a:gd name="T17" fmla="*/ 1075 h 1094"/>
                  <a:gd name="T18" fmla="*/ 213 w 722"/>
                  <a:gd name="T19" fmla="*/ 1093 h 1094"/>
                  <a:gd name="T20" fmla="*/ 249 w 722"/>
                  <a:gd name="T21" fmla="*/ 1093 h 1094"/>
                  <a:gd name="T22" fmla="*/ 281 w 722"/>
                  <a:gd name="T23" fmla="*/ 1074 h 1094"/>
                  <a:gd name="T24" fmla="*/ 299 w 722"/>
                  <a:gd name="T25" fmla="*/ 1052 h 1094"/>
                  <a:gd name="T26" fmla="*/ 302 w 722"/>
                  <a:gd name="T27" fmla="*/ 1044 h 1094"/>
                  <a:gd name="T28" fmla="*/ 303 w 722"/>
                  <a:gd name="T29" fmla="*/ 1041 h 1094"/>
                  <a:gd name="T30" fmla="*/ 303 w 722"/>
                  <a:gd name="T31" fmla="*/ 1040 h 1094"/>
                  <a:gd name="T32" fmla="*/ 296 w 722"/>
                  <a:gd name="T33" fmla="*/ 969 h 1094"/>
                  <a:gd name="T34" fmla="*/ 274 w 722"/>
                  <a:gd name="T35" fmla="*/ 696 h 1094"/>
                  <a:gd name="T36" fmla="*/ 262 w 722"/>
                  <a:gd name="T37" fmla="*/ 377 h 1094"/>
                  <a:gd name="T38" fmla="*/ 278 w 722"/>
                  <a:gd name="T39" fmla="*/ 500 h 1094"/>
                  <a:gd name="T40" fmla="*/ 301 w 722"/>
                  <a:gd name="T41" fmla="*/ 634 h 1094"/>
                  <a:gd name="T42" fmla="*/ 334 w 722"/>
                  <a:gd name="T43" fmla="*/ 767 h 1094"/>
                  <a:gd name="T44" fmla="*/ 379 w 722"/>
                  <a:gd name="T45" fmla="*/ 881 h 1094"/>
                  <a:gd name="T46" fmla="*/ 436 w 722"/>
                  <a:gd name="T47" fmla="*/ 966 h 1094"/>
                  <a:gd name="T48" fmla="*/ 465 w 722"/>
                  <a:gd name="T49" fmla="*/ 988 h 1094"/>
                  <a:gd name="T50" fmla="*/ 493 w 722"/>
                  <a:gd name="T51" fmla="*/ 997 h 1094"/>
                  <a:gd name="T52" fmla="*/ 538 w 722"/>
                  <a:gd name="T53" fmla="*/ 1003 h 1094"/>
                  <a:gd name="T54" fmla="*/ 591 w 722"/>
                  <a:gd name="T55" fmla="*/ 998 h 1094"/>
                  <a:gd name="T56" fmla="*/ 649 w 722"/>
                  <a:gd name="T57" fmla="*/ 971 h 1094"/>
                  <a:gd name="T58" fmla="*/ 705 w 722"/>
                  <a:gd name="T59" fmla="*/ 906 h 1094"/>
                  <a:gd name="T60" fmla="*/ 719 w 722"/>
                  <a:gd name="T61" fmla="*/ 828 h 1094"/>
                  <a:gd name="T62" fmla="*/ 685 w 722"/>
                  <a:gd name="T63" fmla="*/ 764 h 1094"/>
                  <a:gd name="T64" fmla="*/ 656 w 722"/>
                  <a:gd name="T65" fmla="*/ 731 h 1094"/>
                  <a:gd name="T66" fmla="*/ 605 w 722"/>
                  <a:gd name="T67" fmla="*/ 662 h 1094"/>
                  <a:gd name="T68" fmla="*/ 530 w 722"/>
                  <a:gd name="T69" fmla="*/ 541 h 1094"/>
                  <a:gd name="T70" fmla="*/ 452 w 722"/>
                  <a:gd name="T71" fmla="*/ 375 h 1094"/>
                  <a:gd name="T72" fmla="*/ 389 w 722"/>
                  <a:gd name="T73" fmla="*/ 170 h 1094"/>
                  <a:gd name="T74" fmla="*/ 363 w 722"/>
                  <a:gd name="T75" fmla="*/ 10 h 1094"/>
                  <a:gd name="T76" fmla="*/ 353 w 722"/>
                  <a:gd name="T77" fmla="*/ 4 h 1094"/>
                  <a:gd name="T78" fmla="*/ 339 w 722"/>
                  <a:gd name="T79" fmla="*/ 3 h 1094"/>
                  <a:gd name="T80" fmla="*/ 308 w 722"/>
                  <a:gd name="T81" fmla="*/ 0 h 1094"/>
                  <a:gd name="T82" fmla="*/ 262 w 722"/>
                  <a:gd name="T83" fmla="*/ 0 h 1094"/>
                  <a:gd name="T84" fmla="*/ 208 w 722"/>
                  <a:gd name="T85" fmla="*/ 2 h 1094"/>
                  <a:gd name="T86" fmla="*/ 149 w 722"/>
                  <a:gd name="T87" fmla="*/ 6 h 109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722" h="1094">
                    <a:moveTo>
                      <a:pt x="129" y="8"/>
                    </a:moveTo>
                    <a:lnTo>
                      <a:pt x="127" y="10"/>
                    </a:lnTo>
                    <a:lnTo>
                      <a:pt x="124" y="11"/>
                    </a:lnTo>
                    <a:lnTo>
                      <a:pt x="121" y="13"/>
                    </a:lnTo>
                    <a:lnTo>
                      <a:pt x="120" y="17"/>
                    </a:lnTo>
                    <a:lnTo>
                      <a:pt x="112" y="42"/>
                    </a:lnTo>
                    <a:lnTo>
                      <a:pt x="92" y="108"/>
                    </a:lnTo>
                    <a:lnTo>
                      <a:pt x="67" y="207"/>
                    </a:lnTo>
                    <a:lnTo>
                      <a:pt x="39" y="331"/>
                    </a:lnTo>
                    <a:lnTo>
                      <a:pt x="15" y="476"/>
                    </a:lnTo>
                    <a:lnTo>
                      <a:pt x="1" y="632"/>
                    </a:lnTo>
                    <a:lnTo>
                      <a:pt x="0" y="792"/>
                    </a:lnTo>
                    <a:lnTo>
                      <a:pt x="18" y="950"/>
                    </a:lnTo>
                    <a:lnTo>
                      <a:pt x="18" y="952"/>
                    </a:lnTo>
                    <a:lnTo>
                      <a:pt x="19" y="954"/>
                    </a:lnTo>
                    <a:lnTo>
                      <a:pt x="21" y="957"/>
                    </a:lnTo>
                    <a:lnTo>
                      <a:pt x="23" y="958"/>
                    </a:lnTo>
                    <a:lnTo>
                      <a:pt x="26" y="960"/>
                    </a:lnTo>
                    <a:lnTo>
                      <a:pt x="34" y="965"/>
                    </a:lnTo>
                    <a:lnTo>
                      <a:pt x="45" y="973"/>
                    </a:lnTo>
                    <a:lnTo>
                      <a:pt x="60" y="983"/>
                    </a:lnTo>
                    <a:lnTo>
                      <a:pt x="79" y="997"/>
                    </a:lnTo>
                    <a:lnTo>
                      <a:pt x="100" y="1014"/>
                    </a:lnTo>
                    <a:lnTo>
                      <a:pt x="124" y="1033"/>
                    </a:lnTo>
                    <a:lnTo>
                      <a:pt x="149" y="1055"/>
                    </a:lnTo>
                    <a:lnTo>
                      <a:pt x="163" y="1066"/>
                    </a:lnTo>
                    <a:lnTo>
                      <a:pt x="175" y="1075"/>
                    </a:lnTo>
                    <a:lnTo>
                      <a:pt x="189" y="1082"/>
                    </a:lnTo>
                    <a:lnTo>
                      <a:pt x="202" y="1088"/>
                    </a:lnTo>
                    <a:lnTo>
                      <a:pt x="213" y="1093"/>
                    </a:lnTo>
                    <a:lnTo>
                      <a:pt x="226" y="1094"/>
                    </a:lnTo>
                    <a:lnTo>
                      <a:pt x="238" y="1094"/>
                    </a:lnTo>
                    <a:lnTo>
                      <a:pt x="249" y="1093"/>
                    </a:lnTo>
                    <a:lnTo>
                      <a:pt x="262" y="1088"/>
                    </a:lnTo>
                    <a:lnTo>
                      <a:pt x="273" y="1082"/>
                    </a:lnTo>
                    <a:lnTo>
                      <a:pt x="281" y="1074"/>
                    </a:lnTo>
                    <a:lnTo>
                      <a:pt x="289" y="1066"/>
                    </a:lnTo>
                    <a:lnTo>
                      <a:pt x="294" y="1059"/>
                    </a:lnTo>
                    <a:lnTo>
                      <a:pt x="299" y="1052"/>
                    </a:lnTo>
                    <a:lnTo>
                      <a:pt x="301" y="1048"/>
                    </a:lnTo>
                    <a:lnTo>
                      <a:pt x="302" y="1045"/>
                    </a:lnTo>
                    <a:lnTo>
                      <a:pt x="302" y="1044"/>
                    </a:lnTo>
                    <a:lnTo>
                      <a:pt x="303" y="1043"/>
                    </a:lnTo>
                    <a:lnTo>
                      <a:pt x="303" y="1042"/>
                    </a:lnTo>
                    <a:lnTo>
                      <a:pt x="303" y="1041"/>
                    </a:lnTo>
                    <a:lnTo>
                      <a:pt x="303" y="1041"/>
                    </a:lnTo>
                    <a:lnTo>
                      <a:pt x="303" y="1040"/>
                    </a:lnTo>
                    <a:lnTo>
                      <a:pt x="303" y="1040"/>
                    </a:lnTo>
                    <a:lnTo>
                      <a:pt x="302" y="1040"/>
                    </a:lnTo>
                    <a:lnTo>
                      <a:pt x="300" y="1020"/>
                    </a:lnTo>
                    <a:lnTo>
                      <a:pt x="296" y="969"/>
                    </a:lnTo>
                    <a:lnTo>
                      <a:pt x="289" y="894"/>
                    </a:lnTo>
                    <a:lnTo>
                      <a:pt x="283" y="801"/>
                    </a:lnTo>
                    <a:lnTo>
                      <a:pt x="274" y="696"/>
                    </a:lnTo>
                    <a:lnTo>
                      <a:pt x="268" y="587"/>
                    </a:lnTo>
                    <a:lnTo>
                      <a:pt x="264" y="477"/>
                    </a:lnTo>
                    <a:lnTo>
                      <a:pt x="262" y="377"/>
                    </a:lnTo>
                    <a:lnTo>
                      <a:pt x="266" y="416"/>
                    </a:lnTo>
                    <a:lnTo>
                      <a:pt x="271" y="458"/>
                    </a:lnTo>
                    <a:lnTo>
                      <a:pt x="278" y="500"/>
                    </a:lnTo>
                    <a:lnTo>
                      <a:pt x="285" y="544"/>
                    </a:lnTo>
                    <a:lnTo>
                      <a:pt x="293" y="589"/>
                    </a:lnTo>
                    <a:lnTo>
                      <a:pt x="301" y="634"/>
                    </a:lnTo>
                    <a:lnTo>
                      <a:pt x="311" y="679"/>
                    </a:lnTo>
                    <a:lnTo>
                      <a:pt x="323" y="724"/>
                    </a:lnTo>
                    <a:lnTo>
                      <a:pt x="334" y="767"/>
                    </a:lnTo>
                    <a:lnTo>
                      <a:pt x="348" y="807"/>
                    </a:lnTo>
                    <a:lnTo>
                      <a:pt x="363" y="846"/>
                    </a:lnTo>
                    <a:lnTo>
                      <a:pt x="379" y="881"/>
                    </a:lnTo>
                    <a:lnTo>
                      <a:pt x="397" y="913"/>
                    </a:lnTo>
                    <a:lnTo>
                      <a:pt x="415" y="942"/>
                    </a:lnTo>
                    <a:lnTo>
                      <a:pt x="436" y="966"/>
                    </a:lnTo>
                    <a:lnTo>
                      <a:pt x="458" y="984"/>
                    </a:lnTo>
                    <a:lnTo>
                      <a:pt x="460" y="985"/>
                    </a:lnTo>
                    <a:lnTo>
                      <a:pt x="465" y="988"/>
                    </a:lnTo>
                    <a:lnTo>
                      <a:pt x="471" y="990"/>
                    </a:lnTo>
                    <a:lnTo>
                      <a:pt x="482" y="994"/>
                    </a:lnTo>
                    <a:lnTo>
                      <a:pt x="493" y="997"/>
                    </a:lnTo>
                    <a:lnTo>
                      <a:pt x="507" y="999"/>
                    </a:lnTo>
                    <a:lnTo>
                      <a:pt x="522" y="1002"/>
                    </a:lnTo>
                    <a:lnTo>
                      <a:pt x="538" y="1003"/>
                    </a:lnTo>
                    <a:lnTo>
                      <a:pt x="556" y="1004"/>
                    </a:lnTo>
                    <a:lnTo>
                      <a:pt x="573" y="1002"/>
                    </a:lnTo>
                    <a:lnTo>
                      <a:pt x="591" y="998"/>
                    </a:lnTo>
                    <a:lnTo>
                      <a:pt x="611" y="991"/>
                    </a:lnTo>
                    <a:lnTo>
                      <a:pt x="629" y="983"/>
                    </a:lnTo>
                    <a:lnTo>
                      <a:pt x="649" y="971"/>
                    </a:lnTo>
                    <a:lnTo>
                      <a:pt x="667" y="956"/>
                    </a:lnTo>
                    <a:lnTo>
                      <a:pt x="685" y="936"/>
                    </a:lnTo>
                    <a:lnTo>
                      <a:pt x="705" y="906"/>
                    </a:lnTo>
                    <a:lnTo>
                      <a:pt x="717" y="877"/>
                    </a:lnTo>
                    <a:lnTo>
                      <a:pt x="722" y="852"/>
                    </a:lnTo>
                    <a:lnTo>
                      <a:pt x="719" y="828"/>
                    </a:lnTo>
                    <a:lnTo>
                      <a:pt x="711" y="806"/>
                    </a:lnTo>
                    <a:lnTo>
                      <a:pt x="700" y="785"/>
                    </a:lnTo>
                    <a:lnTo>
                      <a:pt x="685" y="764"/>
                    </a:lnTo>
                    <a:lnTo>
                      <a:pt x="669" y="746"/>
                    </a:lnTo>
                    <a:lnTo>
                      <a:pt x="665" y="741"/>
                    </a:lnTo>
                    <a:lnTo>
                      <a:pt x="656" y="731"/>
                    </a:lnTo>
                    <a:lnTo>
                      <a:pt x="643" y="714"/>
                    </a:lnTo>
                    <a:lnTo>
                      <a:pt x="626" y="691"/>
                    </a:lnTo>
                    <a:lnTo>
                      <a:pt x="605" y="662"/>
                    </a:lnTo>
                    <a:lnTo>
                      <a:pt x="582" y="627"/>
                    </a:lnTo>
                    <a:lnTo>
                      <a:pt x="557" y="587"/>
                    </a:lnTo>
                    <a:lnTo>
                      <a:pt x="530" y="541"/>
                    </a:lnTo>
                    <a:lnTo>
                      <a:pt x="504" y="490"/>
                    </a:lnTo>
                    <a:lnTo>
                      <a:pt x="477" y="435"/>
                    </a:lnTo>
                    <a:lnTo>
                      <a:pt x="452" y="375"/>
                    </a:lnTo>
                    <a:lnTo>
                      <a:pt x="428" y="310"/>
                    </a:lnTo>
                    <a:lnTo>
                      <a:pt x="407" y="242"/>
                    </a:lnTo>
                    <a:lnTo>
                      <a:pt x="389" y="170"/>
                    </a:lnTo>
                    <a:lnTo>
                      <a:pt x="375" y="94"/>
                    </a:lnTo>
                    <a:lnTo>
                      <a:pt x="364" y="14"/>
                    </a:lnTo>
                    <a:lnTo>
                      <a:pt x="363" y="10"/>
                    </a:lnTo>
                    <a:lnTo>
                      <a:pt x="361" y="7"/>
                    </a:lnTo>
                    <a:lnTo>
                      <a:pt x="357" y="5"/>
                    </a:lnTo>
                    <a:lnTo>
                      <a:pt x="353" y="4"/>
                    </a:lnTo>
                    <a:lnTo>
                      <a:pt x="351" y="4"/>
                    </a:lnTo>
                    <a:lnTo>
                      <a:pt x="346" y="3"/>
                    </a:lnTo>
                    <a:lnTo>
                      <a:pt x="339" y="3"/>
                    </a:lnTo>
                    <a:lnTo>
                      <a:pt x="331" y="2"/>
                    </a:lnTo>
                    <a:lnTo>
                      <a:pt x="319" y="2"/>
                    </a:lnTo>
                    <a:lnTo>
                      <a:pt x="308" y="0"/>
                    </a:lnTo>
                    <a:lnTo>
                      <a:pt x="294" y="0"/>
                    </a:lnTo>
                    <a:lnTo>
                      <a:pt x="278" y="0"/>
                    </a:lnTo>
                    <a:lnTo>
                      <a:pt x="262" y="0"/>
                    </a:lnTo>
                    <a:lnTo>
                      <a:pt x="245" y="0"/>
                    </a:lnTo>
                    <a:lnTo>
                      <a:pt x="226" y="0"/>
                    </a:lnTo>
                    <a:lnTo>
                      <a:pt x="208" y="2"/>
                    </a:lnTo>
                    <a:lnTo>
                      <a:pt x="188" y="3"/>
                    </a:lnTo>
                    <a:lnTo>
                      <a:pt x="168" y="4"/>
                    </a:lnTo>
                    <a:lnTo>
                      <a:pt x="149" y="6"/>
                    </a:lnTo>
                    <a:lnTo>
                      <a:pt x="129" y="8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70" name="Freeform 77"/>
              <p:cNvSpPr>
                <a:spLocks/>
              </p:cNvSpPr>
              <p:nvPr/>
            </p:nvSpPr>
            <p:spPr bwMode="auto">
              <a:xfrm>
                <a:off x="4355" y="2167"/>
                <a:ext cx="338" cy="523"/>
              </a:xfrm>
              <a:custGeom>
                <a:avLst/>
                <a:gdLst>
                  <a:gd name="T0" fmla="*/ 345 w 675"/>
                  <a:gd name="T1" fmla="*/ 157 h 1046"/>
                  <a:gd name="T2" fmla="*/ 409 w 675"/>
                  <a:gd name="T3" fmla="*/ 364 h 1046"/>
                  <a:gd name="T4" fmla="*/ 489 w 675"/>
                  <a:gd name="T5" fmla="*/ 531 h 1046"/>
                  <a:gd name="T6" fmla="*/ 565 w 675"/>
                  <a:gd name="T7" fmla="*/ 652 h 1046"/>
                  <a:gd name="T8" fmla="*/ 617 w 675"/>
                  <a:gd name="T9" fmla="*/ 722 h 1046"/>
                  <a:gd name="T10" fmla="*/ 638 w 675"/>
                  <a:gd name="T11" fmla="*/ 747 h 1046"/>
                  <a:gd name="T12" fmla="*/ 662 w 675"/>
                  <a:gd name="T13" fmla="*/ 780 h 1046"/>
                  <a:gd name="T14" fmla="*/ 674 w 675"/>
                  <a:gd name="T15" fmla="*/ 812 h 1046"/>
                  <a:gd name="T16" fmla="*/ 668 w 675"/>
                  <a:gd name="T17" fmla="*/ 857 h 1046"/>
                  <a:gd name="T18" fmla="*/ 629 w 675"/>
                  <a:gd name="T19" fmla="*/ 912 h 1046"/>
                  <a:gd name="T20" fmla="*/ 580 w 675"/>
                  <a:gd name="T21" fmla="*/ 943 h 1046"/>
                  <a:gd name="T22" fmla="*/ 532 w 675"/>
                  <a:gd name="T23" fmla="*/ 955 h 1046"/>
                  <a:gd name="T24" fmla="*/ 491 w 675"/>
                  <a:gd name="T25" fmla="*/ 952 h 1046"/>
                  <a:gd name="T26" fmla="*/ 461 w 675"/>
                  <a:gd name="T27" fmla="*/ 944 h 1046"/>
                  <a:gd name="T28" fmla="*/ 448 w 675"/>
                  <a:gd name="T29" fmla="*/ 939 h 1046"/>
                  <a:gd name="T30" fmla="*/ 369 w 675"/>
                  <a:gd name="T31" fmla="*/ 826 h 1046"/>
                  <a:gd name="T32" fmla="*/ 312 w 675"/>
                  <a:gd name="T33" fmla="*/ 651 h 1046"/>
                  <a:gd name="T34" fmla="*/ 277 w 675"/>
                  <a:gd name="T35" fmla="*/ 456 h 1046"/>
                  <a:gd name="T36" fmla="*/ 258 w 675"/>
                  <a:gd name="T37" fmla="*/ 289 h 1046"/>
                  <a:gd name="T38" fmla="*/ 250 w 675"/>
                  <a:gd name="T39" fmla="*/ 193 h 1046"/>
                  <a:gd name="T40" fmla="*/ 247 w 675"/>
                  <a:gd name="T41" fmla="*/ 177 h 1046"/>
                  <a:gd name="T42" fmla="*/ 234 w 675"/>
                  <a:gd name="T43" fmla="*/ 174 h 1046"/>
                  <a:gd name="T44" fmla="*/ 226 w 675"/>
                  <a:gd name="T45" fmla="*/ 183 h 1046"/>
                  <a:gd name="T46" fmla="*/ 216 w 675"/>
                  <a:gd name="T47" fmla="*/ 297 h 1046"/>
                  <a:gd name="T48" fmla="*/ 221 w 675"/>
                  <a:gd name="T49" fmla="*/ 549 h 1046"/>
                  <a:gd name="T50" fmla="*/ 242 w 675"/>
                  <a:gd name="T51" fmla="*/ 850 h 1046"/>
                  <a:gd name="T52" fmla="*/ 256 w 675"/>
                  <a:gd name="T53" fmla="*/ 1013 h 1046"/>
                  <a:gd name="T54" fmla="*/ 249 w 675"/>
                  <a:gd name="T55" fmla="*/ 1024 h 1046"/>
                  <a:gd name="T56" fmla="*/ 235 w 675"/>
                  <a:gd name="T57" fmla="*/ 1038 h 1046"/>
                  <a:gd name="T58" fmla="*/ 213 w 675"/>
                  <a:gd name="T59" fmla="*/ 1046 h 1046"/>
                  <a:gd name="T60" fmla="*/ 186 w 675"/>
                  <a:gd name="T61" fmla="*/ 1040 h 1046"/>
                  <a:gd name="T62" fmla="*/ 155 w 675"/>
                  <a:gd name="T63" fmla="*/ 1022 h 1046"/>
                  <a:gd name="T64" fmla="*/ 100 w 675"/>
                  <a:gd name="T65" fmla="*/ 975 h 1046"/>
                  <a:gd name="T66" fmla="*/ 49 w 675"/>
                  <a:gd name="T67" fmla="*/ 936 h 1046"/>
                  <a:gd name="T68" fmla="*/ 19 w 675"/>
                  <a:gd name="T69" fmla="*/ 916 h 1046"/>
                  <a:gd name="T70" fmla="*/ 1 w 675"/>
                  <a:gd name="T71" fmla="*/ 754 h 1046"/>
                  <a:gd name="T72" fmla="*/ 16 w 675"/>
                  <a:gd name="T73" fmla="*/ 463 h 1046"/>
                  <a:gd name="T74" fmla="*/ 74 w 675"/>
                  <a:gd name="T75" fmla="*/ 163 h 1046"/>
                  <a:gd name="T76" fmla="*/ 119 w 675"/>
                  <a:gd name="T77" fmla="*/ 6 h 1046"/>
                  <a:gd name="T78" fmla="*/ 165 w 675"/>
                  <a:gd name="T79" fmla="*/ 2 h 1046"/>
                  <a:gd name="T80" fmla="*/ 211 w 675"/>
                  <a:gd name="T81" fmla="*/ 0 h 1046"/>
                  <a:gd name="T82" fmla="*/ 252 w 675"/>
                  <a:gd name="T83" fmla="*/ 0 h 1046"/>
                  <a:gd name="T84" fmla="*/ 287 w 675"/>
                  <a:gd name="T85" fmla="*/ 1 h 1046"/>
                  <a:gd name="T86" fmla="*/ 314 w 675"/>
                  <a:gd name="T87" fmla="*/ 2 h 10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75" h="1046">
                    <a:moveTo>
                      <a:pt x="319" y="2"/>
                    </a:moveTo>
                    <a:lnTo>
                      <a:pt x="330" y="81"/>
                    </a:lnTo>
                    <a:lnTo>
                      <a:pt x="345" y="157"/>
                    </a:lnTo>
                    <a:lnTo>
                      <a:pt x="363" y="230"/>
                    </a:lnTo>
                    <a:lnTo>
                      <a:pt x="385" y="299"/>
                    </a:lnTo>
                    <a:lnTo>
                      <a:pt x="409" y="364"/>
                    </a:lnTo>
                    <a:lnTo>
                      <a:pt x="436" y="424"/>
                    </a:lnTo>
                    <a:lnTo>
                      <a:pt x="462" y="480"/>
                    </a:lnTo>
                    <a:lnTo>
                      <a:pt x="489" y="531"/>
                    </a:lnTo>
                    <a:lnTo>
                      <a:pt x="515" y="577"/>
                    </a:lnTo>
                    <a:lnTo>
                      <a:pt x="541" y="617"/>
                    </a:lnTo>
                    <a:lnTo>
                      <a:pt x="565" y="652"/>
                    </a:lnTo>
                    <a:lnTo>
                      <a:pt x="585" y="682"/>
                    </a:lnTo>
                    <a:lnTo>
                      <a:pt x="603" y="705"/>
                    </a:lnTo>
                    <a:lnTo>
                      <a:pt x="617" y="722"/>
                    </a:lnTo>
                    <a:lnTo>
                      <a:pt x="626" y="732"/>
                    </a:lnTo>
                    <a:lnTo>
                      <a:pt x="629" y="737"/>
                    </a:lnTo>
                    <a:lnTo>
                      <a:pt x="638" y="747"/>
                    </a:lnTo>
                    <a:lnTo>
                      <a:pt x="648" y="758"/>
                    </a:lnTo>
                    <a:lnTo>
                      <a:pt x="655" y="769"/>
                    </a:lnTo>
                    <a:lnTo>
                      <a:pt x="662" y="780"/>
                    </a:lnTo>
                    <a:lnTo>
                      <a:pt x="667" y="790"/>
                    </a:lnTo>
                    <a:lnTo>
                      <a:pt x="672" y="800"/>
                    </a:lnTo>
                    <a:lnTo>
                      <a:pt x="674" y="812"/>
                    </a:lnTo>
                    <a:lnTo>
                      <a:pt x="675" y="823"/>
                    </a:lnTo>
                    <a:lnTo>
                      <a:pt x="673" y="840"/>
                    </a:lnTo>
                    <a:lnTo>
                      <a:pt x="668" y="857"/>
                    </a:lnTo>
                    <a:lnTo>
                      <a:pt x="658" y="875"/>
                    </a:lnTo>
                    <a:lnTo>
                      <a:pt x="644" y="895"/>
                    </a:lnTo>
                    <a:lnTo>
                      <a:pt x="629" y="912"/>
                    </a:lnTo>
                    <a:lnTo>
                      <a:pt x="613" y="925"/>
                    </a:lnTo>
                    <a:lnTo>
                      <a:pt x="597" y="936"/>
                    </a:lnTo>
                    <a:lnTo>
                      <a:pt x="580" y="943"/>
                    </a:lnTo>
                    <a:lnTo>
                      <a:pt x="564" y="949"/>
                    </a:lnTo>
                    <a:lnTo>
                      <a:pt x="549" y="952"/>
                    </a:lnTo>
                    <a:lnTo>
                      <a:pt x="532" y="955"/>
                    </a:lnTo>
                    <a:lnTo>
                      <a:pt x="517" y="955"/>
                    </a:lnTo>
                    <a:lnTo>
                      <a:pt x="504" y="954"/>
                    </a:lnTo>
                    <a:lnTo>
                      <a:pt x="491" y="952"/>
                    </a:lnTo>
                    <a:lnTo>
                      <a:pt x="479" y="949"/>
                    </a:lnTo>
                    <a:lnTo>
                      <a:pt x="469" y="947"/>
                    </a:lnTo>
                    <a:lnTo>
                      <a:pt x="461" y="944"/>
                    </a:lnTo>
                    <a:lnTo>
                      <a:pt x="455" y="941"/>
                    </a:lnTo>
                    <a:lnTo>
                      <a:pt x="451" y="940"/>
                    </a:lnTo>
                    <a:lnTo>
                      <a:pt x="448" y="939"/>
                    </a:lnTo>
                    <a:lnTo>
                      <a:pt x="418" y="911"/>
                    </a:lnTo>
                    <a:lnTo>
                      <a:pt x="392" y="873"/>
                    </a:lnTo>
                    <a:lnTo>
                      <a:pt x="369" y="826"/>
                    </a:lnTo>
                    <a:lnTo>
                      <a:pt x="347" y="772"/>
                    </a:lnTo>
                    <a:lnTo>
                      <a:pt x="329" y="713"/>
                    </a:lnTo>
                    <a:lnTo>
                      <a:pt x="312" y="651"/>
                    </a:lnTo>
                    <a:lnTo>
                      <a:pt x="299" y="585"/>
                    </a:lnTo>
                    <a:lnTo>
                      <a:pt x="287" y="520"/>
                    </a:lnTo>
                    <a:lnTo>
                      <a:pt x="277" y="456"/>
                    </a:lnTo>
                    <a:lnTo>
                      <a:pt x="269" y="395"/>
                    </a:lnTo>
                    <a:lnTo>
                      <a:pt x="263" y="338"/>
                    </a:lnTo>
                    <a:lnTo>
                      <a:pt x="258" y="289"/>
                    </a:lnTo>
                    <a:lnTo>
                      <a:pt x="255" y="246"/>
                    </a:lnTo>
                    <a:lnTo>
                      <a:pt x="251" y="214"/>
                    </a:lnTo>
                    <a:lnTo>
                      <a:pt x="250" y="193"/>
                    </a:lnTo>
                    <a:lnTo>
                      <a:pt x="250" y="185"/>
                    </a:lnTo>
                    <a:lnTo>
                      <a:pt x="249" y="180"/>
                    </a:lnTo>
                    <a:lnTo>
                      <a:pt x="247" y="177"/>
                    </a:lnTo>
                    <a:lnTo>
                      <a:pt x="243" y="175"/>
                    </a:lnTo>
                    <a:lnTo>
                      <a:pt x="239" y="174"/>
                    </a:lnTo>
                    <a:lnTo>
                      <a:pt x="234" y="174"/>
                    </a:lnTo>
                    <a:lnTo>
                      <a:pt x="231" y="176"/>
                    </a:lnTo>
                    <a:lnTo>
                      <a:pt x="227" y="178"/>
                    </a:lnTo>
                    <a:lnTo>
                      <a:pt x="226" y="183"/>
                    </a:lnTo>
                    <a:lnTo>
                      <a:pt x="221" y="214"/>
                    </a:lnTo>
                    <a:lnTo>
                      <a:pt x="218" y="252"/>
                    </a:lnTo>
                    <a:lnTo>
                      <a:pt x="216" y="297"/>
                    </a:lnTo>
                    <a:lnTo>
                      <a:pt x="216" y="348"/>
                    </a:lnTo>
                    <a:lnTo>
                      <a:pt x="217" y="444"/>
                    </a:lnTo>
                    <a:lnTo>
                      <a:pt x="221" y="549"/>
                    </a:lnTo>
                    <a:lnTo>
                      <a:pt x="227" y="655"/>
                    </a:lnTo>
                    <a:lnTo>
                      <a:pt x="234" y="758"/>
                    </a:lnTo>
                    <a:lnTo>
                      <a:pt x="242" y="850"/>
                    </a:lnTo>
                    <a:lnTo>
                      <a:pt x="248" y="927"/>
                    </a:lnTo>
                    <a:lnTo>
                      <a:pt x="254" y="984"/>
                    </a:lnTo>
                    <a:lnTo>
                      <a:pt x="256" y="1013"/>
                    </a:lnTo>
                    <a:lnTo>
                      <a:pt x="255" y="1016"/>
                    </a:lnTo>
                    <a:lnTo>
                      <a:pt x="252" y="1020"/>
                    </a:lnTo>
                    <a:lnTo>
                      <a:pt x="249" y="1024"/>
                    </a:lnTo>
                    <a:lnTo>
                      <a:pt x="246" y="1028"/>
                    </a:lnTo>
                    <a:lnTo>
                      <a:pt x="241" y="1034"/>
                    </a:lnTo>
                    <a:lnTo>
                      <a:pt x="235" y="1038"/>
                    </a:lnTo>
                    <a:lnTo>
                      <a:pt x="228" y="1042"/>
                    </a:lnTo>
                    <a:lnTo>
                      <a:pt x="221" y="1045"/>
                    </a:lnTo>
                    <a:lnTo>
                      <a:pt x="213" y="1046"/>
                    </a:lnTo>
                    <a:lnTo>
                      <a:pt x="204" y="1045"/>
                    </a:lnTo>
                    <a:lnTo>
                      <a:pt x="195" y="1043"/>
                    </a:lnTo>
                    <a:lnTo>
                      <a:pt x="186" y="1040"/>
                    </a:lnTo>
                    <a:lnTo>
                      <a:pt x="175" y="1035"/>
                    </a:lnTo>
                    <a:lnTo>
                      <a:pt x="165" y="1028"/>
                    </a:lnTo>
                    <a:lnTo>
                      <a:pt x="155" y="1022"/>
                    </a:lnTo>
                    <a:lnTo>
                      <a:pt x="143" y="1012"/>
                    </a:lnTo>
                    <a:lnTo>
                      <a:pt x="121" y="993"/>
                    </a:lnTo>
                    <a:lnTo>
                      <a:pt x="100" y="975"/>
                    </a:lnTo>
                    <a:lnTo>
                      <a:pt x="81" y="960"/>
                    </a:lnTo>
                    <a:lnTo>
                      <a:pt x="63" y="947"/>
                    </a:lnTo>
                    <a:lnTo>
                      <a:pt x="49" y="936"/>
                    </a:lnTo>
                    <a:lnTo>
                      <a:pt x="36" y="927"/>
                    </a:lnTo>
                    <a:lnTo>
                      <a:pt x="25" y="920"/>
                    </a:lnTo>
                    <a:lnTo>
                      <a:pt x="19" y="916"/>
                    </a:lnTo>
                    <a:lnTo>
                      <a:pt x="10" y="863"/>
                    </a:lnTo>
                    <a:lnTo>
                      <a:pt x="5" y="808"/>
                    </a:lnTo>
                    <a:lnTo>
                      <a:pt x="1" y="754"/>
                    </a:lnTo>
                    <a:lnTo>
                      <a:pt x="0" y="699"/>
                    </a:lnTo>
                    <a:lnTo>
                      <a:pt x="5" y="579"/>
                    </a:lnTo>
                    <a:lnTo>
                      <a:pt x="16" y="463"/>
                    </a:lnTo>
                    <a:lnTo>
                      <a:pt x="34" y="352"/>
                    </a:lnTo>
                    <a:lnTo>
                      <a:pt x="53" y="251"/>
                    </a:lnTo>
                    <a:lnTo>
                      <a:pt x="74" y="163"/>
                    </a:lnTo>
                    <a:lnTo>
                      <a:pt x="93" y="91"/>
                    </a:lnTo>
                    <a:lnTo>
                      <a:pt x="110" y="38"/>
                    </a:lnTo>
                    <a:lnTo>
                      <a:pt x="119" y="6"/>
                    </a:lnTo>
                    <a:lnTo>
                      <a:pt x="134" y="4"/>
                    </a:lnTo>
                    <a:lnTo>
                      <a:pt x="150" y="3"/>
                    </a:lnTo>
                    <a:lnTo>
                      <a:pt x="165" y="2"/>
                    </a:lnTo>
                    <a:lnTo>
                      <a:pt x="181" y="1"/>
                    </a:lnTo>
                    <a:lnTo>
                      <a:pt x="196" y="1"/>
                    </a:lnTo>
                    <a:lnTo>
                      <a:pt x="211" y="0"/>
                    </a:lnTo>
                    <a:lnTo>
                      <a:pt x="225" y="0"/>
                    </a:lnTo>
                    <a:lnTo>
                      <a:pt x="239" y="0"/>
                    </a:lnTo>
                    <a:lnTo>
                      <a:pt x="252" y="0"/>
                    </a:lnTo>
                    <a:lnTo>
                      <a:pt x="265" y="0"/>
                    </a:lnTo>
                    <a:lnTo>
                      <a:pt x="277" y="0"/>
                    </a:lnTo>
                    <a:lnTo>
                      <a:pt x="287" y="1"/>
                    </a:lnTo>
                    <a:lnTo>
                      <a:pt x="297" y="1"/>
                    </a:lnTo>
                    <a:lnTo>
                      <a:pt x="305" y="1"/>
                    </a:lnTo>
                    <a:lnTo>
                      <a:pt x="314" y="2"/>
                    </a:lnTo>
                    <a:lnTo>
                      <a:pt x="319" y="2"/>
                    </a:lnTo>
                    <a:close/>
                  </a:path>
                </a:pathLst>
              </a:custGeom>
              <a:solidFill>
                <a:srgbClr val="44A8B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71" name="Freeform 78"/>
              <p:cNvSpPr>
                <a:spLocks/>
              </p:cNvSpPr>
              <p:nvPr/>
            </p:nvSpPr>
            <p:spPr bwMode="auto">
              <a:xfrm>
                <a:off x="4568" y="2559"/>
                <a:ext cx="161" cy="173"/>
              </a:xfrm>
              <a:custGeom>
                <a:avLst/>
                <a:gdLst>
                  <a:gd name="T0" fmla="*/ 222 w 322"/>
                  <a:gd name="T1" fmla="*/ 1 h 346"/>
                  <a:gd name="T2" fmla="*/ 197 w 322"/>
                  <a:gd name="T3" fmla="*/ 7 h 346"/>
                  <a:gd name="T4" fmla="*/ 174 w 322"/>
                  <a:gd name="T5" fmla="*/ 15 h 346"/>
                  <a:gd name="T6" fmla="*/ 153 w 322"/>
                  <a:gd name="T7" fmla="*/ 26 h 346"/>
                  <a:gd name="T8" fmla="*/ 132 w 322"/>
                  <a:gd name="T9" fmla="*/ 37 h 346"/>
                  <a:gd name="T10" fmla="*/ 112 w 322"/>
                  <a:gd name="T11" fmla="*/ 50 h 346"/>
                  <a:gd name="T12" fmla="*/ 94 w 322"/>
                  <a:gd name="T13" fmla="*/ 65 h 346"/>
                  <a:gd name="T14" fmla="*/ 77 w 322"/>
                  <a:gd name="T15" fmla="*/ 80 h 346"/>
                  <a:gd name="T16" fmla="*/ 60 w 322"/>
                  <a:gd name="T17" fmla="*/ 96 h 346"/>
                  <a:gd name="T18" fmla="*/ 47 w 322"/>
                  <a:gd name="T19" fmla="*/ 114 h 346"/>
                  <a:gd name="T20" fmla="*/ 34 w 322"/>
                  <a:gd name="T21" fmla="*/ 132 h 346"/>
                  <a:gd name="T22" fmla="*/ 23 w 322"/>
                  <a:gd name="T23" fmla="*/ 150 h 346"/>
                  <a:gd name="T24" fmla="*/ 14 w 322"/>
                  <a:gd name="T25" fmla="*/ 168 h 346"/>
                  <a:gd name="T26" fmla="*/ 9 w 322"/>
                  <a:gd name="T27" fmla="*/ 187 h 346"/>
                  <a:gd name="T28" fmla="*/ 3 w 322"/>
                  <a:gd name="T29" fmla="*/ 205 h 346"/>
                  <a:gd name="T30" fmla="*/ 0 w 322"/>
                  <a:gd name="T31" fmla="*/ 223 h 346"/>
                  <a:gd name="T32" fmla="*/ 0 w 322"/>
                  <a:gd name="T33" fmla="*/ 240 h 346"/>
                  <a:gd name="T34" fmla="*/ 3 w 322"/>
                  <a:gd name="T35" fmla="*/ 256 h 346"/>
                  <a:gd name="T36" fmla="*/ 6 w 322"/>
                  <a:gd name="T37" fmla="*/ 272 h 346"/>
                  <a:gd name="T38" fmla="*/ 11 w 322"/>
                  <a:gd name="T39" fmla="*/ 286 h 346"/>
                  <a:gd name="T40" fmla="*/ 17 w 322"/>
                  <a:gd name="T41" fmla="*/ 299 h 346"/>
                  <a:gd name="T42" fmla="*/ 23 w 322"/>
                  <a:gd name="T43" fmla="*/ 311 h 346"/>
                  <a:gd name="T44" fmla="*/ 33 w 322"/>
                  <a:gd name="T45" fmla="*/ 321 h 346"/>
                  <a:gd name="T46" fmla="*/ 42 w 322"/>
                  <a:gd name="T47" fmla="*/ 330 h 346"/>
                  <a:gd name="T48" fmla="*/ 53 w 322"/>
                  <a:gd name="T49" fmla="*/ 337 h 346"/>
                  <a:gd name="T50" fmla="*/ 66 w 322"/>
                  <a:gd name="T51" fmla="*/ 341 h 346"/>
                  <a:gd name="T52" fmla="*/ 79 w 322"/>
                  <a:gd name="T53" fmla="*/ 345 h 346"/>
                  <a:gd name="T54" fmla="*/ 93 w 322"/>
                  <a:gd name="T55" fmla="*/ 346 h 346"/>
                  <a:gd name="T56" fmla="*/ 108 w 322"/>
                  <a:gd name="T57" fmla="*/ 346 h 346"/>
                  <a:gd name="T58" fmla="*/ 121 w 322"/>
                  <a:gd name="T59" fmla="*/ 342 h 346"/>
                  <a:gd name="T60" fmla="*/ 136 w 322"/>
                  <a:gd name="T61" fmla="*/ 339 h 346"/>
                  <a:gd name="T62" fmla="*/ 153 w 322"/>
                  <a:gd name="T63" fmla="*/ 332 h 346"/>
                  <a:gd name="T64" fmla="*/ 168 w 322"/>
                  <a:gd name="T65" fmla="*/ 324 h 346"/>
                  <a:gd name="T66" fmla="*/ 221 w 322"/>
                  <a:gd name="T67" fmla="*/ 286 h 346"/>
                  <a:gd name="T68" fmla="*/ 260 w 322"/>
                  <a:gd name="T69" fmla="*/ 249 h 346"/>
                  <a:gd name="T70" fmla="*/ 287 w 322"/>
                  <a:gd name="T71" fmla="*/ 212 h 346"/>
                  <a:gd name="T72" fmla="*/ 306 w 322"/>
                  <a:gd name="T73" fmla="*/ 179 h 346"/>
                  <a:gd name="T74" fmla="*/ 316 w 322"/>
                  <a:gd name="T75" fmla="*/ 150 h 346"/>
                  <a:gd name="T76" fmla="*/ 321 w 322"/>
                  <a:gd name="T77" fmla="*/ 127 h 346"/>
                  <a:gd name="T78" fmla="*/ 322 w 322"/>
                  <a:gd name="T79" fmla="*/ 112 h 346"/>
                  <a:gd name="T80" fmla="*/ 322 w 322"/>
                  <a:gd name="T81" fmla="*/ 105 h 346"/>
                  <a:gd name="T82" fmla="*/ 321 w 322"/>
                  <a:gd name="T83" fmla="*/ 99 h 346"/>
                  <a:gd name="T84" fmla="*/ 230 w 322"/>
                  <a:gd name="T85" fmla="*/ 0 h 346"/>
                  <a:gd name="T86" fmla="*/ 222 w 322"/>
                  <a:gd name="T87" fmla="*/ 1 h 3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322" h="346">
                    <a:moveTo>
                      <a:pt x="222" y="1"/>
                    </a:moveTo>
                    <a:lnTo>
                      <a:pt x="197" y="7"/>
                    </a:lnTo>
                    <a:lnTo>
                      <a:pt x="174" y="15"/>
                    </a:lnTo>
                    <a:lnTo>
                      <a:pt x="153" y="26"/>
                    </a:lnTo>
                    <a:lnTo>
                      <a:pt x="132" y="37"/>
                    </a:lnTo>
                    <a:lnTo>
                      <a:pt x="112" y="50"/>
                    </a:lnTo>
                    <a:lnTo>
                      <a:pt x="94" y="65"/>
                    </a:lnTo>
                    <a:lnTo>
                      <a:pt x="77" y="80"/>
                    </a:lnTo>
                    <a:lnTo>
                      <a:pt x="60" y="96"/>
                    </a:lnTo>
                    <a:lnTo>
                      <a:pt x="47" y="114"/>
                    </a:lnTo>
                    <a:lnTo>
                      <a:pt x="34" y="132"/>
                    </a:lnTo>
                    <a:lnTo>
                      <a:pt x="23" y="150"/>
                    </a:lnTo>
                    <a:lnTo>
                      <a:pt x="14" y="168"/>
                    </a:lnTo>
                    <a:lnTo>
                      <a:pt x="9" y="187"/>
                    </a:lnTo>
                    <a:lnTo>
                      <a:pt x="3" y="205"/>
                    </a:lnTo>
                    <a:lnTo>
                      <a:pt x="0" y="223"/>
                    </a:lnTo>
                    <a:lnTo>
                      <a:pt x="0" y="240"/>
                    </a:lnTo>
                    <a:lnTo>
                      <a:pt x="3" y="256"/>
                    </a:lnTo>
                    <a:lnTo>
                      <a:pt x="6" y="272"/>
                    </a:lnTo>
                    <a:lnTo>
                      <a:pt x="11" y="286"/>
                    </a:lnTo>
                    <a:lnTo>
                      <a:pt x="17" y="299"/>
                    </a:lnTo>
                    <a:lnTo>
                      <a:pt x="23" y="311"/>
                    </a:lnTo>
                    <a:lnTo>
                      <a:pt x="33" y="321"/>
                    </a:lnTo>
                    <a:lnTo>
                      <a:pt x="42" y="330"/>
                    </a:lnTo>
                    <a:lnTo>
                      <a:pt x="53" y="337"/>
                    </a:lnTo>
                    <a:lnTo>
                      <a:pt x="66" y="341"/>
                    </a:lnTo>
                    <a:lnTo>
                      <a:pt x="79" y="345"/>
                    </a:lnTo>
                    <a:lnTo>
                      <a:pt x="93" y="346"/>
                    </a:lnTo>
                    <a:lnTo>
                      <a:pt x="108" y="346"/>
                    </a:lnTo>
                    <a:lnTo>
                      <a:pt x="121" y="342"/>
                    </a:lnTo>
                    <a:lnTo>
                      <a:pt x="136" y="339"/>
                    </a:lnTo>
                    <a:lnTo>
                      <a:pt x="153" y="332"/>
                    </a:lnTo>
                    <a:lnTo>
                      <a:pt x="168" y="324"/>
                    </a:lnTo>
                    <a:lnTo>
                      <a:pt x="221" y="286"/>
                    </a:lnTo>
                    <a:lnTo>
                      <a:pt x="260" y="249"/>
                    </a:lnTo>
                    <a:lnTo>
                      <a:pt x="287" y="212"/>
                    </a:lnTo>
                    <a:lnTo>
                      <a:pt x="306" y="179"/>
                    </a:lnTo>
                    <a:lnTo>
                      <a:pt x="316" y="150"/>
                    </a:lnTo>
                    <a:lnTo>
                      <a:pt x="321" y="127"/>
                    </a:lnTo>
                    <a:lnTo>
                      <a:pt x="322" y="112"/>
                    </a:lnTo>
                    <a:lnTo>
                      <a:pt x="322" y="105"/>
                    </a:lnTo>
                    <a:lnTo>
                      <a:pt x="321" y="99"/>
                    </a:lnTo>
                    <a:lnTo>
                      <a:pt x="230" y="0"/>
                    </a:lnTo>
                    <a:lnTo>
                      <a:pt x="222" y="1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72" name="Freeform 79"/>
              <p:cNvSpPr>
                <a:spLocks/>
              </p:cNvSpPr>
              <p:nvPr/>
            </p:nvSpPr>
            <p:spPr bwMode="auto">
              <a:xfrm>
                <a:off x="4584" y="2576"/>
                <a:ext cx="129" cy="140"/>
              </a:xfrm>
              <a:custGeom>
                <a:avLst/>
                <a:gdLst>
                  <a:gd name="T0" fmla="*/ 36 w 259"/>
                  <a:gd name="T1" fmla="*/ 274 h 280"/>
                  <a:gd name="T2" fmla="*/ 28 w 259"/>
                  <a:gd name="T3" fmla="*/ 269 h 280"/>
                  <a:gd name="T4" fmla="*/ 21 w 259"/>
                  <a:gd name="T5" fmla="*/ 262 h 280"/>
                  <a:gd name="T6" fmla="*/ 16 w 259"/>
                  <a:gd name="T7" fmla="*/ 256 h 280"/>
                  <a:gd name="T8" fmla="*/ 11 w 259"/>
                  <a:gd name="T9" fmla="*/ 246 h 280"/>
                  <a:gd name="T10" fmla="*/ 6 w 259"/>
                  <a:gd name="T11" fmla="*/ 237 h 280"/>
                  <a:gd name="T12" fmla="*/ 4 w 259"/>
                  <a:gd name="T13" fmla="*/ 227 h 280"/>
                  <a:gd name="T14" fmla="*/ 2 w 259"/>
                  <a:gd name="T15" fmla="*/ 215 h 280"/>
                  <a:gd name="T16" fmla="*/ 1 w 259"/>
                  <a:gd name="T17" fmla="*/ 203 h 280"/>
                  <a:gd name="T18" fmla="*/ 0 w 259"/>
                  <a:gd name="T19" fmla="*/ 201 h 280"/>
                  <a:gd name="T20" fmla="*/ 0 w 259"/>
                  <a:gd name="T21" fmla="*/ 200 h 280"/>
                  <a:gd name="T22" fmla="*/ 0 w 259"/>
                  <a:gd name="T23" fmla="*/ 199 h 280"/>
                  <a:gd name="T24" fmla="*/ 0 w 259"/>
                  <a:gd name="T25" fmla="*/ 198 h 280"/>
                  <a:gd name="T26" fmla="*/ 1 w 259"/>
                  <a:gd name="T27" fmla="*/ 184 h 280"/>
                  <a:gd name="T28" fmla="*/ 3 w 259"/>
                  <a:gd name="T29" fmla="*/ 169 h 280"/>
                  <a:gd name="T30" fmla="*/ 8 w 259"/>
                  <a:gd name="T31" fmla="*/ 155 h 280"/>
                  <a:gd name="T32" fmla="*/ 15 w 259"/>
                  <a:gd name="T33" fmla="*/ 140 h 280"/>
                  <a:gd name="T34" fmla="*/ 21 w 259"/>
                  <a:gd name="T35" fmla="*/ 125 h 280"/>
                  <a:gd name="T36" fmla="*/ 31 w 259"/>
                  <a:gd name="T37" fmla="*/ 110 h 280"/>
                  <a:gd name="T38" fmla="*/ 42 w 259"/>
                  <a:gd name="T39" fmla="*/ 95 h 280"/>
                  <a:gd name="T40" fmla="*/ 54 w 259"/>
                  <a:gd name="T41" fmla="*/ 82 h 280"/>
                  <a:gd name="T42" fmla="*/ 66 w 259"/>
                  <a:gd name="T43" fmla="*/ 68 h 280"/>
                  <a:gd name="T44" fmla="*/ 81 w 259"/>
                  <a:gd name="T45" fmla="*/ 54 h 280"/>
                  <a:gd name="T46" fmla="*/ 96 w 259"/>
                  <a:gd name="T47" fmla="*/ 42 h 280"/>
                  <a:gd name="T48" fmla="*/ 114 w 259"/>
                  <a:gd name="T49" fmla="*/ 31 h 280"/>
                  <a:gd name="T50" fmla="*/ 131 w 259"/>
                  <a:gd name="T51" fmla="*/ 22 h 280"/>
                  <a:gd name="T52" fmla="*/ 149 w 259"/>
                  <a:gd name="T53" fmla="*/ 12 h 280"/>
                  <a:gd name="T54" fmla="*/ 168 w 259"/>
                  <a:gd name="T55" fmla="*/ 6 h 280"/>
                  <a:gd name="T56" fmla="*/ 187 w 259"/>
                  <a:gd name="T57" fmla="*/ 0 h 280"/>
                  <a:gd name="T58" fmla="*/ 193 w 259"/>
                  <a:gd name="T59" fmla="*/ 7 h 280"/>
                  <a:gd name="T60" fmla="*/ 202 w 259"/>
                  <a:gd name="T61" fmla="*/ 16 h 280"/>
                  <a:gd name="T62" fmla="*/ 213 w 259"/>
                  <a:gd name="T63" fmla="*/ 27 h 280"/>
                  <a:gd name="T64" fmla="*/ 224 w 259"/>
                  <a:gd name="T65" fmla="*/ 40 h 280"/>
                  <a:gd name="T66" fmla="*/ 236 w 259"/>
                  <a:gd name="T67" fmla="*/ 53 h 280"/>
                  <a:gd name="T68" fmla="*/ 246 w 259"/>
                  <a:gd name="T69" fmla="*/ 63 h 280"/>
                  <a:gd name="T70" fmla="*/ 254 w 259"/>
                  <a:gd name="T71" fmla="*/ 72 h 280"/>
                  <a:gd name="T72" fmla="*/ 259 w 259"/>
                  <a:gd name="T73" fmla="*/ 77 h 280"/>
                  <a:gd name="T74" fmla="*/ 258 w 259"/>
                  <a:gd name="T75" fmla="*/ 87 h 280"/>
                  <a:gd name="T76" fmla="*/ 254 w 259"/>
                  <a:gd name="T77" fmla="*/ 103 h 280"/>
                  <a:gd name="T78" fmla="*/ 248 w 259"/>
                  <a:gd name="T79" fmla="*/ 124 h 280"/>
                  <a:gd name="T80" fmla="*/ 237 w 259"/>
                  <a:gd name="T81" fmla="*/ 147 h 280"/>
                  <a:gd name="T82" fmla="*/ 220 w 259"/>
                  <a:gd name="T83" fmla="*/ 174 h 280"/>
                  <a:gd name="T84" fmla="*/ 195 w 259"/>
                  <a:gd name="T85" fmla="*/ 203 h 280"/>
                  <a:gd name="T86" fmla="*/ 162 w 259"/>
                  <a:gd name="T87" fmla="*/ 231 h 280"/>
                  <a:gd name="T88" fmla="*/ 119 w 259"/>
                  <a:gd name="T89" fmla="*/ 261 h 280"/>
                  <a:gd name="T90" fmla="*/ 108 w 259"/>
                  <a:gd name="T91" fmla="*/ 268 h 280"/>
                  <a:gd name="T92" fmla="*/ 95 w 259"/>
                  <a:gd name="T93" fmla="*/ 273 h 280"/>
                  <a:gd name="T94" fmla="*/ 85 w 259"/>
                  <a:gd name="T95" fmla="*/ 277 h 280"/>
                  <a:gd name="T96" fmla="*/ 73 w 259"/>
                  <a:gd name="T97" fmla="*/ 280 h 280"/>
                  <a:gd name="T98" fmla="*/ 63 w 259"/>
                  <a:gd name="T99" fmla="*/ 280 h 280"/>
                  <a:gd name="T100" fmla="*/ 54 w 259"/>
                  <a:gd name="T101" fmla="*/ 280 h 280"/>
                  <a:gd name="T102" fmla="*/ 45 w 259"/>
                  <a:gd name="T103" fmla="*/ 277 h 280"/>
                  <a:gd name="T104" fmla="*/ 36 w 259"/>
                  <a:gd name="T105" fmla="*/ 274 h 28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259" h="280">
                    <a:moveTo>
                      <a:pt x="36" y="274"/>
                    </a:moveTo>
                    <a:lnTo>
                      <a:pt x="28" y="269"/>
                    </a:lnTo>
                    <a:lnTo>
                      <a:pt x="21" y="262"/>
                    </a:lnTo>
                    <a:lnTo>
                      <a:pt x="16" y="256"/>
                    </a:lnTo>
                    <a:lnTo>
                      <a:pt x="11" y="246"/>
                    </a:lnTo>
                    <a:lnTo>
                      <a:pt x="6" y="237"/>
                    </a:lnTo>
                    <a:lnTo>
                      <a:pt x="4" y="227"/>
                    </a:lnTo>
                    <a:lnTo>
                      <a:pt x="2" y="215"/>
                    </a:lnTo>
                    <a:lnTo>
                      <a:pt x="1" y="203"/>
                    </a:lnTo>
                    <a:lnTo>
                      <a:pt x="0" y="201"/>
                    </a:lnTo>
                    <a:lnTo>
                      <a:pt x="0" y="200"/>
                    </a:lnTo>
                    <a:lnTo>
                      <a:pt x="0" y="199"/>
                    </a:lnTo>
                    <a:lnTo>
                      <a:pt x="0" y="198"/>
                    </a:lnTo>
                    <a:lnTo>
                      <a:pt x="1" y="184"/>
                    </a:lnTo>
                    <a:lnTo>
                      <a:pt x="3" y="169"/>
                    </a:lnTo>
                    <a:lnTo>
                      <a:pt x="8" y="155"/>
                    </a:lnTo>
                    <a:lnTo>
                      <a:pt x="15" y="140"/>
                    </a:lnTo>
                    <a:lnTo>
                      <a:pt x="21" y="125"/>
                    </a:lnTo>
                    <a:lnTo>
                      <a:pt x="31" y="110"/>
                    </a:lnTo>
                    <a:lnTo>
                      <a:pt x="42" y="95"/>
                    </a:lnTo>
                    <a:lnTo>
                      <a:pt x="54" y="82"/>
                    </a:lnTo>
                    <a:lnTo>
                      <a:pt x="66" y="68"/>
                    </a:lnTo>
                    <a:lnTo>
                      <a:pt x="81" y="54"/>
                    </a:lnTo>
                    <a:lnTo>
                      <a:pt x="96" y="42"/>
                    </a:lnTo>
                    <a:lnTo>
                      <a:pt x="114" y="31"/>
                    </a:lnTo>
                    <a:lnTo>
                      <a:pt x="131" y="22"/>
                    </a:lnTo>
                    <a:lnTo>
                      <a:pt x="149" y="12"/>
                    </a:lnTo>
                    <a:lnTo>
                      <a:pt x="168" y="6"/>
                    </a:lnTo>
                    <a:lnTo>
                      <a:pt x="187" y="0"/>
                    </a:lnTo>
                    <a:lnTo>
                      <a:pt x="193" y="7"/>
                    </a:lnTo>
                    <a:lnTo>
                      <a:pt x="202" y="16"/>
                    </a:lnTo>
                    <a:lnTo>
                      <a:pt x="213" y="27"/>
                    </a:lnTo>
                    <a:lnTo>
                      <a:pt x="224" y="40"/>
                    </a:lnTo>
                    <a:lnTo>
                      <a:pt x="236" y="53"/>
                    </a:lnTo>
                    <a:lnTo>
                      <a:pt x="246" y="63"/>
                    </a:lnTo>
                    <a:lnTo>
                      <a:pt x="254" y="72"/>
                    </a:lnTo>
                    <a:lnTo>
                      <a:pt x="259" y="77"/>
                    </a:lnTo>
                    <a:lnTo>
                      <a:pt x="258" y="87"/>
                    </a:lnTo>
                    <a:lnTo>
                      <a:pt x="254" y="103"/>
                    </a:lnTo>
                    <a:lnTo>
                      <a:pt x="248" y="124"/>
                    </a:lnTo>
                    <a:lnTo>
                      <a:pt x="237" y="147"/>
                    </a:lnTo>
                    <a:lnTo>
                      <a:pt x="220" y="174"/>
                    </a:lnTo>
                    <a:lnTo>
                      <a:pt x="195" y="203"/>
                    </a:lnTo>
                    <a:lnTo>
                      <a:pt x="162" y="231"/>
                    </a:lnTo>
                    <a:lnTo>
                      <a:pt x="119" y="261"/>
                    </a:lnTo>
                    <a:lnTo>
                      <a:pt x="108" y="268"/>
                    </a:lnTo>
                    <a:lnTo>
                      <a:pt x="95" y="273"/>
                    </a:lnTo>
                    <a:lnTo>
                      <a:pt x="85" y="277"/>
                    </a:lnTo>
                    <a:lnTo>
                      <a:pt x="73" y="280"/>
                    </a:lnTo>
                    <a:lnTo>
                      <a:pt x="63" y="280"/>
                    </a:lnTo>
                    <a:lnTo>
                      <a:pt x="54" y="280"/>
                    </a:lnTo>
                    <a:lnTo>
                      <a:pt x="45" y="277"/>
                    </a:lnTo>
                    <a:lnTo>
                      <a:pt x="36" y="274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73" name="Freeform 80"/>
              <p:cNvSpPr>
                <a:spLocks/>
              </p:cNvSpPr>
              <p:nvPr/>
            </p:nvSpPr>
            <p:spPr bwMode="auto">
              <a:xfrm>
                <a:off x="4586" y="2574"/>
                <a:ext cx="143" cy="158"/>
              </a:xfrm>
              <a:custGeom>
                <a:avLst/>
                <a:gdLst>
                  <a:gd name="T0" fmla="*/ 213 w 287"/>
                  <a:gd name="T1" fmla="*/ 4 h 316"/>
                  <a:gd name="T2" fmla="*/ 191 w 287"/>
                  <a:gd name="T3" fmla="*/ 12 h 316"/>
                  <a:gd name="T4" fmla="*/ 169 w 287"/>
                  <a:gd name="T5" fmla="*/ 22 h 316"/>
                  <a:gd name="T6" fmla="*/ 148 w 287"/>
                  <a:gd name="T7" fmla="*/ 34 h 316"/>
                  <a:gd name="T8" fmla="*/ 127 w 287"/>
                  <a:gd name="T9" fmla="*/ 47 h 316"/>
                  <a:gd name="T10" fmla="*/ 107 w 287"/>
                  <a:gd name="T11" fmla="*/ 61 h 316"/>
                  <a:gd name="T12" fmla="*/ 89 w 287"/>
                  <a:gd name="T13" fmla="*/ 77 h 316"/>
                  <a:gd name="T14" fmla="*/ 71 w 287"/>
                  <a:gd name="T15" fmla="*/ 95 h 316"/>
                  <a:gd name="T16" fmla="*/ 55 w 287"/>
                  <a:gd name="T17" fmla="*/ 113 h 316"/>
                  <a:gd name="T18" fmla="*/ 40 w 287"/>
                  <a:gd name="T19" fmla="*/ 133 h 316"/>
                  <a:gd name="T20" fmla="*/ 28 w 287"/>
                  <a:gd name="T21" fmla="*/ 152 h 316"/>
                  <a:gd name="T22" fmla="*/ 17 w 287"/>
                  <a:gd name="T23" fmla="*/ 174 h 316"/>
                  <a:gd name="T24" fmla="*/ 9 w 287"/>
                  <a:gd name="T25" fmla="*/ 196 h 316"/>
                  <a:gd name="T26" fmla="*/ 3 w 287"/>
                  <a:gd name="T27" fmla="*/ 219 h 316"/>
                  <a:gd name="T28" fmla="*/ 0 w 287"/>
                  <a:gd name="T29" fmla="*/ 242 h 316"/>
                  <a:gd name="T30" fmla="*/ 0 w 287"/>
                  <a:gd name="T31" fmla="*/ 266 h 316"/>
                  <a:gd name="T32" fmla="*/ 2 w 287"/>
                  <a:gd name="T33" fmla="*/ 291 h 316"/>
                  <a:gd name="T34" fmla="*/ 3 w 287"/>
                  <a:gd name="T35" fmla="*/ 296 h 316"/>
                  <a:gd name="T36" fmla="*/ 9 w 287"/>
                  <a:gd name="T37" fmla="*/ 301 h 316"/>
                  <a:gd name="T38" fmla="*/ 22 w 287"/>
                  <a:gd name="T39" fmla="*/ 308 h 316"/>
                  <a:gd name="T40" fmla="*/ 36 w 287"/>
                  <a:gd name="T41" fmla="*/ 314 h 316"/>
                  <a:gd name="T42" fmla="*/ 51 w 287"/>
                  <a:gd name="T43" fmla="*/ 316 h 316"/>
                  <a:gd name="T44" fmla="*/ 66 w 287"/>
                  <a:gd name="T45" fmla="*/ 316 h 316"/>
                  <a:gd name="T46" fmla="*/ 82 w 287"/>
                  <a:gd name="T47" fmla="*/ 315 h 316"/>
                  <a:gd name="T48" fmla="*/ 98 w 287"/>
                  <a:gd name="T49" fmla="*/ 310 h 316"/>
                  <a:gd name="T50" fmla="*/ 115 w 287"/>
                  <a:gd name="T51" fmla="*/ 303 h 316"/>
                  <a:gd name="T52" fmla="*/ 133 w 287"/>
                  <a:gd name="T53" fmla="*/ 294 h 316"/>
                  <a:gd name="T54" fmla="*/ 186 w 287"/>
                  <a:gd name="T55" fmla="*/ 256 h 316"/>
                  <a:gd name="T56" fmla="*/ 225 w 287"/>
                  <a:gd name="T57" fmla="*/ 219 h 316"/>
                  <a:gd name="T58" fmla="*/ 252 w 287"/>
                  <a:gd name="T59" fmla="*/ 182 h 316"/>
                  <a:gd name="T60" fmla="*/ 271 w 287"/>
                  <a:gd name="T61" fmla="*/ 149 h 316"/>
                  <a:gd name="T62" fmla="*/ 281 w 287"/>
                  <a:gd name="T63" fmla="*/ 120 h 316"/>
                  <a:gd name="T64" fmla="*/ 286 w 287"/>
                  <a:gd name="T65" fmla="*/ 97 h 316"/>
                  <a:gd name="T66" fmla="*/ 287 w 287"/>
                  <a:gd name="T67" fmla="*/ 82 h 316"/>
                  <a:gd name="T68" fmla="*/ 287 w 287"/>
                  <a:gd name="T69" fmla="*/ 75 h 316"/>
                  <a:gd name="T70" fmla="*/ 286 w 287"/>
                  <a:gd name="T71" fmla="*/ 69 h 316"/>
                  <a:gd name="T72" fmla="*/ 222 w 287"/>
                  <a:gd name="T73" fmla="*/ 0 h 316"/>
                  <a:gd name="T74" fmla="*/ 213 w 287"/>
                  <a:gd name="T75" fmla="*/ 4 h 3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87" h="316">
                    <a:moveTo>
                      <a:pt x="213" y="4"/>
                    </a:moveTo>
                    <a:lnTo>
                      <a:pt x="191" y="12"/>
                    </a:lnTo>
                    <a:lnTo>
                      <a:pt x="169" y="22"/>
                    </a:lnTo>
                    <a:lnTo>
                      <a:pt x="148" y="34"/>
                    </a:lnTo>
                    <a:lnTo>
                      <a:pt x="127" y="47"/>
                    </a:lnTo>
                    <a:lnTo>
                      <a:pt x="107" y="61"/>
                    </a:lnTo>
                    <a:lnTo>
                      <a:pt x="89" y="77"/>
                    </a:lnTo>
                    <a:lnTo>
                      <a:pt x="71" y="95"/>
                    </a:lnTo>
                    <a:lnTo>
                      <a:pt x="55" y="113"/>
                    </a:lnTo>
                    <a:lnTo>
                      <a:pt x="40" y="133"/>
                    </a:lnTo>
                    <a:lnTo>
                      <a:pt x="28" y="152"/>
                    </a:lnTo>
                    <a:lnTo>
                      <a:pt x="17" y="174"/>
                    </a:lnTo>
                    <a:lnTo>
                      <a:pt x="9" y="196"/>
                    </a:lnTo>
                    <a:lnTo>
                      <a:pt x="3" y="219"/>
                    </a:lnTo>
                    <a:lnTo>
                      <a:pt x="0" y="242"/>
                    </a:lnTo>
                    <a:lnTo>
                      <a:pt x="0" y="266"/>
                    </a:lnTo>
                    <a:lnTo>
                      <a:pt x="2" y="291"/>
                    </a:lnTo>
                    <a:lnTo>
                      <a:pt x="3" y="296"/>
                    </a:lnTo>
                    <a:lnTo>
                      <a:pt x="9" y="301"/>
                    </a:lnTo>
                    <a:lnTo>
                      <a:pt x="22" y="308"/>
                    </a:lnTo>
                    <a:lnTo>
                      <a:pt x="36" y="314"/>
                    </a:lnTo>
                    <a:lnTo>
                      <a:pt x="51" y="316"/>
                    </a:lnTo>
                    <a:lnTo>
                      <a:pt x="66" y="316"/>
                    </a:lnTo>
                    <a:lnTo>
                      <a:pt x="82" y="315"/>
                    </a:lnTo>
                    <a:lnTo>
                      <a:pt x="98" y="310"/>
                    </a:lnTo>
                    <a:lnTo>
                      <a:pt x="115" y="303"/>
                    </a:lnTo>
                    <a:lnTo>
                      <a:pt x="133" y="294"/>
                    </a:lnTo>
                    <a:lnTo>
                      <a:pt x="186" y="256"/>
                    </a:lnTo>
                    <a:lnTo>
                      <a:pt x="225" y="219"/>
                    </a:lnTo>
                    <a:lnTo>
                      <a:pt x="252" y="182"/>
                    </a:lnTo>
                    <a:lnTo>
                      <a:pt x="271" y="149"/>
                    </a:lnTo>
                    <a:lnTo>
                      <a:pt x="281" y="120"/>
                    </a:lnTo>
                    <a:lnTo>
                      <a:pt x="286" y="97"/>
                    </a:lnTo>
                    <a:lnTo>
                      <a:pt x="287" y="82"/>
                    </a:lnTo>
                    <a:lnTo>
                      <a:pt x="287" y="75"/>
                    </a:lnTo>
                    <a:lnTo>
                      <a:pt x="286" y="69"/>
                    </a:lnTo>
                    <a:lnTo>
                      <a:pt x="222" y="0"/>
                    </a:lnTo>
                    <a:lnTo>
                      <a:pt x="213" y="4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74" name="Freeform 81"/>
              <p:cNvSpPr>
                <a:spLocks/>
              </p:cNvSpPr>
              <p:nvPr/>
            </p:nvSpPr>
            <p:spPr bwMode="auto">
              <a:xfrm>
                <a:off x="4601" y="2593"/>
                <a:ext cx="112" cy="123"/>
              </a:xfrm>
              <a:custGeom>
                <a:avLst/>
                <a:gdLst>
                  <a:gd name="T0" fmla="*/ 0 w 225"/>
                  <a:gd name="T1" fmla="*/ 220 h 248"/>
                  <a:gd name="T2" fmla="*/ 4 w 225"/>
                  <a:gd name="T3" fmla="*/ 183 h 248"/>
                  <a:gd name="T4" fmla="*/ 15 w 225"/>
                  <a:gd name="T5" fmla="*/ 149 h 248"/>
                  <a:gd name="T6" fmla="*/ 34 w 225"/>
                  <a:gd name="T7" fmla="*/ 116 h 248"/>
                  <a:gd name="T8" fmla="*/ 57 w 225"/>
                  <a:gd name="T9" fmla="*/ 86 h 248"/>
                  <a:gd name="T10" fmla="*/ 84 w 225"/>
                  <a:gd name="T11" fmla="*/ 59 h 248"/>
                  <a:gd name="T12" fmla="*/ 115 w 225"/>
                  <a:gd name="T13" fmla="*/ 36 h 248"/>
                  <a:gd name="T14" fmla="*/ 149 w 225"/>
                  <a:gd name="T15" fmla="*/ 16 h 248"/>
                  <a:gd name="T16" fmla="*/ 183 w 225"/>
                  <a:gd name="T17" fmla="*/ 0 h 248"/>
                  <a:gd name="T18" fmla="*/ 188 w 225"/>
                  <a:gd name="T19" fmla="*/ 5 h 248"/>
                  <a:gd name="T20" fmla="*/ 193 w 225"/>
                  <a:gd name="T21" fmla="*/ 12 h 248"/>
                  <a:gd name="T22" fmla="*/ 199 w 225"/>
                  <a:gd name="T23" fmla="*/ 17 h 248"/>
                  <a:gd name="T24" fmla="*/ 205 w 225"/>
                  <a:gd name="T25" fmla="*/ 24 h 248"/>
                  <a:gd name="T26" fmla="*/ 212 w 225"/>
                  <a:gd name="T27" fmla="*/ 31 h 248"/>
                  <a:gd name="T28" fmla="*/ 217 w 225"/>
                  <a:gd name="T29" fmla="*/ 37 h 248"/>
                  <a:gd name="T30" fmla="*/ 221 w 225"/>
                  <a:gd name="T31" fmla="*/ 42 h 248"/>
                  <a:gd name="T32" fmla="*/ 225 w 225"/>
                  <a:gd name="T33" fmla="*/ 45 h 248"/>
                  <a:gd name="T34" fmla="*/ 224 w 225"/>
                  <a:gd name="T35" fmla="*/ 55 h 248"/>
                  <a:gd name="T36" fmla="*/ 220 w 225"/>
                  <a:gd name="T37" fmla="*/ 71 h 248"/>
                  <a:gd name="T38" fmla="*/ 214 w 225"/>
                  <a:gd name="T39" fmla="*/ 92 h 248"/>
                  <a:gd name="T40" fmla="*/ 203 w 225"/>
                  <a:gd name="T41" fmla="*/ 115 h 248"/>
                  <a:gd name="T42" fmla="*/ 186 w 225"/>
                  <a:gd name="T43" fmla="*/ 142 h 248"/>
                  <a:gd name="T44" fmla="*/ 161 w 225"/>
                  <a:gd name="T45" fmla="*/ 171 h 248"/>
                  <a:gd name="T46" fmla="*/ 128 w 225"/>
                  <a:gd name="T47" fmla="*/ 199 h 248"/>
                  <a:gd name="T48" fmla="*/ 85 w 225"/>
                  <a:gd name="T49" fmla="*/ 229 h 248"/>
                  <a:gd name="T50" fmla="*/ 74 w 225"/>
                  <a:gd name="T51" fmla="*/ 236 h 248"/>
                  <a:gd name="T52" fmla="*/ 61 w 225"/>
                  <a:gd name="T53" fmla="*/ 241 h 248"/>
                  <a:gd name="T54" fmla="*/ 51 w 225"/>
                  <a:gd name="T55" fmla="*/ 244 h 248"/>
                  <a:gd name="T56" fmla="*/ 39 w 225"/>
                  <a:gd name="T57" fmla="*/ 247 h 248"/>
                  <a:gd name="T58" fmla="*/ 29 w 225"/>
                  <a:gd name="T59" fmla="*/ 248 h 248"/>
                  <a:gd name="T60" fmla="*/ 20 w 225"/>
                  <a:gd name="T61" fmla="*/ 247 h 248"/>
                  <a:gd name="T62" fmla="*/ 11 w 225"/>
                  <a:gd name="T63" fmla="*/ 244 h 248"/>
                  <a:gd name="T64" fmla="*/ 2 w 225"/>
                  <a:gd name="T65" fmla="*/ 241 h 248"/>
                  <a:gd name="T66" fmla="*/ 1 w 225"/>
                  <a:gd name="T67" fmla="*/ 235 h 248"/>
                  <a:gd name="T68" fmla="*/ 1 w 225"/>
                  <a:gd name="T69" fmla="*/ 230 h 248"/>
                  <a:gd name="T70" fmla="*/ 0 w 225"/>
                  <a:gd name="T71" fmla="*/ 225 h 248"/>
                  <a:gd name="T72" fmla="*/ 0 w 225"/>
                  <a:gd name="T73" fmla="*/ 220 h 2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225" h="248">
                    <a:moveTo>
                      <a:pt x="0" y="220"/>
                    </a:moveTo>
                    <a:lnTo>
                      <a:pt x="4" y="183"/>
                    </a:lnTo>
                    <a:lnTo>
                      <a:pt x="15" y="149"/>
                    </a:lnTo>
                    <a:lnTo>
                      <a:pt x="34" y="116"/>
                    </a:lnTo>
                    <a:lnTo>
                      <a:pt x="57" y="86"/>
                    </a:lnTo>
                    <a:lnTo>
                      <a:pt x="84" y="59"/>
                    </a:lnTo>
                    <a:lnTo>
                      <a:pt x="115" y="36"/>
                    </a:lnTo>
                    <a:lnTo>
                      <a:pt x="149" y="16"/>
                    </a:lnTo>
                    <a:lnTo>
                      <a:pt x="183" y="0"/>
                    </a:lnTo>
                    <a:lnTo>
                      <a:pt x="188" y="5"/>
                    </a:lnTo>
                    <a:lnTo>
                      <a:pt x="193" y="12"/>
                    </a:lnTo>
                    <a:lnTo>
                      <a:pt x="199" y="17"/>
                    </a:lnTo>
                    <a:lnTo>
                      <a:pt x="205" y="24"/>
                    </a:lnTo>
                    <a:lnTo>
                      <a:pt x="212" y="31"/>
                    </a:lnTo>
                    <a:lnTo>
                      <a:pt x="217" y="37"/>
                    </a:lnTo>
                    <a:lnTo>
                      <a:pt x="221" y="42"/>
                    </a:lnTo>
                    <a:lnTo>
                      <a:pt x="225" y="45"/>
                    </a:lnTo>
                    <a:lnTo>
                      <a:pt x="224" y="55"/>
                    </a:lnTo>
                    <a:lnTo>
                      <a:pt x="220" y="71"/>
                    </a:lnTo>
                    <a:lnTo>
                      <a:pt x="214" y="92"/>
                    </a:lnTo>
                    <a:lnTo>
                      <a:pt x="203" y="115"/>
                    </a:lnTo>
                    <a:lnTo>
                      <a:pt x="186" y="142"/>
                    </a:lnTo>
                    <a:lnTo>
                      <a:pt x="161" y="171"/>
                    </a:lnTo>
                    <a:lnTo>
                      <a:pt x="128" y="199"/>
                    </a:lnTo>
                    <a:lnTo>
                      <a:pt x="85" y="229"/>
                    </a:lnTo>
                    <a:lnTo>
                      <a:pt x="74" y="236"/>
                    </a:lnTo>
                    <a:lnTo>
                      <a:pt x="61" y="241"/>
                    </a:lnTo>
                    <a:lnTo>
                      <a:pt x="51" y="244"/>
                    </a:lnTo>
                    <a:lnTo>
                      <a:pt x="39" y="247"/>
                    </a:lnTo>
                    <a:lnTo>
                      <a:pt x="29" y="248"/>
                    </a:lnTo>
                    <a:lnTo>
                      <a:pt x="20" y="247"/>
                    </a:lnTo>
                    <a:lnTo>
                      <a:pt x="11" y="244"/>
                    </a:lnTo>
                    <a:lnTo>
                      <a:pt x="2" y="241"/>
                    </a:lnTo>
                    <a:lnTo>
                      <a:pt x="1" y="235"/>
                    </a:lnTo>
                    <a:lnTo>
                      <a:pt x="1" y="230"/>
                    </a:lnTo>
                    <a:lnTo>
                      <a:pt x="0" y="225"/>
                    </a:lnTo>
                    <a:lnTo>
                      <a:pt x="0" y="220"/>
                    </a:lnTo>
                    <a:close/>
                  </a:path>
                </a:pathLst>
              </a:custGeom>
              <a:solidFill>
                <a:srgbClr val="FCF2D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75" name="Freeform 82"/>
              <p:cNvSpPr>
                <a:spLocks/>
              </p:cNvSpPr>
              <p:nvPr/>
            </p:nvSpPr>
            <p:spPr bwMode="auto">
              <a:xfrm>
                <a:off x="4566" y="2561"/>
                <a:ext cx="145" cy="166"/>
              </a:xfrm>
              <a:custGeom>
                <a:avLst/>
                <a:gdLst>
                  <a:gd name="T0" fmla="*/ 227 w 289"/>
                  <a:gd name="T1" fmla="*/ 0 h 332"/>
                  <a:gd name="T2" fmla="*/ 208 w 289"/>
                  <a:gd name="T3" fmla="*/ 2 h 332"/>
                  <a:gd name="T4" fmla="*/ 191 w 289"/>
                  <a:gd name="T5" fmla="*/ 6 h 332"/>
                  <a:gd name="T6" fmla="*/ 175 w 289"/>
                  <a:gd name="T7" fmla="*/ 10 h 332"/>
                  <a:gd name="T8" fmla="*/ 159 w 289"/>
                  <a:gd name="T9" fmla="*/ 14 h 332"/>
                  <a:gd name="T10" fmla="*/ 143 w 289"/>
                  <a:gd name="T11" fmla="*/ 19 h 332"/>
                  <a:gd name="T12" fmla="*/ 128 w 289"/>
                  <a:gd name="T13" fmla="*/ 24 h 332"/>
                  <a:gd name="T14" fmla="*/ 114 w 289"/>
                  <a:gd name="T15" fmla="*/ 31 h 332"/>
                  <a:gd name="T16" fmla="*/ 100 w 289"/>
                  <a:gd name="T17" fmla="*/ 37 h 332"/>
                  <a:gd name="T18" fmla="*/ 87 w 289"/>
                  <a:gd name="T19" fmla="*/ 44 h 332"/>
                  <a:gd name="T20" fmla="*/ 75 w 289"/>
                  <a:gd name="T21" fmla="*/ 52 h 332"/>
                  <a:gd name="T22" fmla="*/ 63 w 289"/>
                  <a:gd name="T23" fmla="*/ 60 h 332"/>
                  <a:gd name="T24" fmla="*/ 53 w 289"/>
                  <a:gd name="T25" fmla="*/ 68 h 332"/>
                  <a:gd name="T26" fmla="*/ 44 w 289"/>
                  <a:gd name="T27" fmla="*/ 76 h 332"/>
                  <a:gd name="T28" fmla="*/ 36 w 289"/>
                  <a:gd name="T29" fmla="*/ 85 h 332"/>
                  <a:gd name="T30" fmla="*/ 27 w 289"/>
                  <a:gd name="T31" fmla="*/ 95 h 332"/>
                  <a:gd name="T32" fmla="*/ 21 w 289"/>
                  <a:gd name="T33" fmla="*/ 105 h 332"/>
                  <a:gd name="T34" fmla="*/ 7 w 289"/>
                  <a:gd name="T35" fmla="*/ 135 h 332"/>
                  <a:gd name="T36" fmla="*/ 0 w 289"/>
                  <a:gd name="T37" fmla="*/ 167 h 332"/>
                  <a:gd name="T38" fmla="*/ 1 w 289"/>
                  <a:gd name="T39" fmla="*/ 201 h 332"/>
                  <a:gd name="T40" fmla="*/ 9 w 289"/>
                  <a:gd name="T41" fmla="*/ 237 h 332"/>
                  <a:gd name="T42" fmla="*/ 16 w 289"/>
                  <a:gd name="T43" fmla="*/ 263 h 332"/>
                  <a:gd name="T44" fmla="*/ 21 w 289"/>
                  <a:gd name="T45" fmla="*/ 279 h 332"/>
                  <a:gd name="T46" fmla="*/ 26 w 289"/>
                  <a:gd name="T47" fmla="*/ 292 h 332"/>
                  <a:gd name="T48" fmla="*/ 33 w 289"/>
                  <a:gd name="T49" fmla="*/ 305 h 332"/>
                  <a:gd name="T50" fmla="*/ 46 w 289"/>
                  <a:gd name="T51" fmla="*/ 316 h 332"/>
                  <a:gd name="T52" fmla="*/ 68 w 289"/>
                  <a:gd name="T53" fmla="*/ 332 h 332"/>
                  <a:gd name="T54" fmla="*/ 64 w 289"/>
                  <a:gd name="T55" fmla="*/ 304 h 332"/>
                  <a:gd name="T56" fmla="*/ 63 w 289"/>
                  <a:gd name="T57" fmla="*/ 284 h 332"/>
                  <a:gd name="T58" fmla="*/ 64 w 289"/>
                  <a:gd name="T59" fmla="*/ 265 h 332"/>
                  <a:gd name="T60" fmla="*/ 68 w 289"/>
                  <a:gd name="T61" fmla="*/ 244 h 332"/>
                  <a:gd name="T62" fmla="*/ 74 w 289"/>
                  <a:gd name="T63" fmla="*/ 223 h 332"/>
                  <a:gd name="T64" fmla="*/ 82 w 289"/>
                  <a:gd name="T65" fmla="*/ 204 h 332"/>
                  <a:gd name="T66" fmla="*/ 92 w 289"/>
                  <a:gd name="T67" fmla="*/ 183 h 332"/>
                  <a:gd name="T68" fmla="*/ 105 w 289"/>
                  <a:gd name="T69" fmla="*/ 163 h 332"/>
                  <a:gd name="T70" fmla="*/ 120 w 289"/>
                  <a:gd name="T71" fmla="*/ 144 h 332"/>
                  <a:gd name="T72" fmla="*/ 136 w 289"/>
                  <a:gd name="T73" fmla="*/ 127 h 332"/>
                  <a:gd name="T74" fmla="*/ 152 w 289"/>
                  <a:gd name="T75" fmla="*/ 112 h 332"/>
                  <a:gd name="T76" fmla="*/ 169 w 289"/>
                  <a:gd name="T77" fmla="*/ 99 h 332"/>
                  <a:gd name="T78" fmla="*/ 188 w 289"/>
                  <a:gd name="T79" fmla="*/ 89 h 332"/>
                  <a:gd name="T80" fmla="*/ 207 w 289"/>
                  <a:gd name="T81" fmla="*/ 79 h 332"/>
                  <a:gd name="T82" fmla="*/ 226 w 289"/>
                  <a:gd name="T83" fmla="*/ 74 h 332"/>
                  <a:gd name="T84" fmla="*/ 245 w 289"/>
                  <a:gd name="T85" fmla="*/ 69 h 332"/>
                  <a:gd name="T86" fmla="*/ 265 w 289"/>
                  <a:gd name="T87" fmla="*/ 68 h 332"/>
                  <a:gd name="T88" fmla="*/ 289 w 289"/>
                  <a:gd name="T89" fmla="*/ 67 h 332"/>
                  <a:gd name="T90" fmla="*/ 234 w 289"/>
                  <a:gd name="T91" fmla="*/ 0 h 332"/>
                  <a:gd name="T92" fmla="*/ 227 w 289"/>
                  <a:gd name="T93" fmla="*/ 0 h 33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289" h="332">
                    <a:moveTo>
                      <a:pt x="227" y="0"/>
                    </a:moveTo>
                    <a:lnTo>
                      <a:pt x="208" y="2"/>
                    </a:lnTo>
                    <a:lnTo>
                      <a:pt x="191" y="6"/>
                    </a:lnTo>
                    <a:lnTo>
                      <a:pt x="175" y="10"/>
                    </a:lnTo>
                    <a:lnTo>
                      <a:pt x="159" y="14"/>
                    </a:lnTo>
                    <a:lnTo>
                      <a:pt x="143" y="19"/>
                    </a:lnTo>
                    <a:lnTo>
                      <a:pt x="128" y="24"/>
                    </a:lnTo>
                    <a:lnTo>
                      <a:pt x="114" y="31"/>
                    </a:lnTo>
                    <a:lnTo>
                      <a:pt x="100" y="37"/>
                    </a:lnTo>
                    <a:lnTo>
                      <a:pt x="87" y="44"/>
                    </a:lnTo>
                    <a:lnTo>
                      <a:pt x="75" y="52"/>
                    </a:lnTo>
                    <a:lnTo>
                      <a:pt x="63" y="60"/>
                    </a:lnTo>
                    <a:lnTo>
                      <a:pt x="53" y="68"/>
                    </a:lnTo>
                    <a:lnTo>
                      <a:pt x="44" y="76"/>
                    </a:lnTo>
                    <a:lnTo>
                      <a:pt x="36" y="85"/>
                    </a:lnTo>
                    <a:lnTo>
                      <a:pt x="27" y="95"/>
                    </a:lnTo>
                    <a:lnTo>
                      <a:pt x="21" y="105"/>
                    </a:lnTo>
                    <a:lnTo>
                      <a:pt x="7" y="135"/>
                    </a:lnTo>
                    <a:lnTo>
                      <a:pt x="0" y="167"/>
                    </a:lnTo>
                    <a:lnTo>
                      <a:pt x="1" y="201"/>
                    </a:lnTo>
                    <a:lnTo>
                      <a:pt x="9" y="237"/>
                    </a:lnTo>
                    <a:lnTo>
                      <a:pt x="16" y="263"/>
                    </a:lnTo>
                    <a:lnTo>
                      <a:pt x="21" y="279"/>
                    </a:lnTo>
                    <a:lnTo>
                      <a:pt x="26" y="292"/>
                    </a:lnTo>
                    <a:lnTo>
                      <a:pt x="33" y="305"/>
                    </a:lnTo>
                    <a:lnTo>
                      <a:pt x="46" y="316"/>
                    </a:lnTo>
                    <a:lnTo>
                      <a:pt x="68" y="332"/>
                    </a:lnTo>
                    <a:lnTo>
                      <a:pt x="64" y="304"/>
                    </a:lnTo>
                    <a:lnTo>
                      <a:pt x="63" y="284"/>
                    </a:lnTo>
                    <a:lnTo>
                      <a:pt x="64" y="265"/>
                    </a:lnTo>
                    <a:lnTo>
                      <a:pt x="68" y="244"/>
                    </a:lnTo>
                    <a:lnTo>
                      <a:pt x="74" y="223"/>
                    </a:lnTo>
                    <a:lnTo>
                      <a:pt x="82" y="204"/>
                    </a:lnTo>
                    <a:lnTo>
                      <a:pt x="92" y="183"/>
                    </a:lnTo>
                    <a:lnTo>
                      <a:pt x="105" y="163"/>
                    </a:lnTo>
                    <a:lnTo>
                      <a:pt x="120" y="144"/>
                    </a:lnTo>
                    <a:lnTo>
                      <a:pt x="136" y="127"/>
                    </a:lnTo>
                    <a:lnTo>
                      <a:pt x="152" y="112"/>
                    </a:lnTo>
                    <a:lnTo>
                      <a:pt x="169" y="99"/>
                    </a:lnTo>
                    <a:lnTo>
                      <a:pt x="188" y="89"/>
                    </a:lnTo>
                    <a:lnTo>
                      <a:pt x="207" y="79"/>
                    </a:lnTo>
                    <a:lnTo>
                      <a:pt x="226" y="74"/>
                    </a:lnTo>
                    <a:lnTo>
                      <a:pt x="245" y="69"/>
                    </a:lnTo>
                    <a:lnTo>
                      <a:pt x="265" y="68"/>
                    </a:lnTo>
                    <a:lnTo>
                      <a:pt x="289" y="67"/>
                    </a:lnTo>
                    <a:lnTo>
                      <a:pt x="234" y="0"/>
                    </a:lnTo>
                    <a:lnTo>
                      <a:pt x="227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76" name="Freeform 83"/>
              <p:cNvSpPr>
                <a:spLocks/>
              </p:cNvSpPr>
              <p:nvPr/>
            </p:nvSpPr>
            <p:spPr bwMode="auto">
              <a:xfrm>
                <a:off x="4577" y="2574"/>
                <a:ext cx="110" cy="119"/>
              </a:xfrm>
              <a:custGeom>
                <a:avLst/>
                <a:gdLst>
                  <a:gd name="T0" fmla="*/ 0 w 219"/>
                  <a:gd name="T1" fmla="*/ 155 h 238"/>
                  <a:gd name="T2" fmla="*/ 1 w 219"/>
                  <a:gd name="T3" fmla="*/ 137 h 238"/>
                  <a:gd name="T4" fmla="*/ 4 w 219"/>
                  <a:gd name="T5" fmla="*/ 121 h 238"/>
                  <a:gd name="T6" fmla="*/ 10 w 219"/>
                  <a:gd name="T7" fmla="*/ 106 h 238"/>
                  <a:gd name="T8" fmla="*/ 18 w 219"/>
                  <a:gd name="T9" fmla="*/ 92 h 238"/>
                  <a:gd name="T10" fmla="*/ 31 w 219"/>
                  <a:gd name="T11" fmla="*/ 76 h 238"/>
                  <a:gd name="T12" fmla="*/ 47 w 219"/>
                  <a:gd name="T13" fmla="*/ 60 h 238"/>
                  <a:gd name="T14" fmla="*/ 66 w 219"/>
                  <a:gd name="T15" fmla="*/ 46 h 238"/>
                  <a:gd name="T16" fmla="*/ 87 w 219"/>
                  <a:gd name="T17" fmla="*/ 34 h 238"/>
                  <a:gd name="T18" fmla="*/ 113 w 219"/>
                  <a:gd name="T19" fmla="*/ 23 h 238"/>
                  <a:gd name="T20" fmla="*/ 140 w 219"/>
                  <a:gd name="T21" fmla="*/ 14 h 238"/>
                  <a:gd name="T22" fmla="*/ 169 w 219"/>
                  <a:gd name="T23" fmla="*/ 6 h 238"/>
                  <a:gd name="T24" fmla="*/ 202 w 219"/>
                  <a:gd name="T25" fmla="*/ 0 h 238"/>
                  <a:gd name="T26" fmla="*/ 205 w 219"/>
                  <a:gd name="T27" fmla="*/ 4 h 238"/>
                  <a:gd name="T28" fmla="*/ 208 w 219"/>
                  <a:gd name="T29" fmla="*/ 9 h 238"/>
                  <a:gd name="T30" fmla="*/ 213 w 219"/>
                  <a:gd name="T31" fmla="*/ 15 h 238"/>
                  <a:gd name="T32" fmla="*/ 219 w 219"/>
                  <a:gd name="T33" fmla="*/ 22 h 238"/>
                  <a:gd name="T34" fmla="*/ 200 w 219"/>
                  <a:gd name="T35" fmla="*/ 26 h 238"/>
                  <a:gd name="T36" fmla="*/ 181 w 219"/>
                  <a:gd name="T37" fmla="*/ 31 h 238"/>
                  <a:gd name="T38" fmla="*/ 162 w 219"/>
                  <a:gd name="T39" fmla="*/ 39 h 238"/>
                  <a:gd name="T40" fmla="*/ 145 w 219"/>
                  <a:gd name="T41" fmla="*/ 49 h 238"/>
                  <a:gd name="T42" fmla="*/ 127 w 219"/>
                  <a:gd name="T43" fmla="*/ 60 h 238"/>
                  <a:gd name="T44" fmla="*/ 111 w 219"/>
                  <a:gd name="T45" fmla="*/ 73 h 238"/>
                  <a:gd name="T46" fmla="*/ 93 w 219"/>
                  <a:gd name="T47" fmla="*/ 88 h 238"/>
                  <a:gd name="T48" fmla="*/ 78 w 219"/>
                  <a:gd name="T49" fmla="*/ 104 h 238"/>
                  <a:gd name="T50" fmla="*/ 66 w 219"/>
                  <a:gd name="T51" fmla="*/ 119 h 238"/>
                  <a:gd name="T52" fmla="*/ 55 w 219"/>
                  <a:gd name="T53" fmla="*/ 135 h 238"/>
                  <a:gd name="T54" fmla="*/ 45 w 219"/>
                  <a:gd name="T55" fmla="*/ 152 h 238"/>
                  <a:gd name="T56" fmla="*/ 37 w 219"/>
                  <a:gd name="T57" fmla="*/ 168 h 238"/>
                  <a:gd name="T58" fmla="*/ 30 w 219"/>
                  <a:gd name="T59" fmla="*/ 186 h 238"/>
                  <a:gd name="T60" fmla="*/ 25 w 219"/>
                  <a:gd name="T61" fmla="*/ 203 h 238"/>
                  <a:gd name="T62" fmla="*/ 21 w 219"/>
                  <a:gd name="T63" fmla="*/ 220 h 238"/>
                  <a:gd name="T64" fmla="*/ 18 w 219"/>
                  <a:gd name="T65" fmla="*/ 238 h 238"/>
                  <a:gd name="T66" fmla="*/ 17 w 219"/>
                  <a:gd name="T67" fmla="*/ 236 h 238"/>
                  <a:gd name="T68" fmla="*/ 17 w 219"/>
                  <a:gd name="T69" fmla="*/ 234 h 238"/>
                  <a:gd name="T70" fmla="*/ 17 w 219"/>
                  <a:gd name="T71" fmla="*/ 233 h 238"/>
                  <a:gd name="T72" fmla="*/ 16 w 219"/>
                  <a:gd name="T73" fmla="*/ 232 h 238"/>
                  <a:gd name="T74" fmla="*/ 9 w 219"/>
                  <a:gd name="T75" fmla="*/ 205 h 238"/>
                  <a:gd name="T76" fmla="*/ 9 w 219"/>
                  <a:gd name="T77" fmla="*/ 205 h 238"/>
                  <a:gd name="T78" fmla="*/ 6 w 219"/>
                  <a:gd name="T79" fmla="*/ 193 h 238"/>
                  <a:gd name="T80" fmla="*/ 2 w 219"/>
                  <a:gd name="T81" fmla="*/ 180 h 238"/>
                  <a:gd name="T82" fmla="*/ 1 w 219"/>
                  <a:gd name="T83" fmla="*/ 167 h 238"/>
                  <a:gd name="T84" fmla="*/ 0 w 219"/>
                  <a:gd name="T85" fmla="*/ 155 h 2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19" h="238">
                    <a:moveTo>
                      <a:pt x="0" y="155"/>
                    </a:moveTo>
                    <a:lnTo>
                      <a:pt x="1" y="137"/>
                    </a:lnTo>
                    <a:lnTo>
                      <a:pt x="4" y="121"/>
                    </a:lnTo>
                    <a:lnTo>
                      <a:pt x="10" y="106"/>
                    </a:lnTo>
                    <a:lnTo>
                      <a:pt x="18" y="92"/>
                    </a:lnTo>
                    <a:lnTo>
                      <a:pt x="31" y="76"/>
                    </a:lnTo>
                    <a:lnTo>
                      <a:pt x="47" y="60"/>
                    </a:lnTo>
                    <a:lnTo>
                      <a:pt x="66" y="46"/>
                    </a:lnTo>
                    <a:lnTo>
                      <a:pt x="87" y="34"/>
                    </a:lnTo>
                    <a:lnTo>
                      <a:pt x="113" y="23"/>
                    </a:lnTo>
                    <a:lnTo>
                      <a:pt x="140" y="14"/>
                    </a:lnTo>
                    <a:lnTo>
                      <a:pt x="169" y="6"/>
                    </a:lnTo>
                    <a:lnTo>
                      <a:pt x="202" y="0"/>
                    </a:lnTo>
                    <a:lnTo>
                      <a:pt x="205" y="4"/>
                    </a:lnTo>
                    <a:lnTo>
                      <a:pt x="208" y="9"/>
                    </a:lnTo>
                    <a:lnTo>
                      <a:pt x="213" y="15"/>
                    </a:lnTo>
                    <a:lnTo>
                      <a:pt x="219" y="22"/>
                    </a:lnTo>
                    <a:lnTo>
                      <a:pt x="200" y="26"/>
                    </a:lnTo>
                    <a:lnTo>
                      <a:pt x="181" y="31"/>
                    </a:lnTo>
                    <a:lnTo>
                      <a:pt x="162" y="39"/>
                    </a:lnTo>
                    <a:lnTo>
                      <a:pt x="145" y="49"/>
                    </a:lnTo>
                    <a:lnTo>
                      <a:pt x="127" y="60"/>
                    </a:lnTo>
                    <a:lnTo>
                      <a:pt x="111" y="73"/>
                    </a:lnTo>
                    <a:lnTo>
                      <a:pt x="93" y="88"/>
                    </a:lnTo>
                    <a:lnTo>
                      <a:pt x="78" y="104"/>
                    </a:lnTo>
                    <a:lnTo>
                      <a:pt x="66" y="119"/>
                    </a:lnTo>
                    <a:lnTo>
                      <a:pt x="55" y="135"/>
                    </a:lnTo>
                    <a:lnTo>
                      <a:pt x="45" y="152"/>
                    </a:lnTo>
                    <a:lnTo>
                      <a:pt x="37" y="168"/>
                    </a:lnTo>
                    <a:lnTo>
                      <a:pt x="30" y="186"/>
                    </a:lnTo>
                    <a:lnTo>
                      <a:pt x="25" y="203"/>
                    </a:lnTo>
                    <a:lnTo>
                      <a:pt x="21" y="220"/>
                    </a:lnTo>
                    <a:lnTo>
                      <a:pt x="18" y="238"/>
                    </a:lnTo>
                    <a:lnTo>
                      <a:pt x="17" y="236"/>
                    </a:lnTo>
                    <a:lnTo>
                      <a:pt x="17" y="234"/>
                    </a:lnTo>
                    <a:lnTo>
                      <a:pt x="17" y="233"/>
                    </a:lnTo>
                    <a:lnTo>
                      <a:pt x="16" y="232"/>
                    </a:lnTo>
                    <a:lnTo>
                      <a:pt x="9" y="205"/>
                    </a:lnTo>
                    <a:lnTo>
                      <a:pt x="9" y="205"/>
                    </a:lnTo>
                    <a:lnTo>
                      <a:pt x="6" y="193"/>
                    </a:lnTo>
                    <a:lnTo>
                      <a:pt x="2" y="180"/>
                    </a:lnTo>
                    <a:lnTo>
                      <a:pt x="1" y="167"/>
                    </a:lnTo>
                    <a:lnTo>
                      <a:pt x="0" y="155"/>
                    </a:lnTo>
                    <a:close/>
                  </a:path>
                </a:pathLst>
              </a:custGeom>
              <a:solidFill>
                <a:srgbClr val="BA4F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77" name="Freeform 84"/>
              <p:cNvSpPr>
                <a:spLocks/>
              </p:cNvSpPr>
              <p:nvPr/>
            </p:nvSpPr>
            <p:spPr bwMode="auto">
              <a:xfrm>
                <a:off x="4604" y="2605"/>
                <a:ext cx="114" cy="115"/>
              </a:xfrm>
              <a:custGeom>
                <a:avLst/>
                <a:gdLst>
                  <a:gd name="T0" fmla="*/ 54 w 228"/>
                  <a:gd name="T1" fmla="*/ 91 h 230"/>
                  <a:gd name="T2" fmla="*/ 39 w 228"/>
                  <a:gd name="T3" fmla="*/ 114 h 230"/>
                  <a:gd name="T4" fmla="*/ 26 w 228"/>
                  <a:gd name="T5" fmla="*/ 135 h 230"/>
                  <a:gd name="T6" fmla="*/ 17 w 228"/>
                  <a:gd name="T7" fmla="*/ 155 h 230"/>
                  <a:gd name="T8" fmla="*/ 9 w 228"/>
                  <a:gd name="T9" fmla="*/ 173 h 230"/>
                  <a:gd name="T10" fmla="*/ 3 w 228"/>
                  <a:gd name="T11" fmla="*/ 188 h 230"/>
                  <a:gd name="T12" fmla="*/ 1 w 228"/>
                  <a:gd name="T13" fmla="*/ 202 h 230"/>
                  <a:gd name="T14" fmla="*/ 0 w 228"/>
                  <a:gd name="T15" fmla="*/ 212 h 230"/>
                  <a:gd name="T16" fmla="*/ 2 w 228"/>
                  <a:gd name="T17" fmla="*/ 219 h 230"/>
                  <a:gd name="T18" fmla="*/ 10 w 228"/>
                  <a:gd name="T19" fmla="*/ 227 h 230"/>
                  <a:gd name="T20" fmla="*/ 25 w 228"/>
                  <a:gd name="T21" fmla="*/ 230 h 230"/>
                  <a:gd name="T22" fmla="*/ 43 w 228"/>
                  <a:gd name="T23" fmla="*/ 226 h 230"/>
                  <a:gd name="T24" fmla="*/ 64 w 228"/>
                  <a:gd name="T25" fmla="*/ 219 h 230"/>
                  <a:gd name="T26" fmla="*/ 87 w 228"/>
                  <a:gd name="T27" fmla="*/ 209 h 230"/>
                  <a:gd name="T28" fmla="*/ 112 w 228"/>
                  <a:gd name="T29" fmla="*/ 194 h 230"/>
                  <a:gd name="T30" fmla="*/ 137 w 228"/>
                  <a:gd name="T31" fmla="*/ 176 h 230"/>
                  <a:gd name="T32" fmla="*/ 160 w 228"/>
                  <a:gd name="T33" fmla="*/ 154 h 230"/>
                  <a:gd name="T34" fmla="*/ 178 w 228"/>
                  <a:gd name="T35" fmla="*/ 133 h 230"/>
                  <a:gd name="T36" fmla="*/ 196 w 228"/>
                  <a:gd name="T37" fmla="*/ 113 h 230"/>
                  <a:gd name="T38" fmla="*/ 210 w 228"/>
                  <a:gd name="T39" fmla="*/ 94 h 230"/>
                  <a:gd name="T40" fmla="*/ 220 w 228"/>
                  <a:gd name="T41" fmla="*/ 74 h 230"/>
                  <a:gd name="T42" fmla="*/ 226 w 228"/>
                  <a:gd name="T43" fmla="*/ 57 h 230"/>
                  <a:gd name="T44" fmla="*/ 228 w 228"/>
                  <a:gd name="T45" fmla="*/ 40 h 230"/>
                  <a:gd name="T46" fmla="*/ 225 w 228"/>
                  <a:gd name="T47" fmla="*/ 23 h 230"/>
                  <a:gd name="T48" fmla="*/ 215 w 228"/>
                  <a:gd name="T49" fmla="*/ 8 h 230"/>
                  <a:gd name="T50" fmla="*/ 204 w 228"/>
                  <a:gd name="T51" fmla="*/ 2 h 230"/>
                  <a:gd name="T52" fmla="*/ 187 w 228"/>
                  <a:gd name="T53" fmla="*/ 0 h 230"/>
                  <a:gd name="T54" fmla="*/ 165 w 228"/>
                  <a:gd name="T55" fmla="*/ 6 h 230"/>
                  <a:gd name="T56" fmla="*/ 142 w 228"/>
                  <a:gd name="T57" fmla="*/ 15 h 230"/>
                  <a:gd name="T58" fmla="*/ 117 w 228"/>
                  <a:gd name="T59" fmla="*/ 30 h 230"/>
                  <a:gd name="T60" fmla="*/ 94 w 228"/>
                  <a:gd name="T61" fmla="*/ 48 h 230"/>
                  <a:gd name="T62" fmla="*/ 72 w 228"/>
                  <a:gd name="T63" fmla="*/ 68 h 230"/>
                  <a:gd name="T64" fmla="*/ 54 w 228"/>
                  <a:gd name="T65" fmla="*/ 91 h 2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228" h="230">
                    <a:moveTo>
                      <a:pt x="54" y="91"/>
                    </a:moveTo>
                    <a:lnTo>
                      <a:pt x="39" y="114"/>
                    </a:lnTo>
                    <a:lnTo>
                      <a:pt x="26" y="135"/>
                    </a:lnTo>
                    <a:lnTo>
                      <a:pt x="17" y="155"/>
                    </a:lnTo>
                    <a:lnTo>
                      <a:pt x="9" y="173"/>
                    </a:lnTo>
                    <a:lnTo>
                      <a:pt x="3" y="188"/>
                    </a:lnTo>
                    <a:lnTo>
                      <a:pt x="1" y="202"/>
                    </a:lnTo>
                    <a:lnTo>
                      <a:pt x="0" y="212"/>
                    </a:lnTo>
                    <a:lnTo>
                      <a:pt x="2" y="219"/>
                    </a:lnTo>
                    <a:lnTo>
                      <a:pt x="10" y="227"/>
                    </a:lnTo>
                    <a:lnTo>
                      <a:pt x="25" y="230"/>
                    </a:lnTo>
                    <a:lnTo>
                      <a:pt x="43" y="226"/>
                    </a:lnTo>
                    <a:lnTo>
                      <a:pt x="64" y="219"/>
                    </a:lnTo>
                    <a:lnTo>
                      <a:pt x="87" y="209"/>
                    </a:lnTo>
                    <a:lnTo>
                      <a:pt x="112" y="194"/>
                    </a:lnTo>
                    <a:lnTo>
                      <a:pt x="137" y="176"/>
                    </a:lnTo>
                    <a:lnTo>
                      <a:pt x="160" y="154"/>
                    </a:lnTo>
                    <a:lnTo>
                      <a:pt x="178" y="133"/>
                    </a:lnTo>
                    <a:lnTo>
                      <a:pt x="196" y="113"/>
                    </a:lnTo>
                    <a:lnTo>
                      <a:pt x="210" y="94"/>
                    </a:lnTo>
                    <a:lnTo>
                      <a:pt x="220" y="74"/>
                    </a:lnTo>
                    <a:lnTo>
                      <a:pt x="226" y="57"/>
                    </a:lnTo>
                    <a:lnTo>
                      <a:pt x="228" y="40"/>
                    </a:lnTo>
                    <a:lnTo>
                      <a:pt x="225" y="23"/>
                    </a:lnTo>
                    <a:lnTo>
                      <a:pt x="215" y="8"/>
                    </a:lnTo>
                    <a:lnTo>
                      <a:pt x="204" y="2"/>
                    </a:lnTo>
                    <a:lnTo>
                      <a:pt x="187" y="0"/>
                    </a:lnTo>
                    <a:lnTo>
                      <a:pt x="165" y="6"/>
                    </a:lnTo>
                    <a:lnTo>
                      <a:pt x="142" y="15"/>
                    </a:lnTo>
                    <a:lnTo>
                      <a:pt x="117" y="30"/>
                    </a:lnTo>
                    <a:lnTo>
                      <a:pt x="94" y="48"/>
                    </a:lnTo>
                    <a:lnTo>
                      <a:pt x="72" y="68"/>
                    </a:lnTo>
                    <a:lnTo>
                      <a:pt x="54" y="91"/>
                    </a:lnTo>
                    <a:close/>
                  </a:path>
                </a:pathLst>
              </a:custGeom>
              <a:solidFill>
                <a:srgbClr val="D6CCB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78" name="Freeform 85"/>
              <p:cNvSpPr>
                <a:spLocks/>
              </p:cNvSpPr>
              <p:nvPr/>
            </p:nvSpPr>
            <p:spPr bwMode="auto">
              <a:xfrm>
                <a:off x="4385" y="1906"/>
                <a:ext cx="164" cy="299"/>
              </a:xfrm>
              <a:custGeom>
                <a:avLst/>
                <a:gdLst>
                  <a:gd name="T0" fmla="*/ 278 w 328"/>
                  <a:gd name="T1" fmla="*/ 0 h 599"/>
                  <a:gd name="T2" fmla="*/ 39 w 328"/>
                  <a:gd name="T3" fmla="*/ 5 h 599"/>
                  <a:gd name="T4" fmla="*/ 33 w 328"/>
                  <a:gd name="T5" fmla="*/ 7 h 599"/>
                  <a:gd name="T6" fmla="*/ 29 w 328"/>
                  <a:gd name="T7" fmla="*/ 10 h 599"/>
                  <a:gd name="T8" fmla="*/ 25 w 328"/>
                  <a:gd name="T9" fmla="*/ 15 h 599"/>
                  <a:gd name="T10" fmla="*/ 24 w 328"/>
                  <a:gd name="T11" fmla="*/ 20 h 599"/>
                  <a:gd name="T12" fmla="*/ 21 w 328"/>
                  <a:gd name="T13" fmla="*/ 85 h 599"/>
                  <a:gd name="T14" fmla="*/ 13 w 328"/>
                  <a:gd name="T15" fmla="*/ 205 h 599"/>
                  <a:gd name="T16" fmla="*/ 5 w 328"/>
                  <a:gd name="T17" fmla="*/ 345 h 599"/>
                  <a:gd name="T18" fmla="*/ 0 w 328"/>
                  <a:gd name="T19" fmla="*/ 480 h 599"/>
                  <a:gd name="T20" fmla="*/ 1 w 328"/>
                  <a:gd name="T21" fmla="*/ 576 h 599"/>
                  <a:gd name="T22" fmla="*/ 2 w 328"/>
                  <a:gd name="T23" fmla="*/ 580 h 599"/>
                  <a:gd name="T24" fmla="*/ 6 w 328"/>
                  <a:gd name="T25" fmla="*/ 585 h 599"/>
                  <a:gd name="T26" fmla="*/ 10 w 328"/>
                  <a:gd name="T27" fmla="*/ 588 h 599"/>
                  <a:gd name="T28" fmla="*/ 16 w 328"/>
                  <a:gd name="T29" fmla="*/ 590 h 599"/>
                  <a:gd name="T30" fmla="*/ 309 w 328"/>
                  <a:gd name="T31" fmla="*/ 599 h 599"/>
                  <a:gd name="T32" fmla="*/ 313 w 328"/>
                  <a:gd name="T33" fmla="*/ 598 h 599"/>
                  <a:gd name="T34" fmla="*/ 318 w 328"/>
                  <a:gd name="T35" fmla="*/ 595 h 599"/>
                  <a:gd name="T36" fmla="*/ 322 w 328"/>
                  <a:gd name="T37" fmla="*/ 591 h 599"/>
                  <a:gd name="T38" fmla="*/ 324 w 328"/>
                  <a:gd name="T39" fmla="*/ 585 h 599"/>
                  <a:gd name="T40" fmla="*/ 328 w 328"/>
                  <a:gd name="T41" fmla="*/ 458 h 599"/>
                  <a:gd name="T42" fmla="*/ 324 w 328"/>
                  <a:gd name="T43" fmla="*/ 336 h 599"/>
                  <a:gd name="T44" fmla="*/ 315 w 328"/>
                  <a:gd name="T45" fmla="*/ 223 h 599"/>
                  <a:gd name="T46" fmla="*/ 304 w 328"/>
                  <a:gd name="T47" fmla="*/ 126 h 599"/>
                  <a:gd name="T48" fmla="*/ 300 w 328"/>
                  <a:gd name="T49" fmla="*/ 93 h 599"/>
                  <a:gd name="T50" fmla="*/ 297 w 328"/>
                  <a:gd name="T51" fmla="*/ 63 h 599"/>
                  <a:gd name="T52" fmla="*/ 294 w 328"/>
                  <a:gd name="T53" fmla="*/ 35 h 599"/>
                  <a:gd name="T54" fmla="*/ 293 w 328"/>
                  <a:gd name="T55" fmla="*/ 13 h 599"/>
                  <a:gd name="T56" fmla="*/ 292 w 328"/>
                  <a:gd name="T57" fmla="*/ 8 h 599"/>
                  <a:gd name="T58" fmla="*/ 288 w 328"/>
                  <a:gd name="T59" fmla="*/ 3 h 599"/>
                  <a:gd name="T60" fmla="*/ 283 w 328"/>
                  <a:gd name="T61" fmla="*/ 1 h 599"/>
                  <a:gd name="T62" fmla="*/ 278 w 328"/>
                  <a:gd name="T63" fmla="*/ 0 h 59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328" h="599">
                    <a:moveTo>
                      <a:pt x="278" y="0"/>
                    </a:moveTo>
                    <a:lnTo>
                      <a:pt x="39" y="5"/>
                    </a:lnTo>
                    <a:lnTo>
                      <a:pt x="33" y="7"/>
                    </a:lnTo>
                    <a:lnTo>
                      <a:pt x="29" y="10"/>
                    </a:lnTo>
                    <a:lnTo>
                      <a:pt x="25" y="15"/>
                    </a:lnTo>
                    <a:lnTo>
                      <a:pt x="24" y="20"/>
                    </a:lnTo>
                    <a:lnTo>
                      <a:pt x="21" y="85"/>
                    </a:lnTo>
                    <a:lnTo>
                      <a:pt x="13" y="205"/>
                    </a:lnTo>
                    <a:lnTo>
                      <a:pt x="5" y="345"/>
                    </a:lnTo>
                    <a:lnTo>
                      <a:pt x="0" y="480"/>
                    </a:lnTo>
                    <a:lnTo>
                      <a:pt x="1" y="576"/>
                    </a:lnTo>
                    <a:lnTo>
                      <a:pt x="2" y="580"/>
                    </a:lnTo>
                    <a:lnTo>
                      <a:pt x="6" y="585"/>
                    </a:lnTo>
                    <a:lnTo>
                      <a:pt x="10" y="588"/>
                    </a:lnTo>
                    <a:lnTo>
                      <a:pt x="16" y="590"/>
                    </a:lnTo>
                    <a:lnTo>
                      <a:pt x="309" y="599"/>
                    </a:lnTo>
                    <a:lnTo>
                      <a:pt x="313" y="598"/>
                    </a:lnTo>
                    <a:lnTo>
                      <a:pt x="318" y="595"/>
                    </a:lnTo>
                    <a:lnTo>
                      <a:pt x="322" y="591"/>
                    </a:lnTo>
                    <a:lnTo>
                      <a:pt x="324" y="585"/>
                    </a:lnTo>
                    <a:lnTo>
                      <a:pt x="328" y="458"/>
                    </a:lnTo>
                    <a:lnTo>
                      <a:pt x="324" y="336"/>
                    </a:lnTo>
                    <a:lnTo>
                      <a:pt x="315" y="223"/>
                    </a:lnTo>
                    <a:lnTo>
                      <a:pt x="304" y="126"/>
                    </a:lnTo>
                    <a:lnTo>
                      <a:pt x="300" y="93"/>
                    </a:lnTo>
                    <a:lnTo>
                      <a:pt x="297" y="63"/>
                    </a:lnTo>
                    <a:lnTo>
                      <a:pt x="294" y="35"/>
                    </a:lnTo>
                    <a:lnTo>
                      <a:pt x="293" y="13"/>
                    </a:lnTo>
                    <a:lnTo>
                      <a:pt x="292" y="8"/>
                    </a:lnTo>
                    <a:lnTo>
                      <a:pt x="288" y="3"/>
                    </a:lnTo>
                    <a:lnTo>
                      <a:pt x="283" y="1"/>
                    </a:lnTo>
                    <a:lnTo>
                      <a:pt x="278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79" name="Freeform 86"/>
              <p:cNvSpPr>
                <a:spLocks/>
              </p:cNvSpPr>
              <p:nvPr/>
            </p:nvSpPr>
            <p:spPr bwMode="auto">
              <a:xfrm>
                <a:off x="4412" y="1915"/>
                <a:ext cx="0" cy="1"/>
              </a:xfrm>
              <a:custGeom>
                <a:avLst/>
                <a:gdLst>
                  <a:gd name="T0" fmla="*/ 0 w 1"/>
                  <a:gd name="T1" fmla="*/ 0 h 2"/>
                  <a:gd name="T2" fmla="*/ 1 w 1"/>
                  <a:gd name="T3" fmla="*/ 1 h 2"/>
                  <a:gd name="T4" fmla="*/ 1 w 1"/>
                  <a:gd name="T5" fmla="*/ 1 h 2"/>
                  <a:gd name="T6" fmla="*/ 1 w 1"/>
                  <a:gd name="T7" fmla="*/ 1 h 2"/>
                  <a:gd name="T8" fmla="*/ 1 w 1"/>
                  <a:gd name="T9" fmla="*/ 2 h 2"/>
                  <a:gd name="T10" fmla="*/ 1 w 1"/>
                  <a:gd name="T11" fmla="*/ 2 h 2"/>
                  <a:gd name="T12" fmla="*/ 1 w 1"/>
                  <a:gd name="T13" fmla="*/ 2 h 2"/>
                  <a:gd name="T14" fmla="*/ 1 w 1"/>
                  <a:gd name="T15" fmla="*/ 2 h 2"/>
                  <a:gd name="T16" fmla="*/ 1 w 1"/>
                  <a:gd name="T17" fmla="*/ 2 h 2"/>
                  <a:gd name="T18" fmla="*/ 1 w 1"/>
                  <a:gd name="T19" fmla="*/ 1 h 2"/>
                  <a:gd name="T20" fmla="*/ 1 w 1"/>
                  <a:gd name="T21" fmla="*/ 1 h 2"/>
                  <a:gd name="T22" fmla="*/ 1 w 1"/>
                  <a:gd name="T23" fmla="*/ 0 h 2"/>
                  <a:gd name="T24" fmla="*/ 0 w 1"/>
                  <a:gd name="T25" fmla="*/ 0 h 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" h="2">
                    <a:moveTo>
                      <a:pt x="0" y="0"/>
                    </a:moveTo>
                    <a:lnTo>
                      <a:pt x="1" y="1"/>
                    </a:lnTo>
                    <a:lnTo>
                      <a:pt x="1" y="1"/>
                    </a:lnTo>
                    <a:lnTo>
                      <a:pt x="1" y="1"/>
                    </a:lnTo>
                    <a:lnTo>
                      <a:pt x="1" y="2"/>
                    </a:lnTo>
                    <a:lnTo>
                      <a:pt x="1" y="2"/>
                    </a:lnTo>
                    <a:lnTo>
                      <a:pt x="1" y="2"/>
                    </a:lnTo>
                    <a:lnTo>
                      <a:pt x="1" y="2"/>
                    </a:lnTo>
                    <a:lnTo>
                      <a:pt x="1" y="2"/>
                    </a:lnTo>
                    <a:lnTo>
                      <a:pt x="1" y="1"/>
                    </a:lnTo>
                    <a:lnTo>
                      <a:pt x="1" y="1"/>
                    </a:lnTo>
                    <a:lnTo>
                      <a:pt x="1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81" name="Freeform 88"/>
              <p:cNvSpPr>
                <a:spLocks/>
              </p:cNvSpPr>
              <p:nvPr/>
            </p:nvSpPr>
            <p:spPr bwMode="auto">
              <a:xfrm>
                <a:off x="4480" y="2212"/>
                <a:ext cx="34" cy="39"/>
              </a:xfrm>
              <a:custGeom>
                <a:avLst/>
                <a:gdLst>
                  <a:gd name="T0" fmla="*/ 9 w 68"/>
                  <a:gd name="T1" fmla="*/ 0 h 78"/>
                  <a:gd name="T2" fmla="*/ 7 w 68"/>
                  <a:gd name="T3" fmla="*/ 1 h 78"/>
                  <a:gd name="T4" fmla="*/ 5 w 68"/>
                  <a:gd name="T5" fmla="*/ 2 h 78"/>
                  <a:gd name="T6" fmla="*/ 4 w 68"/>
                  <a:gd name="T7" fmla="*/ 4 h 78"/>
                  <a:gd name="T8" fmla="*/ 2 w 68"/>
                  <a:gd name="T9" fmla="*/ 7 h 78"/>
                  <a:gd name="T10" fmla="*/ 0 w 68"/>
                  <a:gd name="T11" fmla="*/ 71 h 78"/>
                  <a:gd name="T12" fmla="*/ 0 w 68"/>
                  <a:gd name="T13" fmla="*/ 72 h 78"/>
                  <a:gd name="T14" fmla="*/ 0 w 68"/>
                  <a:gd name="T15" fmla="*/ 73 h 78"/>
                  <a:gd name="T16" fmla="*/ 1 w 68"/>
                  <a:gd name="T17" fmla="*/ 74 h 78"/>
                  <a:gd name="T18" fmla="*/ 2 w 68"/>
                  <a:gd name="T19" fmla="*/ 76 h 78"/>
                  <a:gd name="T20" fmla="*/ 4 w 68"/>
                  <a:gd name="T21" fmla="*/ 77 h 78"/>
                  <a:gd name="T22" fmla="*/ 5 w 68"/>
                  <a:gd name="T23" fmla="*/ 78 h 78"/>
                  <a:gd name="T24" fmla="*/ 6 w 68"/>
                  <a:gd name="T25" fmla="*/ 78 h 78"/>
                  <a:gd name="T26" fmla="*/ 7 w 68"/>
                  <a:gd name="T27" fmla="*/ 78 h 78"/>
                  <a:gd name="T28" fmla="*/ 59 w 68"/>
                  <a:gd name="T29" fmla="*/ 78 h 78"/>
                  <a:gd name="T30" fmla="*/ 61 w 68"/>
                  <a:gd name="T31" fmla="*/ 78 h 78"/>
                  <a:gd name="T32" fmla="*/ 64 w 68"/>
                  <a:gd name="T33" fmla="*/ 76 h 78"/>
                  <a:gd name="T34" fmla="*/ 65 w 68"/>
                  <a:gd name="T35" fmla="*/ 74 h 78"/>
                  <a:gd name="T36" fmla="*/ 66 w 68"/>
                  <a:gd name="T37" fmla="*/ 71 h 78"/>
                  <a:gd name="T38" fmla="*/ 68 w 68"/>
                  <a:gd name="T39" fmla="*/ 8 h 78"/>
                  <a:gd name="T40" fmla="*/ 68 w 68"/>
                  <a:gd name="T41" fmla="*/ 7 h 78"/>
                  <a:gd name="T42" fmla="*/ 68 w 68"/>
                  <a:gd name="T43" fmla="*/ 4 h 78"/>
                  <a:gd name="T44" fmla="*/ 68 w 68"/>
                  <a:gd name="T45" fmla="*/ 3 h 78"/>
                  <a:gd name="T46" fmla="*/ 67 w 68"/>
                  <a:gd name="T47" fmla="*/ 2 h 78"/>
                  <a:gd name="T48" fmla="*/ 66 w 68"/>
                  <a:gd name="T49" fmla="*/ 1 h 78"/>
                  <a:gd name="T50" fmla="*/ 65 w 68"/>
                  <a:gd name="T51" fmla="*/ 1 h 78"/>
                  <a:gd name="T52" fmla="*/ 62 w 68"/>
                  <a:gd name="T53" fmla="*/ 0 h 78"/>
                  <a:gd name="T54" fmla="*/ 61 w 68"/>
                  <a:gd name="T55" fmla="*/ 0 h 78"/>
                  <a:gd name="T56" fmla="*/ 9 w 68"/>
                  <a:gd name="T57" fmla="*/ 0 h 7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68" h="78">
                    <a:moveTo>
                      <a:pt x="9" y="0"/>
                    </a:moveTo>
                    <a:lnTo>
                      <a:pt x="7" y="1"/>
                    </a:lnTo>
                    <a:lnTo>
                      <a:pt x="5" y="2"/>
                    </a:lnTo>
                    <a:lnTo>
                      <a:pt x="4" y="4"/>
                    </a:lnTo>
                    <a:lnTo>
                      <a:pt x="2" y="7"/>
                    </a:lnTo>
                    <a:lnTo>
                      <a:pt x="0" y="71"/>
                    </a:lnTo>
                    <a:lnTo>
                      <a:pt x="0" y="72"/>
                    </a:lnTo>
                    <a:lnTo>
                      <a:pt x="0" y="73"/>
                    </a:lnTo>
                    <a:lnTo>
                      <a:pt x="1" y="74"/>
                    </a:lnTo>
                    <a:lnTo>
                      <a:pt x="2" y="76"/>
                    </a:lnTo>
                    <a:lnTo>
                      <a:pt x="4" y="77"/>
                    </a:lnTo>
                    <a:lnTo>
                      <a:pt x="5" y="78"/>
                    </a:lnTo>
                    <a:lnTo>
                      <a:pt x="6" y="78"/>
                    </a:lnTo>
                    <a:lnTo>
                      <a:pt x="7" y="78"/>
                    </a:lnTo>
                    <a:lnTo>
                      <a:pt x="59" y="78"/>
                    </a:lnTo>
                    <a:lnTo>
                      <a:pt x="61" y="78"/>
                    </a:lnTo>
                    <a:lnTo>
                      <a:pt x="64" y="76"/>
                    </a:lnTo>
                    <a:lnTo>
                      <a:pt x="65" y="74"/>
                    </a:lnTo>
                    <a:lnTo>
                      <a:pt x="66" y="71"/>
                    </a:lnTo>
                    <a:lnTo>
                      <a:pt x="68" y="8"/>
                    </a:lnTo>
                    <a:lnTo>
                      <a:pt x="68" y="7"/>
                    </a:lnTo>
                    <a:lnTo>
                      <a:pt x="68" y="4"/>
                    </a:lnTo>
                    <a:lnTo>
                      <a:pt x="68" y="3"/>
                    </a:lnTo>
                    <a:lnTo>
                      <a:pt x="67" y="2"/>
                    </a:lnTo>
                    <a:lnTo>
                      <a:pt x="66" y="1"/>
                    </a:lnTo>
                    <a:lnTo>
                      <a:pt x="65" y="1"/>
                    </a:lnTo>
                    <a:lnTo>
                      <a:pt x="62" y="0"/>
                    </a:lnTo>
                    <a:lnTo>
                      <a:pt x="61" y="0"/>
                    </a:lnTo>
                    <a:lnTo>
                      <a:pt x="9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82" name="Freeform 89"/>
              <p:cNvSpPr>
                <a:spLocks/>
              </p:cNvSpPr>
              <p:nvPr/>
            </p:nvSpPr>
            <p:spPr bwMode="auto">
              <a:xfrm>
                <a:off x="4488" y="2220"/>
                <a:ext cx="19" cy="25"/>
              </a:xfrm>
              <a:custGeom>
                <a:avLst/>
                <a:gdLst>
                  <a:gd name="T0" fmla="*/ 38 w 38"/>
                  <a:gd name="T1" fmla="*/ 0 h 49"/>
                  <a:gd name="T2" fmla="*/ 38 w 38"/>
                  <a:gd name="T3" fmla="*/ 10 h 49"/>
                  <a:gd name="T4" fmla="*/ 38 w 38"/>
                  <a:gd name="T5" fmla="*/ 24 h 49"/>
                  <a:gd name="T6" fmla="*/ 37 w 38"/>
                  <a:gd name="T7" fmla="*/ 39 h 49"/>
                  <a:gd name="T8" fmla="*/ 37 w 38"/>
                  <a:gd name="T9" fmla="*/ 49 h 49"/>
                  <a:gd name="T10" fmla="*/ 34 w 38"/>
                  <a:gd name="T11" fmla="*/ 49 h 49"/>
                  <a:gd name="T12" fmla="*/ 29 w 38"/>
                  <a:gd name="T13" fmla="*/ 49 h 49"/>
                  <a:gd name="T14" fmla="*/ 23 w 38"/>
                  <a:gd name="T15" fmla="*/ 49 h 49"/>
                  <a:gd name="T16" fmla="*/ 19 w 38"/>
                  <a:gd name="T17" fmla="*/ 49 h 49"/>
                  <a:gd name="T18" fmla="*/ 14 w 38"/>
                  <a:gd name="T19" fmla="*/ 49 h 49"/>
                  <a:gd name="T20" fmla="*/ 8 w 38"/>
                  <a:gd name="T21" fmla="*/ 49 h 49"/>
                  <a:gd name="T22" fmla="*/ 4 w 38"/>
                  <a:gd name="T23" fmla="*/ 49 h 49"/>
                  <a:gd name="T24" fmla="*/ 0 w 38"/>
                  <a:gd name="T25" fmla="*/ 49 h 49"/>
                  <a:gd name="T26" fmla="*/ 0 w 38"/>
                  <a:gd name="T27" fmla="*/ 39 h 49"/>
                  <a:gd name="T28" fmla="*/ 1 w 38"/>
                  <a:gd name="T29" fmla="*/ 24 h 49"/>
                  <a:gd name="T30" fmla="*/ 1 w 38"/>
                  <a:gd name="T31" fmla="*/ 10 h 49"/>
                  <a:gd name="T32" fmla="*/ 1 w 38"/>
                  <a:gd name="T33" fmla="*/ 0 h 49"/>
                  <a:gd name="T34" fmla="*/ 5 w 38"/>
                  <a:gd name="T35" fmla="*/ 0 h 49"/>
                  <a:gd name="T36" fmla="*/ 9 w 38"/>
                  <a:gd name="T37" fmla="*/ 0 h 49"/>
                  <a:gd name="T38" fmla="*/ 15 w 38"/>
                  <a:gd name="T39" fmla="*/ 0 h 49"/>
                  <a:gd name="T40" fmla="*/ 20 w 38"/>
                  <a:gd name="T41" fmla="*/ 0 h 49"/>
                  <a:gd name="T42" fmla="*/ 24 w 38"/>
                  <a:gd name="T43" fmla="*/ 0 h 49"/>
                  <a:gd name="T44" fmla="*/ 30 w 38"/>
                  <a:gd name="T45" fmla="*/ 0 h 49"/>
                  <a:gd name="T46" fmla="*/ 35 w 38"/>
                  <a:gd name="T47" fmla="*/ 0 h 49"/>
                  <a:gd name="T48" fmla="*/ 38 w 38"/>
                  <a:gd name="T49" fmla="*/ 0 h 4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38" h="49">
                    <a:moveTo>
                      <a:pt x="38" y="0"/>
                    </a:moveTo>
                    <a:lnTo>
                      <a:pt x="38" y="10"/>
                    </a:lnTo>
                    <a:lnTo>
                      <a:pt x="38" y="24"/>
                    </a:lnTo>
                    <a:lnTo>
                      <a:pt x="37" y="39"/>
                    </a:lnTo>
                    <a:lnTo>
                      <a:pt x="37" y="49"/>
                    </a:lnTo>
                    <a:lnTo>
                      <a:pt x="34" y="49"/>
                    </a:lnTo>
                    <a:lnTo>
                      <a:pt x="29" y="49"/>
                    </a:lnTo>
                    <a:lnTo>
                      <a:pt x="23" y="49"/>
                    </a:lnTo>
                    <a:lnTo>
                      <a:pt x="19" y="49"/>
                    </a:lnTo>
                    <a:lnTo>
                      <a:pt x="14" y="49"/>
                    </a:lnTo>
                    <a:lnTo>
                      <a:pt x="8" y="49"/>
                    </a:lnTo>
                    <a:lnTo>
                      <a:pt x="4" y="49"/>
                    </a:lnTo>
                    <a:lnTo>
                      <a:pt x="0" y="49"/>
                    </a:lnTo>
                    <a:lnTo>
                      <a:pt x="0" y="39"/>
                    </a:lnTo>
                    <a:lnTo>
                      <a:pt x="1" y="24"/>
                    </a:lnTo>
                    <a:lnTo>
                      <a:pt x="1" y="10"/>
                    </a:lnTo>
                    <a:lnTo>
                      <a:pt x="1" y="0"/>
                    </a:lnTo>
                    <a:lnTo>
                      <a:pt x="5" y="0"/>
                    </a:lnTo>
                    <a:lnTo>
                      <a:pt x="9" y="0"/>
                    </a:lnTo>
                    <a:lnTo>
                      <a:pt x="15" y="0"/>
                    </a:lnTo>
                    <a:lnTo>
                      <a:pt x="20" y="0"/>
                    </a:lnTo>
                    <a:lnTo>
                      <a:pt x="24" y="0"/>
                    </a:lnTo>
                    <a:lnTo>
                      <a:pt x="30" y="0"/>
                    </a:lnTo>
                    <a:lnTo>
                      <a:pt x="35" y="0"/>
                    </a:lnTo>
                    <a:lnTo>
                      <a:pt x="38" y="0"/>
                    </a:lnTo>
                    <a:close/>
                  </a:path>
                </a:pathLst>
              </a:custGeom>
              <a:solidFill>
                <a:srgbClr val="44A8B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83" name="Freeform 90"/>
              <p:cNvSpPr>
                <a:spLocks/>
              </p:cNvSpPr>
              <p:nvPr/>
            </p:nvSpPr>
            <p:spPr bwMode="auto">
              <a:xfrm>
                <a:off x="4420" y="2211"/>
                <a:ext cx="40" cy="38"/>
              </a:xfrm>
              <a:custGeom>
                <a:avLst/>
                <a:gdLst>
                  <a:gd name="T0" fmla="*/ 26 w 82"/>
                  <a:gd name="T1" fmla="*/ 0 h 76"/>
                  <a:gd name="T2" fmla="*/ 23 w 82"/>
                  <a:gd name="T3" fmla="*/ 0 h 76"/>
                  <a:gd name="T4" fmla="*/ 21 w 82"/>
                  <a:gd name="T5" fmla="*/ 1 h 76"/>
                  <a:gd name="T6" fmla="*/ 20 w 82"/>
                  <a:gd name="T7" fmla="*/ 4 h 76"/>
                  <a:gd name="T8" fmla="*/ 19 w 82"/>
                  <a:gd name="T9" fmla="*/ 5 h 76"/>
                  <a:gd name="T10" fmla="*/ 0 w 82"/>
                  <a:gd name="T11" fmla="*/ 67 h 76"/>
                  <a:gd name="T12" fmla="*/ 0 w 82"/>
                  <a:gd name="T13" fmla="*/ 68 h 76"/>
                  <a:gd name="T14" fmla="*/ 0 w 82"/>
                  <a:gd name="T15" fmla="*/ 71 h 76"/>
                  <a:gd name="T16" fmla="*/ 0 w 82"/>
                  <a:gd name="T17" fmla="*/ 72 h 76"/>
                  <a:gd name="T18" fmla="*/ 1 w 82"/>
                  <a:gd name="T19" fmla="*/ 73 h 76"/>
                  <a:gd name="T20" fmla="*/ 2 w 82"/>
                  <a:gd name="T21" fmla="*/ 74 h 76"/>
                  <a:gd name="T22" fmla="*/ 4 w 82"/>
                  <a:gd name="T23" fmla="*/ 75 h 76"/>
                  <a:gd name="T24" fmla="*/ 6 w 82"/>
                  <a:gd name="T25" fmla="*/ 76 h 76"/>
                  <a:gd name="T26" fmla="*/ 7 w 82"/>
                  <a:gd name="T27" fmla="*/ 76 h 76"/>
                  <a:gd name="T28" fmla="*/ 67 w 82"/>
                  <a:gd name="T29" fmla="*/ 76 h 76"/>
                  <a:gd name="T30" fmla="*/ 69 w 82"/>
                  <a:gd name="T31" fmla="*/ 76 h 76"/>
                  <a:gd name="T32" fmla="*/ 72 w 82"/>
                  <a:gd name="T33" fmla="*/ 74 h 76"/>
                  <a:gd name="T34" fmla="*/ 73 w 82"/>
                  <a:gd name="T35" fmla="*/ 73 h 76"/>
                  <a:gd name="T36" fmla="*/ 74 w 82"/>
                  <a:gd name="T37" fmla="*/ 69 h 76"/>
                  <a:gd name="T38" fmla="*/ 82 w 82"/>
                  <a:gd name="T39" fmla="*/ 8 h 76"/>
                  <a:gd name="T40" fmla="*/ 82 w 82"/>
                  <a:gd name="T41" fmla="*/ 7 h 76"/>
                  <a:gd name="T42" fmla="*/ 81 w 82"/>
                  <a:gd name="T43" fmla="*/ 5 h 76"/>
                  <a:gd name="T44" fmla="*/ 81 w 82"/>
                  <a:gd name="T45" fmla="*/ 4 h 76"/>
                  <a:gd name="T46" fmla="*/ 80 w 82"/>
                  <a:gd name="T47" fmla="*/ 3 h 76"/>
                  <a:gd name="T48" fmla="*/ 79 w 82"/>
                  <a:gd name="T49" fmla="*/ 1 h 76"/>
                  <a:gd name="T50" fmla="*/ 77 w 82"/>
                  <a:gd name="T51" fmla="*/ 1 h 76"/>
                  <a:gd name="T52" fmla="*/ 75 w 82"/>
                  <a:gd name="T53" fmla="*/ 0 h 76"/>
                  <a:gd name="T54" fmla="*/ 74 w 82"/>
                  <a:gd name="T55" fmla="*/ 0 h 76"/>
                  <a:gd name="T56" fmla="*/ 26 w 82"/>
                  <a:gd name="T57" fmla="*/ 0 h 7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82" h="76">
                    <a:moveTo>
                      <a:pt x="26" y="0"/>
                    </a:moveTo>
                    <a:lnTo>
                      <a:pt x="23" y="0"/>
                    </a:lnTo>
                    <a:lnTo>
                      <a:pt x="21" y="1"/>
                    </a:lnTo>
                    <a:lnTo>
                      <a:pt x="20" y="4"/>
                    </a:lnTo>
                    <a:lnTo>
                      <a:pt x="19" y="5"/>
                    </a:lnTo>
                    <a:lnTo>
                      <a:pt x="0" y="67"/>
                    </a:lnTo>
                    <a:lnTo>
                      <a:pt x="0" y="68"/>
                    </a:lnTo>
                    <a:lnTo>
                      <a:pt x="0" y="71"/>
                    </a:lnTo>
                    <a:lnTo>
                      <a:pt x="0" y="72"/>
                    </a:lnTo>
                    <a:lnTo>
                      <a:pt x="1" y="73"/>
                    </a:lnTo>
                    <a:lnTo>
                      <a:pt x="2" y="74"/>
                    </a:lnTo>
                    <a:lnTo>
                      <a:pt x="4" y="75"/>
                    </a:lnTo>
                    <a:lnTo>
                      <a:pt x="6" y="76"/>
                    </a:lnTo>
                    <a:lnTo>
                      <a:pt x="7" y="76"/>
                    </a:lnTo>
                    <a:lnTo>
                      <a:pt x="67" y="76"/>
                    </a:lnTo>
                    <a:lnTo>
                      <a:pt x="69" y="76"/>
                    </a:lnTo>
                    <a:lnTo>
                      <a:pt x="72" y="74"/>
                    </a:lnTo>
                    <a:lnTo>
                      <a:pt x="73" y="73"/>
                    </a:lnTo>
                    <a:lnTo>
                      <a:pt x="74" y="69"/>
                    </a:lnTo>
                    <a:lnTo>
                      <a:pt x="82" y="8"/>
                    </a:lnTo>
                    <a:lnTo>
                      <a:pt x="82" y="7"/>
                    </a:lnTo>
                    <a:lnTo>
                      <a:pt x="81" y="5"/>
                    </a:lnTo>
                    <a:lnTo>
                      <a:pt x="81" y="4"/>
                    </a:lnTo>
                    <a:lnTo>
                      <a:pt x="80" y="3"/>
                    </a:lnTo>
                    <a:lnTo>
                      <a:pt x="79" y="1"/>
                    </a:lnTo>
                    <a:lnTo>
                      <a:pt x="77" y="1"/>
                    </a:lnTo>
                    <a:lnTo>
                      <a:pt x="75" y="0"/>
                    </a:lnTo>
                    <a:lnTo>
                      <a:pt x="74" y="0"/>
                    </a:lnTo>
                    <a:lnTo>
                      <a:pt x="26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84" name="Freeform 91"/>
              <p:cNvSpPr>
                <a:spLocks/>
              </p:cNvSpPr>
              <p:nvPr/>
            </p:nvSpPr>
            <p:spPr bwMode="auto">
              <a:xfrm>
                <a:off x="4428" y="2218"/>
                <a:ext cx="24" cy="24"/>
              </a:xfrm>
              <a:custGeom>
                <a:avLst/>
                <a:gdLst>
                  <a:gd name="T0" fmla="*/ 49 w 49"/>
                  <a:gd name="T1" fmla="*/ 0 h 47"/>
                  <a:gd name="T2" fmla="*/ 48 w 49"/>
                  <a:gd name="T3" fmla="*/ 12 h 47"/>
                  <a:gd name="T4" fmla="*/ 47 w 49"/>
                  <a:gd name="T5" fmla="*/ 25 h 47"/>
                  <a:gd name="T6" fmla="*/ 44 w 49"/>
                  <a:gd name="T7" fmla="*/ 38 h 47"/>
                  <a:gd name="T8" fmla="*/ 43 w 49"/>
                  <a:gd name="T9" fmla="*/ 47 h 47"/>
                  <a:gd name="T10" fmla="*/ 40 w 49"/>
                  <a:gd name="T11" fmla="*/ 47 h 47"/>
                  <a:gd name="T12" fmla="*/ 35 w 49"/>
                  <a:gd name="T13" fmla="*/ 47 h 47"/>
                  <a:gd name="T14" fmla="*/ 29 w 49"/>
                  <a:gd name="T15" fmla="*/ 47 h 47"/>
                  <a:gd name="T16" fmla="*/ 24 w 49"/>
                  <a:gd name="T17" fmla="*/ 47 h 47"/>
                  <a:gd name="T18" fmla="*/ 17 w 49"/>
                  <a:gd name="T19" fmla="*/ 47 h 47"/>
                  <a:gd name="T20" fmla="*/ 11 w 49"/>
                  <a:gd name="T21" fmla="*/ 47 h 47"/>
                  <a:gd name="T22" fmla="*/ 5 w 49"/>
                  <a:gd name="T23" fmla="*/ 47 h 47"/>
                  <a:gd name="T24" fmla="*/ 0 w 49"/>
                  <a:gd name="T25" fmla="*/ 47 h 47"/>
                  <a:gd name="T26" fmla="*/ 4 w 49"/>
                  <a:gd name="T27" fmla="*/ 36 h 47"/>
                  <a:gd name="T28" fmla="*/ 7 w 49"/>
                  <a:gd name="T29" fmla="*/ 22 h 47"/>
                  <a:gd name="T30" fmla="*/ 12 w 49"/>
                  <a:gd name="T31" fmla="*/ 9 h 47"/>
                  <a:gd name="T32" fmla="*/ 14 w 49"/>
                  <a:gd name="T33" fmla="*/ 0 h 47"/>
                  <a:gd name="T34" fmla="*/ 18 w 49"/>
                  <a:gd name="T35" fmla="*/ 0 h 47"/>
                  <a:gd name="T36" fmla="*/ 21 w 49"/>
                  <a:gd name="T37" fmla="*/ 0 h 47"/>
                  <a:gd name="T38" fmla="*/ 26 w 49"/>
                  <a:gd name="T39" fmla="*/ 0 h 47"/>
                  <a:gd name="T40" fmla="*/ 30 w 49"/>
                  <a:gd name="T41" fmla="*/ 0 h 47"/>
                  <a:gd name="T42" fmla="*/ 35 w 49"/>
                  <a:gd name="T43" fmla="*/ 0 h 47"/>
                  <a:gd name="T44" fmla="*/ 40 w 49"/>
                  <a:gd name="T45" fmla="*/ 0 h 47"/>
                  <a:gd name="T46" fmla="*/ 44 w 49"/>
                  <a:gd name="T47" fmla="*/ 0 h 47"/>
                  <a:gd name="T48" fmla="*/ 49 w 49"/>
                  <a:gd name="T49" fmla="*/ 0 h 4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49" h="47">
                    <a:moveTo>
                      <a:pt x="49" y="0"/>
                    </a:moveTo>
                    <a:lnTo>
                      <a:pt x="48" y="12"/>
                    </a:lnTo>
                    <a:lnTo>
                      <a:pt x="47" y="25"/>
                    </a:lnTo>
                    <a:lnTo>
                      <a:pt x="44" y="38"/>
                    </a:lnTo>
                    <a:lnTo>
                      <a:pt x="43" y="47"/>
                    </a:lnTo>
                    <a:lnTo>
                      <a:pt x="40" y="47"/>
                    </a:lnTo>
                    <a:lnTo>
                      <a:pt x="35" y="47"/>
                    </a:lnTo>
                    <a:lnTo>
                      <a:pt x="29" y="47"/>
                    </a:lnTo>
                    <a:lnTo>
                      <a:pt x="24" y="47"/>
                    </a:lnTo>
                    <a:lnTo>
                      <a:pt x="17" y="47"/>
                    </a:lnTo>
                    <a:lnTo>
                      <a:pt x="11" y="47"/>
                    </a:lnTo>
                    <a:lnTo>
                      <a:pt x="5" y="47"/>
                    </a:lnTo>
                    <a:lnTo>
                      <a:pt x="0" y="47"/>
                    </a:lnTo>
                    <a:lnTo>
                      <a:pt x="4" y="36"/>
                    </a:lnTo>
                    <a:lnTo>
                      <a:pt x="7" y="22"/>
                    </a:lnTo>
                    <a:lnTo>
                      <a:pt x="12" y="9"/>
                    </a:lnTo>
                    <a:lnTo>
                      <a:pt x="14" y="0"/>
                    </a:lnTo>
                    <a:lnTo>
                      <a:pt x="18" y="0"/>
                    </a:lnTo>
                    <a:lnTo>
                      <a:pt x="21" y="0"/>
                    </a:lnTo>
                    <a:lnTo>
                      <a:pt x="26" y="0"/>
                    </a:lnTo>
                    <a:lnTo>
                      <a:pt x="30" y="0"/>
                    </a:lnTo>
                    <a:lnTo>
                      <a:pt x="35" y="0"/>
                    </a:lnTo>
                    <a:lnTo>
                      <a:pt x="40" y="0"/>
                    </a:lnTo>
                    <a:lnTo>
                      <a:pt x="44" y="0"/>
                    </a:lnTo>
                    <a:lnTo>
                      <a:pt x="49" y="0"/>
                    </a:lnTo>
                    <a:close/>
                  </a:path>
                </a:pathLst>
              </a:custGeom>
              <a:solidFill>
                <a:srgbClr val="44A8B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85" name="Freeform 92"/>
              <p:cNvSpPr>
                <a:spLocks/>
              </p:cNvSpPr>
              <p:nvPr/>
            </p:nvSpPr>
            <p:spPr bwMode="auto">
              <a:xfrm>
                <a:off x="4333" y="1819"/>
                <a:ext cx="44" cy="37"/>
              </a:xfrm>
              <a:custGeom>
                <a:avLst/>
                <a:gdLst>
                  <a:gd name="T0" fmla="*/ 73 w 89"/>
                  <a:gd name="T1" fmla="*/ 7 h 75"/>
                  <a:gd name="T2" fmla="*/ 69 w 89"/>
                  <a:gd name="T3" fmla="*/ 24 h 75"/>
                  <a:gd name="T4" fmla="*/ 65 w 89"/>
                  <a:gd name="T5" fmla="*/ 38 h 75"/>
                  <a:gd name="T6" fmla="*/ 58 w 89"/>
                  <a:gd name="T7" fmla="*/ 48 h 75"/>
                  <a:gd name="T8" fmla="*/ 49 w 89"/>
                  <a:gd name="T9" fmla="*/ 55 h 75"/>
                  <a:gd name="T10" fmla="*/ 43 w 89"/>
                  <a:gd name="T11" fmla="*/ 57 h 75"/>
                  <a:gd name="T12" fmla="*/ 36 w 89"/>
                  <a:gd name="T13" fmla="*/ 58 h 75"/>
                  <a:gd name="T14" fmla="*/ 30 w 89"/>
                  <a:gd name="T15" fmla="*/ 60 h 75"/>
                  <a:gd name="T16" fmla="*/ 24 w 89"/>
                  <a:gd name="T17" fmla="*/ 58 h 75"/>
                  <a:gd name="T18" fmla="*/ 19 w 89"/>
                  <a:gd name="T19" fmla="*/ 57 h 75"/>
                  <a:gd name="T20" fmla="*/ 15 w 89"/>
                  <a:gd name="T21" fmla="*/ 56 h 75"/>
                  <a:gd name="T22" fmla="*/ 13 w 89"/>
                  <a:gd name="T23" fmla="*/ 55 h 75"/>
                  <a:gd name="T24" fmla="*/ 12 w 89"/>
                  <a:gd name="T25" fmla="*/ 55 h 75"/>
                  <a:gd name="T26" fmla="*/ 8 w 89"/>
                  <a:gd name="T27" fmla="*/ 54 h 75"/>
                  <a:gd name="T28" fmla="*/ 5 w 89"/>
                  <a:gd name="T29" fmla="*/ 55 h 75"/>
                  <a:gd name="T30" fmla="*/ 2 w 89"/>
                  <a:gd name="T31" fmla="*/ 56 h 75"/>
                  <a:gd name="T32" fmla="*/ 1 w 89"/>
                  <a:gd name="T33" fmla="*/ 58 h 75"/>
                  <a:gd name="T34" fmla="*/ 0 w 89"/>
                  <a:gd name="T35" fmla="*/ 62 h 75"/>
                  <a:gd name="T36" fmla="*/ 1 w 89"/>
                  <a:gd name="T37" fmla="*/ 65 h 75"/>
                  <a:gd name="T38" fmla="*/ 2 w 89"/>
                  <a:gd name="T39" fmla="*/ 68 h 75"/>
                  <a:gd name="T40" fmla="*/ 5 w 89"/>
                  <a:gd name="T41" fmla="*/ 69 h 75"/>
                  <a:gd name="T42" fmla="*/ 6 w 89"/>
                  <a:gd name="T43" fmla="*/ 70 h 75"/>
                  <a:gd name="T44" fmla="*/ 11 w 89"/>
                  <a:gd name="T45" fmla="*/ 71 h 75"/>
                  <a:gd name="T46" fmla="*/ 15 w 89"/>
                  <a:gd name="T47" fmla="*/ 72 h 75"/>
                  <a:gd name="T48" fmla="*/ 22 w 89"/>
                  <a:gd name="T49" fmla="*/ 73 h 75"/>
                  <a:gd name="T50" fmla="*/ 30 w 89"/>
                  <a:gd name="T51" fmla="*/ 75 h 75"/>
                  <a:gd name="T52" fmla="*/ 38 w 89"/>
                  <a:gd name="T53" fmla="*/ 75 h 75"/>
                  <a:gd name="T54" fmla="*/ 47 w 89"/>
                  <a:gd name="T55" fmla="*/ 72 h 75"/>
                  <a:gd name="T56" fmla="*/ 57 w 89"/>
                  <a:gd name="T57" fmla="*/ 69 h 75"/>
                  <a:gd name="T58" fmla="*/ 68 w 89"/>
                  <a:gd name="T59" fmla="*/ 60 h 75"/>
                  <a:gd name="T60" fmla="*/ 77 w 89"/>
                  <a:gd name="T61" fmla="*/ 47 h 75"/>
                  <a:gd name="T62" fmla="*/ 84 w 89"/>
                  <a:gd name="T63" fmla="*/ 30 h 75"/>
                  <a:gd name="T64" fmla="*/ 89 w 89"/>
                  <a:gd name="T65" fmla="*/ 9 h 75"/>
                  <a:gd name="T66" fmla="*/ 89 w 89"/>
                  <a:gd name="T67" fmla="*/ 5 h 75"/>
                  <a:gd name="T68" fmla="*/ 88 w 89"/>
                  <a:gd name="T69" fmla="*/ 2 h 75"/>
                  <a:gd name="T70" fmla="*/ 85 w 89"/>
                  <a:gd name="T71" fmla="*/ 1 h 75"/>
                  <a:gd name="T72" fmla="*/ 82 w 89"/>
                  <a:gd name="T73" fmla="*/ 0 h 75"/>
                  <a:gd name="T74" fmla="*/ 79 w 89"/>
                  <a:gd name="T75" fmla="*/ 0 h 75"/>
                  <a:gd name="T76" fmla="*/ 76 w 89"/>
                  <a:gd name="T77" fmla="*/ 1 h 75"/>
                  <a:gd name="T78" fmla="*/ 74 w 89"/>
                  <a:gd name="T79" fmla="*/ 3 h 75"/>
                  <a:gd name="T80" fmla="*/ 73 w 89"/>
                  <a:gd name="T81" fmla="*/ 7 h 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89" h="75">
                    <a:moveTo>
                      <a:pt x="73" y="7"/>
                    </a:moveTo>
                    <a:lnTo>
                      <a:pt x="69" y="24"/>
                    </a:lnTo>
                    <a:lnTo>
                      <a:pt x="65" y="38"/>
                    </a:lnTo>
                    <a:lnTo>
                      <a:pt x="58" y="48"/>
                    </a:lnTo>
                    <a:lnTo>
                      <a:pt x="49" y="55"/>
                    </a:lnTo>
                    <a:lnTo>
                      <a:pt x="43" y="57"/>
                    </a:lnTo>
                    <a:lnTo>
                      <a:pt x="36" y="58"/>
                    </a:lnTo>
                    <a:lnTo>
                      <a:pt x="30" y="60"/>
                    </a:lnTo>
                    <a:lnTo>
                      <a:pt x="24" y="58"/>
                    </a:lnTo>
                    <a:lnTo>
                      <a:pt x="19" y="57"/>
                    </a:lnTo>
                    <a:lnTo>
                      <a:pt x="15" y="56"/>
                    </a:lnTo>
                    <a:lnTo>
                      <a:pt x="13" y="55"/>
                    </a:lnTo>
                    <a:lnTo>
                      <a:pt x="12" y="55"/>
                    </a:lnTo>
                    <a:lnTo>
                      <a:pt x="8" y="54"/>
                    </a:lnTo>
                    <a:lnTo>
                      <a:pt x="5" y="55"/>
                    </a:lnTo>
                    <a:lnTo>
                      <a:pt x="2" y="56"/>
                    </a:lnTo>
                    <a:lnTo>
                      <a:pt x="1" y="58"/>
                    </a:lnTo>
                    <a:lnTo>
                      <a:pt x="0" y="62"/>
                    </a:lnTo>
                    <a:lnTo>
                      <a:pt x="1" y="65"/>
                    </a:lnTo>
                    <a:lnTo>
                      <a:pt x="2" y="68"/>
                    </a:lnTo>
                    <a:lnTo>
                      <a:pt x="5" y="69"/>
                    </a:lnTo>
                    <a:lnTo>
                      <a:pt x="6" y="70"/>
                    </a:lnTo>
                    <a:lnTo>
                      <a:pt x="11" y="71"/>
                    </a:lnTo>
                    <a:lnTo>
                      <a:pt x="15" y="72"/>
                    </a:lnTo>
                    <a:lnTo>
                      <a:pt x="22" y="73"/>
                    </a:lnTo>
                    <a:lnTo>
                      <a:pt x="30" y="75"/>
                    </a:lnTo>
                    <a:lnTo>
                      <a:pt x="38" y="75"/>
                    </a:lnTo>
                    <a:lnTo>
                      <a:pt x="47" y="72"/>
                    </a:lnTo>
                    <a:lnTo>
                      <a:pt x="57" y="69"/>
                    </a:lnTo>
                    <a:lnTo>
                      <a:pt x="68" y="60"/>
                    </a:lnTo>
                    <a:lnTo>
                      <a:pt x="77" y="47"/>
                    </a:lnTo>
                    <a:lnTo>
                      <a:pt x="84" y="30"/>
                    </a:lnTo>
                    <a:lnTo>
                      <a:pt x="89" y="9"/>
                    </a:lnTo>
                    <a:lnTo>
                      <a:pt x="89" y="5"/>
                    </a:lnTo>
                    <a:lnTo>
                      <a:pt x="88" y="2"/>
                    </a:lnTo>
                    <a:lnTo>
                      <a:pt x="85" y="1"/>
                    </a:lnTo>
                    <a:lnTo>
                      <a:pt x="82" y="0"/>
                    </a:lnTo>
                    <a:lnTo>
                      <a:pt x="79" y="0"/>
                    </a:lnTo>
                    <a:lnTo>
                      <a:pt x="76" y="1"/>
                    </a:lnTo>
                    <a:lnTo>
                      <a:pt x="74" y="3"/>
                    </a:lnTo>
                    <a:lnTo>
                      <a:pt x="73" y="7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</p:grpSp>
      <p:pic>
        <p:nvPicPr>
          <p:cNvPr id="1118" name="Picture 94" descr="C:\Users\ZS SLOVAN\AppData\Local\Microsoft\Windows\Temporary Internet Files\Content.IE5\74UIASND\MC90034431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1752" y="3770744"/>
            <a:ext cx="1687068" cy="1188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623" name="Skupina 2622"/>
          <p:cNvGrpSpPr/>
          <p:nvPr/>
        </p:nvGrpSpPr>
        <p:grpSpPr>
          <a:xfrm>
            <a:off x="5466030" y="3329560"/>
            <a:ext cx="3027784" cy="2071088"/>
            <a:chOff x="2915816" y="4959464"/>
            <a:chExt cx="3027784" cy="2071088"/>
          </a:xfrm>
        </p:grpSpPr>
        <p:pic>
          <p:nvPicPr>
            <p:cNvPr id="2684" name="Picture 1660" descr="C:\Users\ZS SLOVAN\AppData\Local\Microsoft\Windows\Temporary Internet Files\Content.IE5\IWIPD6GT\MC900429615[1].wmf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15816" y="4959464"/>
              <a:ext cx="3027784" cy="207108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686" name="Picture 1662" descr="C:\Users\ZS SLOVAN\AppData\Local\Microsoft\Windows\Temporary Internet Files\Content.IE5\Z3HQ0LRZ\MC900028383[1]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03848" y="5232499"/>
              <a:ext cx="1341597" cy="102164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656" name="TextovéPole 2655"/>
          <p:cNvSpPr txBox="1"/>
          <p:nvPr/>
        </p:nvSpPr>
        <p:spPr>
          <a:xfrm>
            <a:off x="845648" y="3098727"/>
            <a:ext cx="12348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  <a:latin typeface="Arial Black" pitchFamily="34" charset="0"/>
              </a:rPr>
              <a:t>a boy</a:t>
            </a:r>
            <a:endParaRPr lang="cs-CZ" sz="2800" dirty="0">
              <a:solidFill>
                <a:srgbClr val="FFFF00"/>
              </a:solidFill>
              <a:latin typeface="Arial Black" pitchFamily="34" charset="0"/>
            </a:endParaRPr>
          </a:p>
        </p:txBody>
      </p:sp>
      <p:sp>
        <p:nvSpPr>
          <p:cNvPr id="2624" name="TextovéPole 2623"/>
          <p:cNvSpPr txBox="1"/>
          <p:nvPr/>
        </p:nvSpPr>
        <p:spPr>
          <a:xfrm>
            <a:off x="3256586" y="3010061"/>
            <a:ext cx="19452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solidFill>
                  <a:srgbClr val="FFFF00"/>
                </a:solidFill>
                <a:latin typeface="Arial Black" pitchFamily="34" charset="0"/>
              </a:rPr>
              <a:t>two</a:t>
            </a:r>
            <a:r>
              <a:rPr lang="cs-CZ" sz="2800" dirty="0" smtClean="0">
                <a:solidFill>
                  <a:srgbClr val="FFFF00"/>
                </a:solidFill>
                <a:latin typeface="Arial Black" pitchFamily="34" charset="0"/>
              </a:rPr>
              <a:t> </a:t>
            </a:r>
            <a:r>
              <a:rPr lang="cs-CZ" sz="2800" dirty="0" err="1" smtClean="0">
                <a:solidFill>
                  <a:srgbClr val="FFFF00"/>
                </a:solidFill>
                <a:latin typeface="Arial Black" pitchFamily="34" charset="0"/>
              </a:rPr>
              <a:t>boy</a:t>
            </a:r>
            <a:r>
              <a:rPr lang="cs-CZ" sz="2800" dirty="0" err="1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itchFamily="34" charset="0"/>
              </a:rPr>
              <a:t>s</a:t>
            </a:r>
            <a:endParaRPr lang="cs-CZ" sz="2800" dirty="0">
              <a:solidFill>
                <a:srgbClr val="FFFF00"/>
              </a:solidFill>
              <a:latin typeface="Arial Black" pitchFamily="34" charset="0"/>
            </a:endParaRPr>
          </a:p>
        </p:txBody>
      </p:sp>
      <p:sp>
        <p:nvSpPr>
          <p:cNvPr id="2625" name="TextovéPole 2624"/>
          <p:cNvSpPr txBox="1"/>
          <p:nvPr/>
        </p:nvSpPr>
        <p:spPr>
          <a:xfrm>
            <a:off x="2401006" y="5139038"/>
            <a:ext cx="12410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  <a:latin typeface="Arial Black" pitchFamily="34" charset="0"/>
              </a:rPr>
              <a:t>a bus</a:t>
            </a:r>
            <a:endParaRPr lang="cs-CZ" sz="2800" dirty="0">
              <a:solidFill>
                <a:srgbClr val="FFFF00"/>
              </a:solidFill>
              <a:latin typeface="Arial Black" pitchFamily="34" charset="0"/>
            </a:endParaRPr>
          </a:p>
        </p:txBody>
      </p:sp>
      <p:sp>
        <p:nvSpPr>
          <p:cNvPr id="2626" name="TextovéPole 2625"/>
          <p:cNvSpPr txBox="1"/>
          <p:nvPr/>
        </p:nvSpPr>
        <p:spPr>
          <a:xfrm>
            <a:off x="5868144" y="5658714"/>
            <a:ext cx="21902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solidFill>
                  <a:srgbClr val="FFFF00"/>
                </a:solidFill>
                <a:latin typeface="Arial Black" pitchFamily="34" charset="0"/>
              </a:rPr>
              <a:t>two</a:t>
            </a:r>
            <a:r>
              <a:rPr lang="cs-CZ" sz="2800" dirty="0" smtClean="0">
                <a:solidFill>
                  <a:srgbClr val="FFFF00"/>
                </a:solidFill>
                <a:latin typeface="Arial Black" pitchFamily="34" charset="0"/>
              </a:rPr>
              <a:t> </a:t>
            </a:r>
            <a:r>
              <a:rPr lang="cs-CZ" sz="2800" dirty="0" err="1" smtClean="0">
                <a:solidFill>
                  <a:srgbClr val="FFFF00"/>
                </a:solidFill>
                <a:latin typeface="Arial Black" pitchFamily="34" charset="0"/>
              </a:rPr>
              <a:t>bus</a:t>
            </a:r>
            <a:r>
              <a:rPr lang="cs-CZ" sz="2800" dirty="0" err="1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itchFamily="34" charset="0"/>
              </a:rPr>
              <a:t>es</a:t>
            </a:r>
            <a:endParaRPr lang="cs-CZ" sz="2800" dirty="0">
              <a:solidFill>
                <a:schemeClr val="accent2">
                  <a:lumMod val="60000"/>
                  <a:lumOff val="40000"/>
                </a:schemeClr>
              </a:solidFill>
              <a:latin typeface="Arial Black" pitchFamily="34" charset="0"/>
            </a:endParaRPr>
          </a:p>
        </p:txBody>
      </p:sp>
      <p:sp>
        <p:nvSpPr>
          <p:cNvPr id="2657" name="TextovéPole 2656"/>
          <p:cNvSpPr txBox="1"/>
          <p:nvPr/>
        </p:nvSpPr>
        <p:spPr>
          <a:xfrm>
            <a:off x="456875" y="6372868"/>
            <a:ext cx="7449732" cy="46166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</a:rPr>
              <a:t>- </a:t>
            </a:r>
            <a:r>
              <a:rPr lang="cs-CZ" sz="2400" dirty="0" smtClean="0">
                <a:solidFill>
                  <a:srgbClr val="FFFF00"/>
                </a:solidFill>
                <a:latin typeface="Arial Black" pitchFamily="34" charset="0"/>
              </a:rPr>
              <a:t>es, když </a:t>
            </a:r>
            <a:r>
              <a:rPr lang="cs-CZ" sz="2400" dirty="0" err="1" smtClean="0">
                <a:solidFill>
                  <a:srgbClr val="FFFF00"/>
                </a:solidFill>
                <a:latin typeface="Arial Black" pitchFamily="34" charset="0"/>
              </a:rPr>
              <a:t>podst</a:t>
            </a:r>
            <a:r>
              <a:rPr lang="cs-CZ" sz="2400" dirty="0" smtClean="0">
                <a:solidFill>
                  <a:srgbClr val="FFFF00"/>
                </a:solidFill>
                <a:latin typeface="Arial Black" pitchFamily="34" charset="0"/>
              </a:rPr>
              <a:t>. jméno končí s, z, </a:t>
            </a:r>
            <a:r>
              <a:rPr lang="cs-CZ" sz="2400" dirty="0" err="1" smtClean="0">
                <a:solidFill>
                  <a:srgbClr val="FFFF00"/>
                </a:solidFill>
                <a:latin typeface="Arial Black" pitchFamily="34" charset="0"/>
              </a:rPr>
              <a:t>sh</a:t>
            </a:r>
            <a:r>
              <a:rPr lang="cs-CZ" sz="2400" dirty="0" smtClean="0">
                <a:solidFill>
                  <a:srgbClr val="FFFF00"/>
                </a:solidFill>
                <a:latin typeface="Arial Black" pitchFamily="34" charset="0"/>
              </a:rPr>
              <a:t>, </a:t>
            </a:r>
            <a:r>
              <a:rPr lang="cs-CZ" sz="2400" dirty="0" err="1" smtClean="0">
                <a:solidFill>
                  <a:srgbClr val="FFFF00"/>
                </a:solidFill>
                <a:latin typeface="Arial Black" pitchFamily="34" charset="0"/>
              </a:rPr>
              <a:t>tch</a:t>
            </a:r>
            <a:r>
              <a:rPr lang="cs-CZ" sz="2400" dirty="0" smtClean="0">
                <a:solidFill>
                  <a:srgbClr val="FFFF00"/>
                </a:solidFill>
                <a:latin typeface="Arial Black" pitchFamily="34" charset="0"/>
              </a:rPr>
              <a:t>, x</a:t>
            </a:r>
            <a:endParaRPr lang="cs-CZ" sz="2400" dirty="0">
              <a:solidFill>
                <a:srgbClr val="FFFF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7183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6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6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6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6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6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6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2" grpId="0"/>
      <p:bldP spid="2656" grpId="0"/>
      <p:bldP spid="2624" grpId="0"/>
      <p:bldP spid="2625" grpId="0"/>
      <p:bldP spid="2626" grpId="0"/>
      <p:bldP spid="265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591554"/>
            <a:ext cx="26888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>
                <a:solidFill>
                  <a:srgbClr val="FFFF00"/>
                </a:solidFill>
                <a:latin typeface="Arial Black" pitchFamily="34" charset="0"/>
              </a:rPr>
              <a:t>Make </a:t>
            </a:r>
            <a:r>
              <a:rPr lang="cs-CZ" sz="2800" u="sng" dirty="0" err="1" smtClean="0">
                <a:solidFill>
                  <a:srgbClr val="FFFF00"/>
                </a:solidFill>
                <a:latin typeface="Arial Black" pitchFamily="34" charset="0"/>
              </a:rPr>
              <a:t>plurals</a:t>
            </a:r>
            <a:endParaRPr lang="cs-CZ" sz="2800" u="sng" dirty="0">
              <a:solidFill>
                <a:srgbClr val="FFFF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469975"/>
            <a:ext cx="1490216" cy="489364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box</a:t>
            </a:r>
          </a:p>
          <a:p>
            <a:endParaRPr lang="cs-CZ" sz="2400" dirty="0">
              <a:latin typeface="Arial Black" pitchFamily="34" charset="0"/>
            </a:endParaRPr>
          </a:p>
          <a:p>
            <a:r>
              <a:rPr lang="cs-CZ" sz="2400" dirty="0" smtClean="0">
                <a:latin typeface="Arial Black" pitchFamily="34" charset="0"/>
              </a:rPr>
              <a:t>table</a:t>
            </a:r>
          </a:p>
          <a:p>
            <a:endParaRPr lang="cs-CZ" sz="2400" dirty="0">
              <a:latin typeface="Arial Black" pitchFamily="34" charset="0"/>
            </a:endParaRPr>
          </a:p>
          <a:p>
            <a:r>
              <a:rPr lang="cs-CZ" sz="2400" dirty="0" err="1" smtClean="0">
                <a:latin typeface="Arial Black" pitchFamily="34" charset="0"/>
              </a:rPr>
              <a:t>room</a:t>
            </a:r>
            <a:endParaRPr lang="cs-CZ" sz="2400" dirty="0" smtClean="0">
              <a:latin typeface="Arial Black" pitchFamily="34" charset="0"/>
            </a:endParaRPr>
          </a:p>
          <a:p>
            <a:endParaRPr lang="cs-CZ" sz="2400" dirty="0">
              <a:latin typeface="Arial Black" pitchFamily="34" charset="0"/>
            </a:endParaRPr>
          </a:p>
          <a:p>
            <a:r>
              <a:rPr lang="cs-CZ" sz="2400" dirty="0" err="1" smtClean="0">
                <a:latin typeface="Arial Black" pitchFamily="34" charset="0"/>
              </a:rPr>
              <a:t>class</a:t>
            </a:r>
            <a:endParaRPr lang="cs-CZ" sz="2400" dirty="0" smtClean="0">
              <a:latin typeface="Arial Black" pitchFamily="34" charset="0"/>
            </a:endParaRPr>
          </a:p>
          <a:p>
            <a:endParaRPr lang="cs-CZ" sz="2400" dirty="0">
              <a:latin typeface="Arial Black" pitchFamily="34" charset="0"/>
            </a:endParaRPr>
          </a:p>
          <a:p>
            <a:r>
              <a:rPr lang="cs-CZ" sz="2400" dirty="0" err="1" smtClean="0">
                <a:latin typeface="Arial Black" pitchFamily="34" charset="0"/>
              </a:rPr>
              <a:t>chair</a:t>
            </a:r>
            <a:endParaRPr lang="cs-CZ" sz="2400" dirty="0" smtClean="0">
              <a:latin typeface="Arial Black" pitchFamily="34" charset="0"/>
            </a:endParaRPr>
          </a:p>
          <a:p>
            <a:endParaRPr lang="cs-CZ" sz="2400" dirty="0">
              <a:latin typeface="Arial Black" pitchFamily="34" charset="0"/>
            </a:endParaRPr>
          </a:p>
          <a:p>
            <a:r>
              <a:rPr lang="cs-CZ" sz="2400" dirty="0" err="1" smtClean="0">
                <a:latin typeface="Arial Black" pitchFamily="34" charset="0"/>
              </a:rPr>
              <a:t>monkey</a:t>
            </a:r>
            <a:endParaRPr lang="cs-CZ" sz="2400" dirty="0" smtClean="0">
              <a:latin typeface="Arial Black" pitchFamily="34" charset="0"/>
            </a:endParaRPr>
          </a:p>
          <a:p>
            <a:endParaRPr lang="cs-CZ" sz="2400" dirty="0">
              <a:latin typeface="Arial Black" pitchFamily="34" charset="0"/>
            </a:endParaRPr>
          </a:p>
          <a:p>
            <a:r>
              <a:rPr lang="cs-CZ" sz="2400" dirty="0" err="1" smtClean="0">
                <a:latin typeface="Arial Black" pitchFamily="34" charset="0"/>
              </a:rPr>
              <a:t>orange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131839" y="1469974"/>
            <a:ext cx="1677767" cy="489364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box</a:t>
            </a:r>
            <a:r>
              <a:rPr lang="cs-CZ" sz="2400" dirty="0" err="1" smtClean="0">
                <a:solidFill>
                  <a:srgbClr val="FFC000"/>
                </a:solidFill>
                <a:latin typeface="Arial Black" pitchFamily="34" charset="0"/>
              </a:rPr>
              <a:t>es</a:t>
            </a:r>
            <a:endParaRPr lang="cs-CZ" sz="2400" dirty="0" smtClean="0">
              <a:latin typeface="Arial Black" pitchFamily="34" charset="0"/>
            </a:endParaRPr>
          </a:p>
          <a:p>
            <a:endParaRPr lang="cs-CZ" sz="2400" dirty="0">
              <a:latin typeface="Arial Black" pitchFamily="34" charset="0"/>
            </a:endParaRPr>
          </a:p>
          <a:p>
            <a:r>
              <a:rPr lang="cs-CZ" sz="2400" dirty="0" err="1" smtClean="0">
                <a:latin typeface="Arial Black" pitchFamily="34" charset="0"/>
              </a:rPr>
              <a:t>table</a:t>
            </a:r>
            <a:r>
              <a:rPr lang="cs-CZ" sz="2400" dirty="0" err="1" smtClean="0">
                <a:solidFill>
                  <a:srgbClr val="FFC000"/>
                </a:solidFill>
                <a:latin typeface="Arial Black" pitchFamily="34" charset="0"/>
              </a:rPr>
              <a:t>s</a:t>
            </a:r>
            <a:endParaRPr lang="cs-CZ" sz="2400" dirty="0" smtClean="0">
              <a:latin typeface="Arial Black" pitchFamily="34" charset="0"/>
            </a:endParaRPr>
          </a:p>
          <a:p>
            <a:endParaRPr lang="cs-CZ" sz="2400" dirty="0">
              <a:latin typeface="Arial Black" pitchFamily="34" charset="0"/>
            </a:endParaRPr>
          </a:p>
          <a:p>
            <a:r>
              <a:rPr lang="cs-CZ" sz="2400" dirty="0" err="1" smtClean="0">
                <a:latin typeface="Arial Black" pitchFamily="34" charset="0"/>
              </a:rPr>
              <a:t>room</a:t>
            </a:r>
            <a:r>
              <a:rPr lang="cs-CZ" sz="2400" dirty="0" err="1" smtClean="0">
                <a:solidFill>
                  <a:srgbClr val="FFC000"/>
                </a:solidFill>
                <a:latin typeface="Arial Black" pitchFamily="34" charset="0"/>
              </a:rPr>
              <a:t>s</a:t>
            </a:r>
            <a:endParaRPr lang="cs-CZ" sz="2400" dirty="0" smtClean="0">
              <a:latin typeface="Arial Black" pitchFamily="34" charset="0"/>
            </a:endParaRPr>
          </a:p>
          <a:p>
            <a:endParaRPr lang="cs-CZ" sz="2400" dirty="0">
              <a:latin typeface="Arial Black" pitchFamily="34" charset="0"/>
            </a:endParaRPr>
          </a:p>
          <a:p>
            <a:r>
              <a:rPr lang="cs-CZ" sz="2400" dirty="0" err="1" smtClean="0">
                <a:latin typeface="Arial Black" pitchFamily="34" charset="0"/>
              </a:rPr>
              <a:t>class</a:t>
            </a:r>
            <a:r>
              <a:rPr lang="cs-CZ" sz="2400" dirty="0" err="1" smtClean="0">
                <a:solidFill>
                  <a:srgbClr val="FFC000"/>
                </a:solidFill>
                <a:latin typeface="Arial Black" pitchFamily="34" charset="0"/>
              </a:rPr>
              <a:t>es</a:t>
            </a:r>
            <a:endParaRPr lang="cs-CZ" sz="2400" dirty="0" smtClean="0">
              <a:latin typeface="Arial Black" pitchFamily="34" charset="0"/>
            </a:endParaRPr>
          </a:p>
          <a:p>
            <a:endParaRPr lang="cs-CZ" sz="2400" dirty="0">
              <a:latin typeface="Arial Black" pitchFamily="34" charset="0"/>
            </a:endParaRPr>
          </a:p>
          <a:p>
            <a:r>
              <a:rPr lang="cs-CZ" sz="2400" dirty="0" err="1" smtClean="0">
                <a:latin typeface="Arial Black" pitchFamily="34" charset="0"/>
              </a:rPr>
              <a:t>chair</a:t>
            </a:r>
            <a:r>
              <a:rPr lang="cs-CZ" sz="2400" dirty="0" err="1" smtClean="0">
                <a:solidFill>
                  <a:srgbClr val="FFC000"/>
                </a:solidFill>
                <a:latin typeface="Arial Black" pitchFamily="34" charset="0"/>
              </a:rPr>
              <a:t>s</a:t>
            </a:r>
            <a:endParaRPr lang="cs-CZ" sz="2400" dirty="0" smtClean="0">
              <a:latin typeface="Arial Black" pitchFamily="34" charset="0"/>
            </a:endParaRPr>
          </a:p>
          <a:p>
            <a:endParaRPr lang="cs-CZ" sz="2400" dirty="0">
              <a:latin typeface="Arial Black" pitchFamily="34" charset="0"/>
            </a:endParaRPr>
          </a:p>
          <a:p>
            <a:r>
              <a:rPr lang="cs-CZ" sz="2400" dirty="0" err="1" smtClean="0">
                <a:latin typeface="Arial Black" pitchFamily="34" charset="0"/>
              </a:rPr>
              <a:t>monkey</a:t>
            </a:r>
            <a:r>
              <a:rPr lang="cs-CZ" sz="2400" dirty="0" err="1" smtClean="0">
                <a:solidFill>
                  <a:srgbClr val="FFC000"/>
                </a:solidFill>
                <a:latin typeface="Arial Black" pitchFamily="34" charset="0"/>
              </a:rPr>
              <a:t>s</a:t>
            </a:r>
            <a:endParaRPr lang="cs-CZ" sz="2400" dirty="0" smtClean="0">
              <a:latin typeface="Arial Black" pitchFamily="34" charset="0"/>
            </a:endParaRPr>
          </a:p>
          <a:p>
            <a:endParaRPr lang="cs-CZ" sz="2400" dirty="0">
              <a:latin typeface="Arial Black" pitchFamily="34" charset="0"/>
            </a:endParaRPr>
          </a:p>
          <a:p>
            <a:r>
              <a:rPr lang="cs-CZ" sz="2400" dirty="0" err="1" smtClean="0">
                <a:latin typeface="Arial Black" pitchFamily="34" charset="0"/>
              </a:rPr>
              <a:t>orange</a:t>
            </a:r>
            <a:r>
              <a:rPr lang="cs-CZ" sz="2400" dirty="0" err="1" smtClean="0">
                <a:solidFill>
                  <a:srgbClr val="FFC000"/>
                </a:solidFill>
                <a:latin typeface="Arial Black" pitchFamily="34" charset="0"/>
              </a:rPr>
              <a:t>s</a:t>
            </a:r>
            <a:endParaRPr lang="cs-CZ" sz="24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94794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75436" y="295129"/>
            <a:ext cx="55883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>
                <a:solidFill>
                  <a:srgbClr val="FFFF00"/>
                </a:solidFill>
                <a:latin typeface="Arial Black" pitchFamily="34" charset="0"/>
              </a:rPr>
              <a:t>Nepravidelné množné číslo:</a:t>
            </a:r>
            <a:endParaRPr lang="cs-CZ" sz="2800" u="sng" dirty="0">
              <a:solidFill>
                <a:srgbClr val="FFFF00"/>
              </a:solidFill>
              <a:latin typeface="Arial Black" pitchFamily="34" charset="0"/>
            </a:endParaRPr>
          </a:p>
        </p:txBody>
      </p:sp>
      <p:pic>
        <p:nvPicPr>
          <p:cNvPr id="3076" name="Picture 4" descr="C:\Users\ZS SLOVAN\AppData\Local\Microsoft\Windows\Temporary Internet Files\Content.IE5\Z3HQ0LRZ\MC900438634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131" r="17178"/>
          <a:stretch/>
        </p:blipFill>
        <p:spPr bwMode="auto">
          <a:xfrm>
            <a:off x="573350" y="1124744"/>
            <a:ext cx="864416" cy="1600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ZS SLOVAN\AppData\Local\Microsoft\Windows\Temporary Internet Files\Content.IE5\Z3HQ0LRZ\MC90043863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9364" y="931873"/>
            <a:ext cx="3540167" cy="1486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ZS SLOVAN\AppData\Local\Microsoft\Windows\Temporary Internet Files\Content.IE5\Z3HQ0LRZ\MC90042831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844585"/>
            <a:ext cx="2123259" cy="1841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349" name="Skupina 3348"/>
          <p:cNvGrpSpPr/>
          <p:nvPr/>
        </p:nvGrpSpPr>
        <p:grpSpPr>
          <a:xfrm>
            <a:off x="899592" y="3990272"/>
            <a:ext cx="2042592" cy="1802794"/>
            <a:chOff x="2433638" y="4234787"/>
            <a:chExt cx="1443038" cy="1230977"/>
          </a:xfrm>
        </p:grpSpPr>
        <p:sp>
          <p:nvSpPr>
            <p:cNvPr id="3348" name="Vývojový diagram: zpoždění 3347"/>
            <p:cNvSpPr/>
            <p:nvPr/>
          </p:nvSpPr>
          <p:spPr>
            <a:xfrm rot="16200000">
              <a:off x="2740883" y="3952941"/>
              <a:ext cx="837277" cy="1400969"/>
            </a:xfrm>
            <a:prstGeom prst="flowChartDelay">
              <a:avLst/>
            </a:prstGeom>
            <a:solidFill>
              <a:schemeClr val="accent5">
                <a:lumMod val="20000"/>
                <a:lumOff val="80000"/>
              </a:schemeClr>
            </a:solidFill>
            <a:ln>
              <a:solidFill>
                <a:schemeClr val="accent5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3213" name="Group 174"/>
            <p:cNvGrpSpPr>
              <a:grpSpLocks noChangeAspect="1"/>
            </p:cNvGrpSpPr>
            <p:nvPr/>
          </p:nvGrpSpPr>
          <p:grpSpPr bwMode="auto">
            <a:xfrm>
              <a:off x="2433638" y="4329114"/>
              <a:ext cx="1443038" cy="1136650"/>
              <a:chOff x="1533" y="2727"/>
              <a:chExt cx="909" cy="716"/>
            </a:xfrm>
          </p:grpSpPr>
          <p:sp>
            <p:nvSpPr>
              <p:cNvPr id="3220" name="Freeform 180"/>
              <p:cNvSpPr>
                <a:spLocks/>
              </p:cNvSpPr>
              <p:nvPr/>
            </p:nvSpPr>
            <p:spPr bwMode="auto">
              <a:xfrm>
                <a:off x="1726" y="3101"/>
                <a:ext cx="192" cy="239"/>
              </a:xfrm>
              <a:custGeom>
                <a:avLst/>
                <a:gdLst>
                  <a:gd name="T0" fmla="*/ 0 w 192"/>
                  <a:gd name="T1" fmla="*/ 206 h 239"/>
                  <a:gd name="T2" fmla="*/ 67 w 192"/>
                  <a:gd name="T3" fmla="*/ 94 h 239"/>
                  <a:gd name="T4" fmla="*/ 67 w 192"/>
                  <a:gd name="T5" fmla="*/ 94 h 239"/>
                  <a:gd name="T6" fmla="*/ 71 w 192"/>
                  <a:gd name="T7" fmla="*/ 85 h 239"/>
                  <a:gd name="T8" fmla="*/ 81 w 192"/>
                  <a:gd name="T9" fmla="*/ 64 h 239"/>
                  <a:gd name="T10" fmla="*/ 89 w 192"/>
                  <a:gd name="T11" fmla="*/ 53 h 239"/>
                  <a:gd name="T12" fmla="*/ 97 w 192"/>
                  <a:gd name="T13" fmla="*/ 41 h 239"/>
                  <a:gd name="T14" fmla="*/ 106 w 192"/>
                  <a:gd name="T15" fmla="*/ 29 h 239"/>
                  <a:gd name="T16" fmla="*/ 113 w 192"/>
                  <a:gd name="T17" fmla="*/ 22 h 239"/>
                  <a:gd name="T18" fmla="*/ 113 w 192"/>
                  <a:gd name="T19" fmla="*/ 22 h 239"/>
                  <a:gd name="T20" fmla="*/ 125 w 192"/>
                  <a:gd name="T21" fmla="*/ 13 h 239"/>
                  <a:gd name="T22" fmla="*/ 135 w 192"/>
                  <a:gd name="T23" fmla="*/ 6 h 239"/>
                  <a:gd name="T24" fmla="*/ 145 w 192"/>
                  <a:gd name="T25" fmla="*/ 2 h 239"/>
                  <a:gd name="T26" fmla="*/ 153 w 192"/>
                  <a:gd name="T27" fmla="*/ 0 h 239"/>
                  <a:gd name="T28" fmla="*/ 161 w 192"/>
                  <a:gd name="T29" fmla="*/ 0 h 239"/>
                  <a:gd name="T30" fmla="*/ 167 w 192"/>
                  <a:gd name="T31" fmla="*/ 1 h 239"/>
                  <a:gd name="T32" fmla="*/ 173 w 192"/>
                  <a:gd name="T33" fmla="*/ 4 h 239"/>
                  <a:gd name="T34" fmla="*/ 176 w 192"/>
                  <a:gd name="T35" fmla="*/ 6 h 239"/>
                  <a:gd name="T36" fmla="*/ 180 w 192"/>
                  <a:gd name="T37" fmla="*/ 10 h 239"/>
                  <a:gd name="T38" fmla="*/ 184 w 192"/>
                  <a:gd name="T39" fmla="*/ 15 h 239"/>
                  <a:gd name="T40" fmla="*/ 188 w 192"/>
                  <a:gd name="T41" fmla="*/ 24 h 239"/>
                  <a:gd name="T42" fmla="*/ 192 w 192"/>
                  <a:gd name="T43" fmla="*/ 33 h 239"/>
                  <a:gd name="T44" fmla="*/ 100 w 192"/>
                  <a:gd name="T45" fmla="*/ 139 h 239"/>
                  <a:gd name="T46" fmla="*/ 18 w 192"/>
                  <a:gd name="T47" fmla="*/ 239 h 239"/>
                  <a:gd name="T48" fmla="*/ 0 w 192"/>
                  <a:gd name="T49" fmla="*/ 206 h 2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92" h="239">
                    <a:moveTo>
                      <a:pt x="0" y="206"/>
                    </a:moveTo>
                    <a:lnTo>
                      <a:pt x="67" y="94"/>
                    </a:lnTo>
                    <a:lnTo>
                      <a:pt x="67" y="94"/>
                    </a:lnTo>
                    <a:lnTo>
                      <a:pt x="71" y="85"/>
                    </a:lnTo>
                    <a:lnTo>
                      <a:pt x="81" y="64"/>
                    </a:lnTo>
                    <a:lnTo>
                      <a:pt x="89" y="53"/>
                    </a:lnTo>
                    <a:lnTo>
                      <a:pt x="97" y="41"/>
                    </a:lnTo>
                    <a:lnTo>
                      <a:pt x="106" y="29"/>
                    </a:lnTo>
                    <a:lnTo>
                      <a:pt x="113" y="22"/>
                    </a:lnTo>
                    <a:lnTo>
                      <a:pt x="113" y="22"/>
                    </a:lnTo>
                    <a:lnTo>
                      <a:pt x="125" y="13"/>
                    </a:lnTo>
                    <a:lnTo>
                      <a:pt x="135" y="6"/>
                    </a:lnTo>
                    <a:lnTo>
                      <a:pt x="145" y="2"/>
                    </a:lnTo>
                    <a:lnTo>
                      <a:pt x="153" y="0"/>
                    </a:lnTo>
                    <a:lnTo>
                      <a:pt x="161" y="0"/>
                    </a:lnTo>
                    <a:lnTo>
                      <a:pt x="167" y="1"/>
                    </a:lnTo>
                    <a:lnTo>
                      <a:pt x="173" y="4"/>
                    </a:lnTo>
                    <a:lnTo>
                      <a:pt x="176" y="6"/>
                    </a:lnTo>
                    <a:lnTo>
                      <a:pt x="180" y="10"/>
                    </a:lnTo>
                    <a:lnTo>
                      <a:pt x="184" y="15"/>
                    </a:lnTo>
                    <a:lnTo>
                      <a:pt x="188" y="24"/>
                    </a:lnTo>
                    <a:lnTo>
                      <a:pt x="192" y="33"/>
                    </a:lnTo>
                    <a:lnTo>
                      <a:pt x="100" y="139"/>
                    </a:lnTo>
                    <a:lnTo>
                      <a:pt x="18" y="239"/>
                    </a:lnTo>
                    <a:lnTo>
                      <a:pt x="0" y="206"/>
                    </a:lnTo>
                    <a:close/>
                  </a:path>
                </a:pathLst>
              </a:custGeom>
              <a:solidFill>
                <a:srgbClr val="E4996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221" name="Freeform 181"/>
              <p:cNvSpPr>
                <a:spLocks/>
              </p:cNvSpPr>
              <p:nvPr/>
            </p:nvSpPr>
            <p:spPr bwMode="auto">
              <a:xfrm>
                <a:off x="1740" y="2868"/>
                <a:ext cx="179" cy="266"/>
              </a:xfrm>
              <a:custGeom>
                <a:avLst/>
                <a:gdLst>
                  <a:gd name="T0" fmla="*/ 10 w 179"/>
                  <a:gd name="T1" fmla="*/ 103 h 266"/>
                  <a:gd name="T2" fmla="*/ 10 w 179"/>
                  <a:gd name="T3" fmla="*/ 103 h 266"/>
                  <a:gd name="T4" fmla="*/ 4 w 179"/>
                  <a:gd name="T5" fmla="*/ 86 h 266"/>
                  <a:gd name="T6" fmla="*/ 1 w 179"/>
                  <a:gd name="T7" fmla="*/ 70 h 266"/>
                  <a:gd name="T8" fmla="*/ 0 w 179"/>
                  <a:gd name="T9" fmla="*/ 58 h 266"/>
                  <a:gd name="T10" fmla="*/ 0 w 179"/>
                  <a:gd name="T11" fmla="*/ 46 h 266"/>
                  <a:gd name="T12" fmla="*/ 3 w 179"/>
                  <a:gd name="T13" fmla="*/ 36 h 266"/>
                  <a:gd name="T14" fmla="*/ 6 w 179"/>
                  <a:gd name="T15" fmla="*/ 28 h 266"/>
                  <a:gd name="T16" fmla="*/ 10 w 179"/>
                  <a:gd name="T17" fmla="*/ 21 h 266"/>
                  <a:gd name="T18" fmla="*/ 16 w 179"/>
                  <a:gd name="T19" fmla="*/ 16 h 266"/>
                  <a:gd name="T20" fmla="*/ 22 w 179"/>
                  <a:gd name="T21" fmla="*/ 11 h 266"/>
                  <a:gd name="T22" fmla="*/ 28 w 179"/>
                  <a:gd name="T23" fmla="*/ 9 h 266"/>
                  <a:gd name="T24" fmla="*/ 41 w 179"/>
                  <a:gd name="T25" fmla="*/ 3 h 266"/>
                  <a:gd name="T26" fmla="*/ 61 w 179"/>
                  <a:gd name="T27" fmla="*/ 0 h 266"/>
                  <a:gd name="T28" fmla="*/ 61 w 179"/>
                  <a:gd name="T29" fmla="*/ 0 h 266"/>
                  <a:gd name="T30" fmla="*/ 64 w 179"/>
                  <a:gd name="T31" fmla="*/ 3 h 266"/>
                  <a:gd name="T32" fmla="*/ 70 w 179"/>
                  <a:gd name="T33" fmla="*/ 11 h 266"/>
                  <a:gd name="T34" fmla="*/ 83 w 179"/>
                  <a:gd name="T35" fmla="*/ 32 h 266"/>
                  <a:gd name="T36" fmla="*/ 97 w 179"/>
                  <a:gd name="T37" fmla="*/ 61 h 266"/>
                  <a:gd name="T38" fmla="*/ 112 w 179"/>
                  <a:gd name="T39" fmla="*/ 96 h 266"/>
                  <a:gd name="T40" fmla="*/ 146 w 179"/>
                  <a:gd name="T41" fmla="*/ 171 h 266"/>
                  <a:gd name="T42" fmla="*/ 162 w 179"/>
                  <a:gd name="T43" fmla="*/ 206 h 266"/>
                  <a:gd name="T44" fmla="*/ 177 w 179"/>
                  <a:gd name="T45" fmla="*/ 235 h 266"/>
                  <a:gd name="T46" fmla="*/ 177 w 179"/>
                  <a:gd name="T47" fmla="*/ 235 h 266"/>
                  <a:gd name="T48" fmla="*/ 178 w 179"/>
                  <a:gd name="T49" fmla="*/ 239 h 266"/>
                  <a:gd name="T50" fmla="*/ 179 w 179"/>
                  <a:gd name="T51" fmla="*/ 243 h 266"/>
                  <a:gd name="T52" fmla="*/ 179 w 179"/>
                  <a:gd name="T53" fmla="*/ 253 h 266"/>
                  <a:gd name="T54" fmla="*/ 178 w 179"/>
                  <a:gd name="T55" fmla="*/ 265 h 266"/>
                  <a:gd name="T56" fmla="*/ 86 w 179"/>
                  <a:gd name="T57" fmla="*/ 266 h 266"/>
                  <a:gd name="T58" fmla="*/ 86 w 179"/>
                  <a:gd name="T59" fmla="*/ 266 h 266"/>
                  <a:gd name="T60" fmla="*/ 10 w 179"/>
                  <a:gd name="T61" fmla="*/ 103 h 266"/>
                  <a:gd name="T62" fmla="*/ 10 w 179"/>
                  <a:gd name="T63" fmla="*/ 103 h 2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179" h="266">
                    <a:moveTo>
                      <a:pt x="10" y="103"/>
                    </a:moveTo>
                    <a:lnTo>
                      <a:pt x="10" y="103"/>
                    </a:lnTo>
                    <a:lnTo>
                      <a:pt x="4" y="86"/>
                    </a:lnTo>
                    <a:lnTo>
                      <a:pt x="1" y="70"/>
                    </a:lnTo>
                    <a:lnTo>
                      <a:pt x="0" y="58"/>
                    </a:lnTo>
                    <a:lnTo>
                      <a:pt x="0" y="46"/>
                    </a:lnTo>
                    <a:lnTo>
                      <a:pt x="3" y="36"/>
                    </a:lnTo>
                    <a:lnTo>
                      <a:pt x="6" y="28"/>
                    </a:lnTo>
                    <a:lnTo>
                      <a:pt x="10" y="21"/>
                    </a:lnTo>
                    <a:lnTo>
                      <a:pt x="16" y="16"/>
                    </a:lnTo>
                    <a:lnTo>
                      <a:pt x="22" y="11"/>
                    </a:lnTo>
                    <a:lnTo>
                      <a:pt x="28" y="9"/>
                    </a:lnTo>
                    <a:lnTo>
                      <a:pt x="41" y="3"/>
                    </a:lnTo>
                    <a:lnTo>
                      <a:pt x="61" y="0"/>
                    </a:lnTo>
                    <a:lnTo>
                      <a:pt x="61" y="0"/>
                    </a:lnTo>
                    <a:lnTo>
                      <a:pt x="64" y="3"/>
                    </a:lnTo>
                    <a:lnTo>
                      <a:pt x="70" y="11"/>
                    </a:lnTo>
                    <a:lnTo>
                      <a:pt x="83" y="32"/>
                    </a:lnTo>
                    <a:lnTo>
                      <a:pt x="97" y="61"/>
                    </a:lnTo>
                    <a:lnTo>
                      <a:pt x="112" y="96"/>
                    </a:lnTo>
                    <a:lnTo>
                      <a:pt x="146" y="171"/>
                    </a:lnTo>
                    <a:lnTo>
                      <a:pt x="162" y="206"/>
                    </a:lnTo>
                    <a:lnTo>
                      <a:pt x="177" y="235"/>
                    </a:lnTo>
                    <a:lnTo>
                      <a:pt x="177" y="235"/>
                    </a:lnTo>
                    <a:lnTo>
                      <a:pt x="178" y="239"/>
                    </a:lnTo>
                    <a:lnTo>
                      <a:pt x="179" y="243"/>
                    </a:lnTo>
                    <a:lnTo>
                      <a:pt x="179" y="253"/>
                    </a:lnTo>
                    <a:lnTo>
                      <a:pt x="178" y="265"/>
                    </a:lnTo>
                    <a:lnTo>
                      <a:pt x="86" y="266"/>
                    </a:lnTo>
                    <a:lnTo>
                      <a:pt x="86" y="266"/>
                    </a:lnTo>
                    <a:lnTo>
                      <a:pt x="10" y="103"/>
                    </a:lnTo>
                    <a:lnTo>
                      <a:pt x="10" y="103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222" name="Freeform 182"/>
              <p:cNvSpPr>
                <a:spLocks/>
              </p:cNvSpPr>
              <p:nvPr/>
            </p:nvSpPr>
            <p:spPr bwMode="auto">
              <a:xfrm>
                <a:off x="1549" y="2873"/>
                <a:ext cx="279" cy="367"/>
              </a:xfrm>
              <a:custGeom>
                <a:avLst/>
                <a:gdLst>
                  <a:gd name="T0" fmla="*/ 271 w 279"/>
                  <a:gd name="T1" fmla="*/ 24 h 367"/>
                  <a:gd name="T2" fmla="*/ 263 w 279"/>
                  <a:gd name="T3" fmla="*/ 18 h 367"/>
                  <a:gd name="T4" fmla="*/ 243 w 279"/>
                  <a:gd name="T5" fmla="*/ 11 h 367"/>
                  <a:gd name="T6" fmla="*/ 239 w 279"/>
                  <a:gd name="T7" fmla="*/ 20 h 367"/>
                  <a:gd name="T8" fmla="*/ 228 w 279"/>
                  <a:gd name="T9" fmla="*/ 35 h 367"/>
                  <a:gd name="T10" fmla="*/ 213 w 279"/>
                  <a:gd name="T11" fmla="*/ 42 h 367"/>
                  <a:gd name="T12" fmla="*/ 196 w 279"/>
                  <a:gd name="T13" fmla="*/ 45 h 367"/>
                  <a:gd name="T14" fmla="*/ 179 w 279"/>
                  <a:gd name="T15" fmla="*/ 42 h 367"/>
                  <a:gd name="T16" fmla="*/ 161 w 279"/>
                  <a:gd name="T17" fmla="*/ 36 h 367"/>
                  <a:gd name="T18" fmla="*/ 146 w 279"/>
                  <a:gd name="T19" fmla="*/ 24 h 367"/>
                  <a:gd name="T20" fmla="*/ 133 w 279"/>
                  <a:gd name="T21" fmla="*/ 9 h 367"/>
                  <a:gd name="T22" fmla="*/ 128 w 279"/>
                  <a:gd name="T23" fmla="*/ 0 h 367"/>
                  <a:gd name="T24" fmla="*/ 58 w 279"/>
                  <a:gd name="T25" fmla="*/ 9 h 367"/>
                  <a:gd name="T26" fmla="*/ 27 w 279"/>
                  <a:gd name="T27" fmla="*/ 16 h 367"/>
                  <a:gd name="T28" fmla="*/ 13 w 279"/>
                  <a:gd name="T29" fmla="*/ 24 h 367"/>
                  <a:gd name="T30" fmla="*/ 12 w 279"/>
                  <a:gd name="T31" fmla="*/ 27 h 367"/>
                  <a:gd name="T32" fmla="*/ 3 w 279"/>
                  <a:gd name="T33" fmla="*/ 58 h 367"/>
                  <a:gd name="T34" fmla="*/ 0 w 279"/>
                  <a:gd name="T35" fmla="*/ 91 h 367"/>
                  <a:gd name="T36" fmla="*/ 2 w 279"/>
                  <a:gd name="T37" fmla="*/ 126 h 367"/>
                  <a:gd name="T38" fmla="*/ 7 w 279"/>
                  <a:gd name="T39" fmla="*/ 162 h 367"/>
                  <a:gd name="T40" fmla="*/ 25 w 279"/>
                  <a:gd name="T41" fmla="*/ 233 h 367"/>
                  <a:gd name="T42" fmla="*/ 44 w 279"/>
                  <a:gd name="T43" fmla="*/ 300 h 367"/>
                  <a:gd name="T44" fmla="*/ 44 w 279"/>
                  <a:gd name="T45" fmla="*/ 309 h 367"/>
                  <a:gd name="T46" fmla="*/ 36 w 279"/>
                  <a:gd name="T47" fmla="*/ 324 h 367"/>
                  <a:gd name="T48" fmla="*/ 38 w 279"/>
                  <a:gd name="T49" fmla="*/ 367 h 367"/>
                  <a:gd name="T50" fmla="*/ 231 w 279"/>
                  <a:gd name="T51" fmla="*/ 364 h 367"/>
                  <a:gd name="T52" fmla="*/ 231 w 279"/>
                  <a:gd name="T53" fmla="*/ 322 h 367"/>
                  <a:gd name="T54" fmla="*/ 237 w 279"/>
                  <a:gd name="T55" fmla="*/ 274 h 367"/>
                  <a:gd name="T56" fmla="*/ 259 w 279"/>
                  <a:gd name="T57" fmla="*/ 170 h 367"/>
                  <a:gd name="T58" fmla="*/ 275 w 279"/>
                  <a:gd name="T59" fmla="*/ 99 h 367"/>
                  <a:gd name="T60" fmla="*/ 279 w 279"/>
                  <a:gd name="T61" fmla="*/ 60 h 367"/>
                  <a:gd name="T62" fmla="*/ 276 w 279"/>
                  <a:gd name="T63" fmla="*/ 33 h 367"/>
                  <a:gd name="T64" fmla="*/ 271 w 279"/>
                  <a:gd name="T65" fmla="*/ 24 h 3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279" h="367">
                    <a:moveTo>
                      <a:pt x="271" y="24"/>
                    </a:moveTo>
                    <a:lnTo>
                      <a:pt x="271" y="24"/>
                    </a:lnTo>
                    <a:lnTo>
                      <a:pt x="267" y="20"/>
                    </a:lnTo>
                    <a:lnTo>
                      <a:pt x="263" y="18"/>
                    </a:lnTo>
                    <a:lnTo>
                      <a:pt x="255" y="15"/>
                    </a:lnTo>
                    <a:lnTo>
                      <a:pt x="243" y="11"/>
                    </a:lnTo>
                    <a:lnTo>
                      <a:pt x="243" y="11"/>
                    </a:lnTo>
                    <a:lnTo>
                      <a:pt x="239" y="20"/>
                    </a:lnTo>
                    <a:lnTo>
                      <a:pt x="234" y="28"/>
                    </a:lnTo>
                    <a:lnTo>
                      <a:pt x="228" y="35"/>
                    </a:lnTo>
                    <a:lnTo>
                      <a:pt x="221" y="38"/>
                    </a:lnTo>
                    <a:lnTo>
                      <a:pt x="213" y="42"/>
                    </a:lnTo>
                    <a:lnTo>
                      <a:pt x="205" y="44"/>
                    </a:lnTo>
                    <a:lnTo>
                      <a:pt x="196" y="45"/>
                    </a:lnTo>
                    <a:lnTo>
                      <a:pt x="188" y="44"/>
                    </a:lnTo>
                    <a:lnTo>
                      <a:pt x="179" y="42"/>
                    </a:lnTo>
                    <a:lnTo>
                      <a:pt x="170" y="40"/>
                    </a:lnTo>
                    <a:lnTo>
                      <a:pt x="161" y="36"/>
                    </a:lnTo>
                    <a:lnTo>
                      <a:pt x="154" y="31"/>
                    </a:lnTo>
                    <a:lnTo>
                      <a:pt x="146" y="24"/>
                    </a:lnTo>
                    <a:lnTo>
                      <a:pt x="140" y="16"/>
                    </a:lnTo>
                    <a:lnTo>
                      <a:pt x="133" y="9"/>
                    </a:lnTo>
                    <a:lnTo>
                      <a:pt x="128" y="0"/>
                    </a:lnTo>
                    <a:lnTo>
                      <a:pt x="128" y="0"/>
                    </a:lnTo>
                    <a:lnTo>
                      <a:pt x="94" y="4"/>
                    </a:lnTo>
                    <a:lnTo>
                      <a:pt x="58" y="9"/>
                    </a:lnTo>
                    <a:lnTo>
                      <a:pt x="42" y="13"/>
                    </a:lnTo>
                    <a:lnTo>
                      <a:pt x="27" y="16"/>
                    </a:lnTo>
                    <a:lnTo>
                      <a:pt x="17" y="22"/>
                    </a:lnTo>
                    <a:lnTo>
                      <a:pt x="13" y="24"/>
                    </a:lnTo>
                    <a:lnTo>
                      <a:pt x="12" y="27"/>
                    </a:lnTo>
                    <a:lnTo>
                      <a:pt x="12" y="27"/>
                    </a:lnTo>
                    <a:lnTo>
                      <a:pt x="7" y="42"/>
                    </a:lnTo>
                    <a:lnTo>
                      <a:pt x="3" y="58"/>
                    </a:lnTo>
                    <a:lnTo>
                      <a:pt x="0" y="74"/>
                    </a:lnTo>
                    <a:lnTo>
                      <a:pt x="0" y="91"/>
                    </a:lnTo>
                    <a:lnTo>
                      <a:pt x="0" y="108"/>
                    </a:lnTo>
                    <a:lnTo>
                      <a:pt x="2" y="126"/>
                    </a:lnTo>
                    <a:lnTo>
                      <a:pt x="4" y="144"/>
                    </a:lnTo>
                    <a:lnTo>
                      <a:pt x="7" y="162"/>
                    </a:lnTo>
                    <a:lnTo>
                      <a:pt x="15" y="198"/>
                    </a:lnTo>
                    <a:lnTo>
                      <a:pt x="25" y="233"/>
                    </a:lnTo>
                    <a:lnTo>
                      <a:pt x="44" y="300"/>
                    </a:lnTo>
                    <a:lnTo>
                      <a:pt x="44" y="300"/>
                    </a:lnTo>
                    <a:lnTo>
                      <a:pt x="45" y="305"/>
                    </a:lnTo>
                    <a:lnTo>
                      <a:pt x="44" y="309"/>
                    </a:lnTo>
                    <a:lnTo>
                      <a:pt x="40" y="318"/>
                    </a:lnTo>
                    <a:lnTo>
                      <a:pt x="36" y="324"/>
                    </a:lnTo>
                    <a:lnTo>
                      <a:pt x="35" y="327"/>
                    </a:lnTo>
                    <a:lnTo>
                      <a:pt x="38" y="367"/>
                    </a:lnTo>
                    <a:lnTo>
                      <a:pt x="231" y="364"/>
                    </a:lnTo>
                    <a:lnTo>
                      <a:pt x="231" y="364"/>
                    </a:lnTo>
                    <a:lnTo>
                      <a:pt x="230" y="344"/>
                    </a:lnTo>
                    <a:lnTo>
                      <a:pt x="231" y="322"/>
                    </a:lnTo>
                    <a:lnTo>
                      <a:pt x="234" y="299"/>
                    </a:lnTo>
                    <a:lnTo>
                      <a:pt x="237" y="274"/>
                    </a:lnTo>
                    <a:lnTo>
                      <a:pt x="248" y="223"/>
                    </a:lnTo>
                    <a:lnTo>
                      <a:pt x="259" y="170"/>
                    </a:lnTo>
                    <a:lnTo>
                      <a:pt x="270" y="122"/>
                    </a:lnTo>
                    <a:lnTo>
                      <a:pt x="275" y="99"/>
                    </a:lnTo>
                    <a:lnTo>
                      <a:pt x="277" y="78"/>
                    </a:lnTo>
                    <a:lnTo>
                      <a:pt x="279" y="60"/>
                    </a:lnTo>
                    <a:lnTo>
                      <a:pt x="279" y="45"/>
                    </a:lnTo>
                    <a:lnTo>
                      <a:pt x="276" y="33"/>
                    </a:lnTo>
                    <a:lnTo>
                      <a:pt x="274" y="28"/>
                    </a:lnTo>
                    <a:lnTo>
                      <a:pt x="271" y="24"/>
                    </a:lnTo>
                    <a:lnTo>
                      <a:pt x="271" y="24"/>
                    </a:lnTo>
                    <a:close/>
                  </a:path>
                </a:pathLst>
              </a:custGeom>
              <a:solidFill>
                <a:srgbClr val="7E89A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223" name="Freeform 183"/>
              <p:cNvSpPr>
                <a:spLocks/>
              </p:cNvSpPr>
              <p:nvPr/>
            </p:nvSpPr>
            <p:spPr bwMode="auto">
              <a:xfrm>
                <a:off x="1677" y="2870"/>
                <a:ext cx="115" cy="164"/>
              </a:xfrm>
              <a:custGeom>
                <a:avLst/>
                <a:gdLst>
                  <a:gd name="T0" fmla="*/ 115 w 115"/>
                  <a:gd name="T1" fmla="*/ 14 h 164"/>
                  <a:gd name="T2" fmla="*/ 115 w 115"/>
                  <a:gd name="T3" fmla="*/ 14 h 164"/>
                  <a:gd name="T4" fmla="*/ 88 w 115"/>
                  <a:gd name="T5" fmla="*/ 9 h 164"/>
                  <a:gd name="T6" fmla="*/ 60 w 115"/>
                  <a:gd name="T7" fmla="*/ 5 h 164"/>
                  <a:gd name="T8" fmla="*/ 33 w 115"/>
                  <a:gd name="T9" fmla="*/ 1 h 164"/>
                  <a:gd name="T10" fmla="*/ 33 w 115"/>
                  <a:gd name="T11" fmla="*/ 1 h 164"/>
                  <a:gd name="T12" fmla="*/ 28 w 115"/>
                  <a:gd name="T13" fmla="*/ 0 h 164"/>
                  <a:gd name="T14" fmla="*/ 22 w 115"/>
                  <a:gd name="T15" fmla="*/ 0 h 164"/>
                  <a:gd name="T16" fmla="*/ 15 w 115"/>
                  <a:gd name="T17" fmla="*/ 0 h 164"/>
                  <a:gd name="T18" fmla="*/ 15 w 115"/>
                  <a:gd name="T19" fmla="*/ 0 h 164"/>
                  <a:gd name="T20" fmla="*/ 0 w 115"/>
                  <a:gd name="T21" fmla="*/ 3 h 164"/>
                  <a:gd name="T22" fmla="*/ 0 w 115"/>
                  <a:gd name="T23" fmla="*/ 3 h 164"/>
                  <a:gd name="T24" fmla="*/ 9 w 115"/>
                  <a:gd name="T25" fmla="*/ 22 h 164"/>
                  <a:gd name="T26" fmla="*/ 17 w 115"/>
                  <a:gd name="T27" fmla="*/ 41 h 164"/>
                  <a:gd name="T28" fmla="*/ 31 w 115"/>
                  <a:gd name="T29" fmla="*/ 83 h 164"/>
                  <a:gd name="T30" fmla="*/ 44 w 115"/>
                  <a:gd name="T31" fmla="*/ 123 h 164"/>
                  <a:gd name="T32" fmla="*/ 54 w 115"/>
                  <a:gd name="T33" fmla="*/ 164 h 164"/>
                  <a:gd name="T34" fmla="*/ 54 w 115"/>
                  <a:gd name="T35" fmla="*/ 164 h 164"/>
                  <a:gd name="T36" fmla="*/ 86 w 115"/>
                  <a:gd name="T37" fmla="*/ 90 h 164"/>
                  <a:gd name="T38" fmla="*/ 100 w 115"/>
                  <a:gd name="T39" fmla="*/ 53 h 164"/>
                  <a:gd name="T40" fmla="*/ 115 w 115"/>
                  <a:gd name="T41" fmla="*/ 14 h 164"/>
                  <a:gd name="T42" fmla="*/ 115 w 115"/>
                  <a:gd name="T43" fmla="*/ 14 h 1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15" h="164">
                    <a:moveTo>
                      <a:pt x="115" y="14"/>
                    </a:moveTo>
                    <a:lnTo>
                      <a:pt x="115" y="14"/>
                    </a:lnTo>
                    <a:lnTo>
                      <a:pt x="88" y="9"/>
                    </a:lnTo>
                    <a:lnTo>
                      <a:pt x="60" y="5"/>
                    </a:lnTo>
                    <a:lnTo>
                      <a:pt x="33" y="1"/>
                    </a:lnTo>
                    <a:lnTo>
                      <a:pt x="33" y="1"/>
                    </a:lnTo>
                    <a:lnTo>
                      <a:pt x="28" y="0"/>
                    </a:lnTo>
                    <a:lnTo>
                      <a:pt x="22" y="0"/>
                    </a:lnTo>
                    <a:lnTo>
                      <a:pt x="15" y="0"/>
                    </a:lnTo>
                    <a:lnTo>
                      <a:pt x="15" y="0"/>
                    </a:lnTo>
                    <a:lnTo>
                      <a:pt x="0" y="3"/>
                    </a:lnTo>
                    <a:lnTo>
                      <a:pt x="0" y="3"/>
                    </a:lnTo>
                    <a:lnTo>
                      <a:pt x="9" y="22"/>
                    </a:lnTo>
                    <a:lnTo>
                      <a:pt x="17" y="41"/>
                    </a:lnTo>
                    <a:lnTo>
                      <a:pt x="31" y="83"/>
                    </a:lnTo>
                    <a:lnTo>
                      <a:pt x="44" y="123"/>
                    </a:lnTo>
                    <a:lnTo>
                      <a:pt x="54" y="164"/>
                    </a:lnTo>
                    <a:lnTo>
                      <a:pt x="54" y="164"/>
                    </a:lnTo>
                    <a:lnTo>
                      <a:pt x="86" y="90"/>
                    </a:lnTo>
                    <a:lnTo>
                      <a:pt x="100" y="53"/>
                    </a:lnTo>
                    <a:lnTo>
                      <a:pt x="115" y="14"/>
                    </a:lnTo>
                    <a:lnTo>
                      <a:pt x="115" y="14"/>
                    </a:lnTo>
                    <a:close/>
                  </a:path>
                </a:pathLst>
              </a:custGeom>
              <a:solidFill>
                <a:srgbClr val="646D8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224" name="Freeform 184"/>
              <p:cNvSpPr>
                <a:spLocks/>
              </p:cNvSpPr>
              <p:nvPr/>
            </p:nvSpPr>
            <p:spPr bwMode="auto">
              <a:xfrm>
                <a:off x="1558" y="3210"/>
                <a:ext cx="884" cy="233"/>
              </a:xfrm>
              <a:custGeom>
                <a:avLst/>
                <a:gdLst>
                  <a:gd name="T0" fmla="*/ 0 w 884"/>
                  <a:gd name="T1" fmla="*/ 0 h 233"/>
                  <a:gd name="T2" fmla="*/ 0 w 884"/>
                  <a:gd name="T3" fmla="*/ 0 h 233"/>
                  <a:gd name="T4" fmla="*/ 8 w 884"/>
                  <a:gd name="T5" fmla="*/ 21 h 233"/>
                  <a:gd name="T6" fmla="*/ 16 w 884"/>
                  <a:gd name="T7" fmla="*/ 41 h 233"/>
                  <a:gd name="T8" fmla="*/ 24 w 884"/>
                  <a:gd name="T9" fmla="*/ 61 h 233"/>
                  <a:gd name="T10" fmla="*/ 34 w 884"/>
                  <a:gd name="T11" fmla="*/ 79 h 233"/>
                  <a:gd name="T12" fmla="*/ 44 w 884"/>
                  <a:gd name="T13" fmla="*/ 97 h 233"/>
                  <a:gd name="T14" fmla="*/ 56 w 884"/>
                  <a:gd name="T15" fmla="*/ 114 h 233"/>
                  <a:gd name="T16" fmla="*/ 69 w 884"/>
                  <a:gd name="T17" fmla="*/ 130 h 233"/>
                  <a:gd name="T18" fmla="*/ 82 w 884"/>
                  <a:gd name="T19" fmla="*/ 146 h 233"/>
                  <a:gd name="T20" fmla="*/ 97 w 884"/>
                  <a:gd name="T21" fmla="*/ 160 h 233"/>
                  <a:gd name="T22" fmla="*/ 112 w 884"/>
                  <a:gd name="T23" fmla="*/ 173 h 233"/>
                  <a:gd name="T24" fmla="*/ 131 w 884"/>
                  <a:gd name="T25" fmla="*/ 184 h 233"/>
                  <a:gd name="T26" fmla="*/ 150 w 884"/>
                  <a:gd name="T27" fmla="*/ 195 h 233"/>
                  <a:gd name="T28" fmla="*/ 170 w 884"/>
                  <a:gd name="T29" fmla="*/ 204 h 233"/>
                  <a:gd name="T30" fmla="*/ 192 w 884"/>
                  <a:gd name="T31" fmla="*/ 212 h 233"/>
                  <a:gd name="T32" fmla="*/ 217 w 884"/>
                  <a:gd name="T33" fmla="*/ 218 h 233"/>
                  <a:gd name="T34" fmla="*/ 243 w 884"/>
                  <a:gd name="T35" fmla="*/ 223 h 233"/>
                  <a:gd name="T36" fmla="*/ 243 w 884"/>
                  <a:gd name="T37" fmla="*/ 223 h 233"/>
                  <a:gd name="T38" fmla="*/ 290 w 884"/>
                  <a:gd name="T39" fmla="*/ 230 h 233"/>
                  <a:gd name="T40" fmla="*/ 341 w 884"/>
                  <a:gd name="T41" fmla="*/ 232 h 233"/>
                  <a:gd name="T42" fmla="*/ 392 w 884"/>
                  <a:gd name="T43" fmla="*/ 233 h 233"/>
                  <a:gd name="T44" fmla="*/ 445 w 884"/>
                  <a:gd name="T45" fmla="*/ 232 h 233"/>
                  <a:gd name="T46" fmla="*/ 496 w 884"/>
                  <a:gd name="T47" fmla="*/ 228 h 233"/>
                  <a:gd name="T48" fmla="*/ 548 w 884"/>
                  <a:gd name="T49" fmla="*/ 222 h 233"/>
                  <a:gd name="T50" fmla="*/ 598 w 884"/>
                  <a:gd name="T51" fmla="*/ 213 h 233"/>
                  <a:gd name="T52" fmla="*/ 623 w 884"/>
                  <a:gd name="T53" fmla="*/ 206 h 233"/>
                  <a:gd name="T54" fmla="*/ 647 w 884"/>
                  <a:gd name="T55" fmla="*/ 200 h 233"/>
                  <a:gd name="T56" fmla="*/ 670 w 884"/>
                  <a:gd name="T57" fmla="*/ 193 h 233"/>
                  <a:gd name="T58" fmla="*/ 692 w 884"/>
                  <a:gd name="T59" fmla="*/ 186 h 233"/>
                  <a:gd name="T60" fmla="*/ 714 w 884"/>
                  <a:gd name="T61" fmla="*/ 177 h 233"/>
                  <a:gd name="T62" fmla="*/ 735 w 884"/>
                  <a:gd name="T63" fmla="*/ 168 h 233"/>
                  <a:gd name="T64" fmla="*/ 754 w 884"/>
                  <a:gd name="T65" fmla="*/ 157 h 233"/>
                  <a:gd name="T66" fmla="*/ 774 w 884"/>
                  <a:gd name="T67" fmla="*/ 147 h 233"/>
                  <a:gd name="T68" fmla="*/ 792 w 884"/>
                  <a:gd name="T69" fmla="*/ 136 h 233"/>
                  <a:gd name="T70" fmla="*/ 807 w 884"/>
                  <a:gd name="T71" fmla="*/ 124 h 233"/>
                  <a:gd name="T72" fmla="*/ 823 w 884"/>
                  <a:gd name="T73" fmla="*/ 111 h 233"/>
                  <a:gd name="T74" fmla="*/ 837 w 884"/>
                  <a:gd name="T75" fmla="*/ 97 h 233"/>
                  <a:gd name="T76" fmla="*/ 848 w 884"/>
                  <a:gd name="T77" fmla="*/ 83 h 233"/>
                  <a:gd name="T78" fmla="*/ 860 w 884"/>
                  <a:gd name="T79" fmla="*/ 69 h 233"/>
                  <a:gd name="T80" fmla="*/ 869 w 884"/>
                  <a:gd name="T81" fmla="*/ 52 h 233"/>
                  <a:gd name="T82" fmla="*/ 875 w 884"/>
                  <a:gd name="T83" fmla="*/ 36 h 233"/>
                  <a:gd name="T84" fmla="*/ 882 w 884"/>
                  <a:gd name="T85" fmla="*/ 18 h 233"/>
                  <a:gd name="T86" fmla="*/ 884 w 884"/>
                  <a:gd name="T87" fmla="*/ 0 h 233"/>
                  <a:gd name="T88" fmla="*/ 0 w 884"/>
                  <a:gd name="T89" fmla="*/ 0 h 2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884" h="233">
                    <a:moveTo>
                      <a:pt x="0" y="0"/>
                    </a:moveTo>
                    <a:lnTo>
                      <a:pt x="0" y="0"/>
                    </a:lnTo>
                    <a:lnTo>
                      <a:pt x="8" y="21"/>
                    </a:lnTo>
                    <a:lnTo>
                      <a:pt x="16" y="41"/>
                    </a:lnTo>
                    <a:lnTo>
                      <a:pt x="24" y="61"/>
                    </a:lnTo>
                    <a:lnTo>
                      <a:pt x="34" y="79"/>
                    </a:lnTo>
                    <a:lnTo>
                      <a:pt x="44" y="97"/>
                    </a:lnTo>
                    <a:lnTo>
                      <a:pt x="56" y="114"/>
                    </a:lnTo>
                    <a:lnTo>
                      <a:pt x="69" y="130"/>
                    </a:lnTo>
                    <a:lnTo>
                      <a:pt x="82" y="146"/>
                    </a:lnTo>
                    <a:lnTo>
                      <a:pt x="97" y="160"/>
                    </a:lnTo>
                    <a:lnTo>
                      <a:pt x="112" y="173"/>
                    </a:lnTo>
                    <a:lnTo>
                      <a:pt x="131" y="184"/>
                    </a:lnTo>
                    <a:lnTo>
                      <a:pt x="150" y="195"/>
                    </a:lnTo>
                    <a:lnTo>
                      <a:pt x="170" y="204"/>
                    </a:lnTo>
                    <a:lnTo>
                      <a:pt x="192" y="212"/>
                    </a:lnTo>
                    <a:lnTo>
                      <a:pt x="217" y="218"/>
                    </a:lnTo>
                    <a:lnTo>
                      <a:pt x="243" y="223"/>
                    </a:lnTo>
                    <a:lnTo>
                      <a:pt x="243" y="223"/>
                    </a:lnTo>
                    <a:lnTo>
                      <a:pt x="290" y="230"/>
                    </a:lnTo>
                    <a:lnTo>
                      <a:pt x="341" y="232"/>
                    </a:lnTo>
                    <a:lnTo>
                      <a:pt x="392" y="233"/>
                    </a:lnTo>
                    <a:lnTo>
                      <a:pt x="445" y="232"/>
                    </a:lnTo>
                    <a:lnTo>
                      <a:pt x="496" y="228"/>
                    </a:lnTo>
                    <a:lnTo>
                      <a:pt x="548" y="222"/>
                    </a:lnTo>
                    <a:lnTo>
                      <a:pt x="598" y="213"/>
                    </a:lnTo>
                    <a:lnTo>
                      <a:pt x="623" y="206"/>
                    </a:lnTo>
                    <a:lnTo>
                      <a:pt x="647" y="200"/>
                    </a:lnTo>
                    <a:lnTo>
                      <a:pt x="670" y="193"/>
                    </a:lnTo>
                    <a:lnTo>
                      <a:pt x="692" y="186"/>
                    </a:lnTo>
                    <a:lnTo>
                      <a:pt x="714" y="177"/>
                    </a:lnTo>
                    <a:lnTo>
                      <a:pt x="735" y="168"/>
                    </a:lnTo>
                    <a:lnTo>
                      <a:pt x="754" y="157"/>
                    </a:lnTo>
                    <a:lnTo>
                      <a:pt x="774" y="147"/>
                    </a:lnTo>
                    <a:lnTo>
                      <a:pt x="792" y="136"/>
                    </a:lnTo>
                    <a:lnTo>
                      <a:pt x="807" y="124"/>
                    </a:lnTo>
                    <a:lnTo>
                      <a:pt x="823" y="111"/>
                    </a:lnTo>
                    <a:lnTo>
                      <a:pt x="837" y="97"/>
                    </a:lnTo>
                    <a:lnTo>
                      <a:pt x="848" y="83"/>
                    </a:lnTo>
                    <a:lnTo>
                      <a:pt x="860" y="69"/>
                    </a:lnTo>
                    <a:lnTo>
                      <a:pt x="869" y="52"/>
                    </a:lnTo>
                    <a:lnTo>
                      <a:pt x="875" y="36"/>
                    </a:lnTo>
                    <a:lnTo>
                      <a:pt x="882" y="18"/>
                    </a:lnTo>
                    <a:lnTo>
                      <a:pt x="88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253B2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225" name="Freeform 185"/>
              <p:cNvSpPr>
                <a:spLocks/>
              </p:cNvSpPr>
              <p:nvPr/>
            </p:nvSpPr>
            <p:spPr bwMode="auto">
              <a:xfrm>
                <a:off x="1692" y="2785"/>
                <a:ext cx="89" cy="193"/>
              </a:xfrm>
              <a:custGeom>
                <a:avLst/>
                <a:gdLst>
                  <a:gd name="T0" fmla="*/ 62 w 89"/>
                  <a:gd name="T1" fmla="*/ 0 h 193"/>
                  <a:gd name="T2" fmla="*/ 0 w 89"/>
                  <a:gd name="T3" fmla="*/ 85 h 193"/>
                  <a:gd name="T4" fmla="*/ 42 w 89"/>
                  <a:gd name="T5" fmla="*/ 193 h 193"/>
                  <a:gd name="T6" fmla="*/ 89 w 89"/>
                  <a:gd name="T7" fmla="*/ 111 h 193"/>
                  <a:gd name="T8" fmla="*/ 62 w 89"/>
                  <a:gd name="T9" fmla="*/ 0 h 19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9" h="193">
                    <a:moveTo>
                      <a:pt x="62" y="0"/>
                    </a:moveTo>
                    <a:lnTo>
                      <a:pt x="0" y="85"/>
                    </a:lnTo>
                    <a:lnTo>
                      <a:pt x="42" y="193"/>
                    </a:lnTo>
                    <a:lnTo>
                      <a:pt x="89" y="111"/>
                    </a:lnTo>
                    <a:lnTo>
                      <a:pt x="62" y="0"/>
                    </a:lnTo>
                    <a:close/>
                  </a:path>
                </a:pathLst>
              </a:custGeom>
              <a:solidFill>
                <a:srgbClr val="E4996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226" name="Freeform 186"/>
              <p:cNvSpPr>
                <a:spLocks/>
              </p:cNvSpPr>
              <p:nvPr/>
            </p:nvSpPr>
            <p:spPr bwMode="auto">
              <a:xfrm>
                <a:off x="1732" y="2737"/>
                <a:ext cx="155" cy="191"/>
              </a:xfrm>
              <a:custGeom>
                <a:avLst/>
                <a:gdLst>
                  <a:gd name="T0" fmla="*/ 111 w 155"/>
                  <a:gd name="T1" fmla="*/ 149 h 191"/>
                  <a:gd name="T2" fmla="*/ 111 w 155"/>
                  <a:gd name="T3" fmla="*/ 149 h 191"/>
                  <a:gd name="T4" fmla="*/ 114 w 155"/>
                  <a:gd name="T5" fmla="*/ 147 h 191"/>
                  <a:gd name="T6" fmla="*/ 116 w 155"/>
                  <a:gd name="T7" fmla="*/ 146 h 191"/>
                  <a:gd name="T8" fmla="*/ 121 w 155"/>
                  <a:gd name="T9" fmla="*/ 138 h 191"/>
                  <a:gd name="T10" fmla="*/ 130 w 155"/>
                  <a:gd name="T11" fmla="*/ 124 h 191"/>
                  <a:gd name="T12" fmla="*/ 130 w 155"/>
                  <a:gd name="T13" fmla="*/ 124 h 191"/>
                  <a:gd name="T14" fmla="*/ 133 w 155"/>
                  <a:gd name="T15" fmla="*/ 116 h 191"/>
                  <a:gd name="T16" fmla="*/ 136 w 155"/>
                  <a:gd name="T17" fmla="*/ 110 h 191"/>
                  <a:gd name="T18" fmla="*/ 139 w 155"/>
                  <a:gd name="T19" fmla="*/ 105 h 191"/>
                  <a:gd name="T20" fmla="*/ 143 w 155"/>
                  <a:gd name="T21" fmla="*/ 102 h 191"/>
                  <a:gd name="T22" fmla="*/ 150 w 155"/>
                  <a:gd name="T23" fmla="*/ 100 h 191"/>
                  <a:gd name="T24" fmla="*/ 152 w 155"/>
                  <a:gd name="T25" fmla="*/ 100 h 191"/>
                  <a:gd name="T26" fmla="*/ 152 w 155"/>
                  <a:gd name="T27" fmla="*/ 100 h 191"/>
                  <a:gd name="T28" fmla="*/ 154 w 155"/>
                  <a:gd name="T29" fmla="*/ 91 h 191"/>
                  <a:gd name="T30" fmla="*/ 155 w 155"/>
                  <a:gd name="T31" fmla="*/ 80 h 191"/>
                  <a:gd name="T32" fmla="*/ 155 w 155"/>
                  <a:gd name="T33" fmla="*/ 70 h 191"/>
                  <a:gd name="T34" fmla="*/ 155 w 155"/>
                  <a:gd name="T35" fmla="*/ 70 h 191"/>
                  <a:gd name="T36" fmla="*/ 151 w 155"/>
                  <a:gd name="T37" fmla="*/ 55 h 191"/>
                  <a:gd name="T38" fmla="*/ 147 w 155"/>
                  <a:gd name="T39" fmla="*/ 46 h 191"/>
                  <a:gd name="T40" fmla="*/ 142 w 155"/>
                  <a:gd name="T41" fmla="*/ 37 h 191"/>
                  <a:gd name="T42" fmla="*/ 137 w 155"/>
                  <a:gd name="T43" fmla="*/ 29 h 191"/>
                  <a:gd name="T44" fmla="*/ 129 w 155"/>
                  <a:gd name="T45" fmla="*/ 20 h 191"/>
                  <a:gd name="T46" fmla="*/ 120 w 155"/>
                  <a:gd name="T47" fmla="*/ 13 h 191"/>
                  <a:gd name="T48" fmla="*/ 109 w 155"/>
                  <a:gd name="T49" fmla="*/ 7 h 191"/>
                  <a:gd name="T50" fmla="*/ 109 w 155"/>
                  <a:gd name="T51" fmla="*/ 7 h 191"/>
                  <a:gd name="T52" fmla="*/ 100 w 155"/>
                  <a:gd name="T53" fmla="*/ 4 h 191"/>
                  <a:gd name="T54" fmla="*/ 91 w 155"/>
                  <a:gd name="T55" fmla="*/ 2 h 191"/>
                  <a:gd name="T56" fmla="*/ 80 w 155"/>
                  <a:gd name="T57" fmla="*/ 0 h 191"/>
                  <a:gd name="T58" fmla="*/ 70 w 155"/>
                  <a:gd name="T59" fmla="*/ 2 h 191"/>
                  <a:gd name="T60" fmla="*/ 60 w 155"/>
                  <a:gd name="T61" fmla="*/ 6 h 191"/>
                  <a:gd name="T62" fmla="*/ 48 w 155"/>
                  <a:gd name="T63" fmla="*/ 12 h 191"/>
                  <a:gd name="T64" fmla="*/ 38 w 155"/>
                  <a:gd name="T65" fmla="*/ 21 h 191"/>
                  <a:gd name="T66" fmla="*/ 26 w 155"/>
                  <a:gd name="T67" fmla="*/ 34 h 191"/>
                  <a:gd name="T68" fmla="*/ 26 w 155"/>
                  <a:gd name="T69" fmla="*/ 34 h 191"/>
                  <a:gd name="T70" fmla="*/ 16 w 155"/>
                  <a:gd name="T71" fmla="*/ 69 h 191"/>
                  <a:gd name="T72" fmla="*/ 9 w 155"/>
                  <a:gd name="T73" fmla="*/ 92 h 191"/>
                  <a:gd name="T74" fmla="*/ 0 w 155"/>
                  <a:gd name="T75" fmla="*/ 133 h 191"/>
                  <a:gd name="T76" fmla="*/ 0 w 155"/>
                  <a:gd name="T77" fmla="*/ 133 h 191"/>
                  <a:gd name="T78" fmla="*/ 2 w 155"/>
                  <a:gd name="T79" fmla="*/ 136 h 191"/>
                  <a:gd name="T80" fmla="*/ 3 w 155"/>
                  <a:gd name="T81" fmla="*/ 140 h 191"/>
                  <a:gd name="T82" fmla="*/ 9 w 155"/>
                  <a:gd name="T83" fmla="*/ 149 h 191"/>
                  <a:gd name="T84" fmla="*/ 20 w 155"/>
                  <a:gd name="T85" fmla="*/ 158 h 191"/>
                  <a:gd name="T86" fmla="*/ 31 w 155"/>
                  <a:gd name="T87" fmla="*/ 168 h 191"/>
                  <a:gd name="T88" fmla="*/ 43 w 155"/>
                  <a:gd name="T89" fmla="*/ 177 h 191"/>
                  <a:gd name="T90" fmla="*/ 54 w 155"/>
                  <a:gd name="T91" fmla="*/ 185 h 191"/>
                  <a:gd name="T92" fmla="*/ 62 w 155"/>
                  <a:gd name="T93" fmla="*/ 190 h 191"/>
                  <a:gd name="T94" fmla="*/ 66 w 155"/>
                  <a:gd name="T95" fmla="*/ 191 h 191"/>
                  <a:gd name="T96" fmla="*/ 67 w 155"/>
                  <a:gd name="T97" fmla="*/ 191 h 191"/>
                  <a:gd name="T98" fmla="*/ 67 w 155"/>
                  <a:gd name="T99" fmla="*/ 191 h 191"/>
                  <a:gd name="T100" fmla="*/ 71 w 155"/>
                  <a:gd name="T101" fmla="*/ 189 h 191"/>
                  <a:gd name="T102" fmla="*/ 74 w 155"/>
                  <a:gd name="T103" fmla="*/ 185 h 191"/>
                  <a:gd name="T104" fmla="*/ 80 w 155"/>
                  <a:gd name="T105" fmla="*/ 174 h 191"/>
                  <a:gd name="T106" fmla="*/ 84 w 155"/>
                  <a:gd name="T107" fmla="*/ 168 h 191"/>
                  <a:gd name="T108" fmla="*/ 91 w 155"/>
                  <a:gd name="T109" fmla="*/ 162 h 191"/>
                  <a:gd name="T110" fmla="*/ 100 w 155"/>
                  <a:gd name="T111" fmla="*/ 155 h 191"/>
                  <a:gd name="T112" fmla="*/ 111 w 155"/>
                  <a:gd name="T113" fmla="*/ 149 h 191"/>
                  <a:gd name="T114" fmla="*/ 111 w 155"/>
                  <a:gd name="T115" fmla="*/ 149 h 19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</a:cxnLst>
                <a:rect l="0" t="0" r="r" b="b"/>
                <a:pathLst>
                  <a:path w="155" h="191">
                    <a:moveTo>
                      <a:pt x="111" y="149"/>
                    </a:moveTo>
                    <a:lnTo>
                      <a:pt x="111" y="149"/>
                    </a:lnTo>
                    <a:lnTo>
                      <a:pt x="114" y="147"/>
                    </a:lnTo>
                    <a:lnTo>
                      <a:pt x="116" y="146"/>
                    </a:lnTo>
                    <a:lnTo>
                      <a:pt x="121" y="138"/>
                    </a:lnTo>
                    <a:lnTo>
                      <a:pt x="130" y="124"/>
                    </a:lnTo>
                    <a:lnTo>
                      <a:pt x="130" y="124"/>
                    </a:lnTo>
                    <a:lnTo>
                      <a:pt x="133" y="116"/>
                    </a:lnTo>
                    <a:lnTo>
                      <a:pt x="136" y="110"/>
                    </a:lnTo>
                    <a:lnTo>
                      <a:pt x="139" y="105"/>
                    </a:lnTo>
                    <a:lnTo>
                      <a:pt x="143" y="102"/>
                    </a:lnTo>
                    <a:lnTo>
                      <a:pt x="150" y="100"/>
                    </a:lnTo>
                    <a:lnTo>
                      <a:pt x="152" y="100"/>
                    </a:lnTo>
                    <a:lnTo>
                      <a:pt x="152" y="100"/>
                    </a:lnTo>
                    <a:lnTo>
                      <a:pt x="154" y="91"/>
                    </a:lnTo>
                    <a:lnTo>
                      <a:pt x="155" y="80"/>
                    </a:lnTo>
                    <a:lnTo>
                      <a:pt x="155" y="70"/>
                    </a:lnTo>
                    <a:lnTo>
                      <a:pt x="155" y="70"/>
                    </a:lnTo>
                    <a:lnTo>
                      <a:pt x="151" y="55"/>
                    </a:lnTo>
                    <a:lnTo>
                      <a:pt x="147" y="46"/>
                    </a:lnTo>
                    <a:lnTo>
                      <a:pt x="142" y="37"/>
                    </a:lnTo>
                    <a:lnTo>
                      <a:pt x="137" y="29"/>
                    </a:lnTo>
                    <a:lnTo>
                      <a:pt x="129" y="20"/>
                    </a:lnTo>
                    <a:lnTo>
                      <a:pt x="120" y="13"/>
                    </a:lnTo>
                    <a:lnTo>
                      <a:pt x="109" y="7"/>
                    </a:lnTo>
                    <a:lnTo>
                      <a:pt x="109" y="7"/>
                    </a:lnTo>
                    <a:lnTo>
                      <a:pt x="100" y="4"/>
                    </a:lnTo>
                    <a:lnTo>
                      <a:pt x="91" y="2"/>
                    </a:lnTo>
                    <a:lnTo>
                      <a:pt x="80" y="0"/>
                    </a:lnTo>
                    <a:lnTo>
                      <a:pt x="70" y="2"/>
                    </a:lnTo>
                    <a:lnTo>
                      <a:pt x="60" y="6"/>
                    </a:lnTo>
                    <a:lnTo>
                      <a:pt x="48" y="12"/>
                    </a:lnTo>
                    <a:lnTo>
                      <a:pt x="38" y="21"/>
                    </a:lnTo>
                    <a:lnTo>
                      <a:pt x="26" y="34"/>
                    </a:lnTo>
                    <a:lnTo>
                      <a:pt x="26" y="34"/>
                    </a:lnTo>
                    <a:lnTo>
                      <a:pt x="16" y="69"/>
                    </a:lnTo>
                    <a:lnTo>
                      <a:pt x="9" y="92"/>
                    </a:lnTo>
                    <a:lnTo>
                      <a:pt x="0" y="133"/>
                    </a:lnTo>
                    <a:lnTo>
                      <a:pt x="0" y="133"/>
                    </a:lnTo>
                    <a:lnTo>
                      <a:pt x="2" y="136"/>
                    </a:lnTo>
                    <a:lnTo>
                      <a:pt x="3" y="140"/>
                    </a:lnTo>
                    <a:lnTo>
                      <a:pt x="9" y="149"/>
                    </a:lnTo>
                    <a:lnTo>
                      <a:pt x="20" y="158"/>
                    </a:lnTo>
                    <a:lnTo>
                      <a:pt x="31" y="168"/>
                    </a:lnTo>
                    <a:lnTo>
                      <a:pt x="43" y="177"/>
                    </a:lnTo>
                    <a:lnTo>
                      <a:pt x="54" y="185"/>
                    </a:lnTo>
                    <a:lnTo>
                      <a:pt x="62" y="190"/>
                    </a:lnTo>
                    <a:lnTo>
                      <a:pt x="66" y="191"/>
                    </a:lnTo>
                    <a:lnTo>
                      <a:pt x="67" y="191"/>
                    </a:lnTo>
                    <a:lnTo>
                      <a:pt x="67" y="191"/>
                    </a:lnTo>
                    <a:lnTo>
                      <a:pt x="71" y="189"/>
                    </a:lnTo>
                    <a:lnTo>
                      <a:pt x="74" y="185"/>
                    </a:lnTo>
                    <a:lnTo>
                      <a:pt x="80" y="174"/>
                    </a:lnTo>
                    <a:lnTo>
                      <a:pt x="84" y="168"/>
                    </a:lnTo>
                    <a:lnTo>
                      <a:pt x="91" y="162"/>
                    </a:lnTo>
                    <a:lnTo>
                      <a:pt x="100" y="155"/>
                    </a:lnTo>
                    <a:lnTo>
                      <a:pt x="111" y="149"/>
                    </a:lnTo>
                    <a:lnTo>
                      <a:pt x="111" y="149"/>
                    </a:lnTo>
                    <a:close/>
                  </a:path>
                </a:pathLst>
              </a:custGeom>
              <a:solidFill>
                <a:srgbClr val="E4AD8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227" name="Freeform 187"/>
              <p:cNvSpPr>
                <a:spLocks/>
              </p:cNvSpPr>
              <p:nvPr/>
            </p:nvSpPr>
            <p:spPr bwMode="auto">
              <a:xfrm>
                <a:off x="1756" y="2730"/>
                <a:ext cx="134" cy="94"/>
              </a:xfrm>
              <a:custGeom>
                <a:avLst/>
                <a:gdLst>
                  <a:gd name="T0" fmla="*/ 1 w 134"/>
                  <a:gd name="T1" fmla="*/ 86 h 94"/>
                  <a:gd name="T2" fmla="*/ 11 w 134"/>
                  <a:gd name="T3" fmla="*/ 94 h 94"/>
                  <a:gd name="T4" fmla="*/ 23 w 134"/>
                  <a:gd name="T5" fmla="*/ 62 h 94"/>
                  <a:gd name="T6" fmla="*/ 23 w 134"/>
                  <a:gd name="T7" fmla="*/ 62 h 94"/>
                  <a:gd name="T8" fmla="*/ 27 w 134"/>
                  <a:gd name="T9" fmla="*/ 55 h 94"/>
                  <a:gd name="T10" fmla="*/ 30 w 134"/>
                  <a:gd name="T11" fmla="*/ 50 h 94"/>
                  <a:gd name="T12" fmla="*/ 34 w 134"/>
                  <a:gd name="T13" fmla="*/ 46 h 94"/>
                  <a:gd name="T14" fmla="*/ 39 w 134"/>
                  <a:gd name="T15" fmla="*/ 44 h 94"/>
                  <a:gd name="T16" fmla="*/ 45 w 134"/>
                  <a:gd name="T17" fmla="*/ 41 h 94"/>
                  <a:gd name="T18" fmla="*/ 51 w 134"/>
                  <a:gd name="T19" fmla="*/ 40 h 94"/>
                  <a:gd name="T20" fmla="*/ 61 w 134"/>
                  <a:gd name="T21" fmla="*/ 40 h 94"/>
                  <a:gd name="T22" fmla="*/ 70 w 134"/>
                  <a:gd name="T23" fmla="*/ 40 h 94"/>
                  <a:gd name="T24" fmla="*/ 78 w 134"/>
                  <a:gd name="T25" fmla="*/ 41 h 94"/>
                  <a:gd name="T26" fmla="*/ 86 w 134"/>
                  <a:gd name="T27" fmla="*/ 44 h 94"/>
                  <a:gd name="T28" fmla="*/ 114 w 134"/>
                  <a:gd name="T29" fmla="*/ 73 h 94"/>
                  <a:gd name="T30" fmla="*/ 114 w 134"/>
                  <a:gd name="T31" fmla="*/ 73 h 94"/>
                  <a:gd name="T32" fmla="*/ 118 w 134"/>
                  <a:gd name="T33" fmla="*/ 73 h 94"/>
                  <a:gd name="T34" fmla="*/ 131 w 134"/>
                  <a:gd name="T35" fmla="*/ 77 h 94"/>
                  <a:gd name="T36" fmla="*/ 131 w 134"/>
                  <a:gd name="T37" fmla="*/ 77 h 94"/>
                  <a:gd name="T38" fmla="*/ 132 w 134"/>
                  <a:gd name="T39" fmla="*/ 73 h 94"/>
                  <a:gd name="T40" fmla="*/ 132 w 134"/>
                  <a:gd name="T41" fmla="*/ 73 h 94"/>
                  <a:gd name="T42" fmla="*/ 134 w 134"/>
                  <a:gd name="T43" fmla="*/ 69 h 94"/>
                  <a:gd name="T44" fmla="*/ 134 w 134"/>
                  <a:gd name="T45" fmla="*/ 64 h 94"/>
                  <a:gd name="T46" fmla="*/ 130 w 134"/>
                  <a:gd name="T47" fmla="*/ 55 h 94"/>
                  <a:gd name="T48" fmla="*/ 123 w 134"/>
                  <a:gd name="T49" fmla="*/ 45 h 94"/>
                  <a:gd name="T50" fmla="*/ 115 w 134"/>
                  <a:gd name="T51" fmla="*/ 36 h 94"/>
                  <a:gd name="T52" fmla="*/ 106 w 134"/>
                  <a:gd name="T53" fmla="*/ 27 h 94"/>
                  <a:gd name="T54" fmla="*/ 96 w 134"/>
                  <a:gd name="T55" fmla="*/ 19 h 94"/>
                  <a:gd name="T56" fmla="*/ 86 w 134"/>
                  <a:gd name="T57" fmla="*/ 13 h 94"/>
                  <a:gd name="T58" fmla="*/ 77 w 134"/>
                  <a:gd name="T59" fmla="*/ 7 h 94"/>
                  <a:gd name="T60" fmla="*/ 77 w 134"/>
                  <a:gd name="T61" fmla="*/ 7 h 94"/>
                  <a:gd name="T62" fmla="*/ 68 w 134"/>
                  <a:gd name="T63" fmla="*/ 4 h 94"/>
                  <a:gd name="T64" fmla="*/ 60 w 134"/>
                  <a:gd name="T65" fmla="*/ 1 h 94"/>
                  <a:gd name="T66" fmla="*/ 47 w 134"/>
                  <a:gd name="T67" fmla="*/ 0 h 94"/>
                  <a:gd name="T68" fmla="*/ 38 w 134"/>
                  <a:gd name="T69" fmla="*/ 1 h 94"/>
                  <a:gd name="T70" fmla="*/ 34 w 134"/>
                  <a:gd name="T71" fmla="*/ 2 h 94"/>
                  <a:gd name="T72" fmla="*/ 34 w 134"/>
                  <a:gd name="T73" fmla="*/ 2 h 94"/>
                  <a:gd name="T74" fmla="*/ 21 w 134"/>
                  <a:gd name="T75" fmla="*/ 13 h 94"/>
                  <a:gd name="T76" fmla="*/ 11 w 134"/>
                  <a:gd name="T77" fmla="*/ 24 h 94"/>
                  <a:gd name="T78" fmla="*/ 5 w 134"/>
                  <a:gd name="T79" fmla="*/ 36 h 94"/>
                  <a:gd name="T80" fmla="*/ 0 w 134"/>
                  <a:gd name="T81" fmla="*/ 47 h 94"/>
                  <a:gd name="T82" fmla="*/ 0 w 134"/>
                  <a:gd name="T83" fmla="*/ 47 h 94"/>
                  <a:gd name="T84" fmla="*/ 3 w 134"/>
                  <a:gd name="T85" fmla="*/ 54 h 94"/>
                  <a:gd name="T86" fmla="*/ 6 w 134"/>
                  <a:gd name="T87" fmla="*/ 60 h 94"/>
                  <a:gd name="T88" fmla="*/ 7 w 134"/>
                  <a:gd name="T89" fmla="*/ 67 h 94"/>
                  <a:gd name="T90" fmla="*/ 6 w 134"/>
                  <a:gd name="T91" fmla="*/ 73 h 94"/>
                  <a:gd name="T92" fmla="*/ 3 w 134"/>
                  <a:gd name="T93" fmla="*/ 82 h 94"/>
                  <a:gd name="T94" fmla="*/ 1 w 134"/>
                  <a:gd name="T95" fmla="*/ 86 h 94"/>
                  <a:gd name="T96" fmla="*/ 1 w 134"/>
                  <a:gd name="T97" fmla="*/ 86 h 9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34" h="94">
                    <a:moveTo>
                      <a:pt x="1" y="86"/>
                    </a:moveTo>
                    <a:lnTo>
                      <a:pt x="11" y="94"/>
                    </a:lnTo>
                    <a:lnTo>
                      <a:pt x="23" y="62"/>
                    </a:lnTo>
                    <a:lnTo>
                      <a:pt x="23" y="62"/>
                    </a:lnTo>
                    <a:lnTo>
                      <a:pt x="27" y="55"/>
                    </a:lnTo>
                    <a:lnTo>
                      <a:pt x="30" y="50"/>
                    </a:lnTo>
                    <a:lnTo>
                      <a:pt x="34" y="46"/>
                    </a:lnTo>
                    <a:lnTo>
                      <a:pt x="39" y="44"/>
                    </a:lnTo>
                    <a:lnTo>
                      <a:pt x="45" y="41"/>
                    </a:lnTo>
                    <a:lnTo>
                      <a:pt x="51" y="40"/>
                    </a:lnTo>
                    <a:lnTo>
                      <a:pt x="61" y="40"/>
                    </a:lnTo>
                    <a:lnTo>
                      <a:pt x="70" y="40"/>
                    </a:lnTo>
                    <a:lnTo>
                      <a:pt x="78" y="41"/>
                    </a:lnTo>
                    <a:lnTo>
                      <a:pt x="86" y="44"/>
                    </a:lnTo>
                    <a:lnTo>
                      <a:pt x="114" y="73"/>
                    </a:lnTo>
                    <a:lnTo>
                      <a:pt x="114" y="73"/>
                    </a:lnTo>
                    <a:lnTo>
                      <a:pt x="118" y="73"/>
                    </a:lnTo>
                    <a:lnTo>
                      <a:pt x="131" y="77"/>
                    </a:lnTo>
                    <a:lnTo>
                      <a:pt x="131" y="77"/>
                    </a:lnTo>
                    <a:lnTo>
                      <a:pt x="132" y="73"/>
                    </a:lnTo>
                    <a:lnTo>
                      <a:pt x="132" y="73"/>
                    </a:lnTo>
                    <a:lnTo>
                      <a:pt x="134" y="69"/>
                    </a:lnTo>
                    <a:lnTo>
                      <a:pt x="134" y="64"/>
                    </a:lnTo>
                    <a:lnTo>
                      <a:pt x="130" y="55"/>
                    </a:lnTo>
                    <a:lnTo>
                      <a:pt x="123" y="45"/>
                    </a:lnTo>
                    <a:lnTo>
                      <a:pt x="115" y="36"/>
                    </a:lnTo>
                    <a:lnTo>
                      <a:pt x="106" y="27"/>
                    </a:lnTo>
                    <a:lnTo>
                      <a:pt x="96" y="19"/>
                    </a:lnTo>
                    <a:lnTo>
                      <a:pt x="86" y="13"/>
                    </a:lnTo>
                    <a:lnTo>
                      <a:pt x="77" y="7"/>
                    </a:lnTo>
                    <a:lnTo>
                      <a:pt x="77" y="7"/>
                    </a:lnTo>
                    <a:lnTo>
                      <a:pt x="68" y="4"/>
                    </a:lnTo>
                    <a:lnTo>
                      <a:pt x="60" y="1"/>
                    </a:lnTo>
                    <a:lnTo>
                      <a:pt x="47" y="0"/>
                    </a:lnTo>
                    <a:lnTo>
                      <a:pt x="38" y="1"/>
                    </a:lnTo>
                    <a:lnTo>
                      <a:pt x="34" y="2"/>
                    </a:lnTo>
                    <a:lnTo>
                      <a:pt x="34" y="2"/>
                    </a:lnTo>
                    <a:lnTo>
                      <a:pt x="21" y="13"/>
                    </a:lnTo>
                    <a:lnTo>
                      <a:pt x="11" y="24"/>
                    </a:lnTo>
                    <a:lnTo>
                      <a:pt x="5" y="36"/>
                    </a:lnTo>
                    <a:lnTo>
                      <a:pt x="0" y="47"/>
                    </a:lnTo>
                    <a:lnTo>
                      <a:pt x="0" y="47"/>
                    </a:lnTo>
                    <a:lnTo>
                      <a:pt x="3" y="54"/>
                    </a:lnTo>
                    <a:lnTo>
                      <a:pt x="6" y="60"/>
                    </a:lnTo>
                    <a:lnTo>
                      <a:pt x="7" y="67"/>
                    </a:lnTo>
                    <a:lnTo>
                      <a:pt x="6" y="73"/>
                    </a:lnTo>
                    <a:lnTo>
                      <a:pt x="3" y="82"/>
                    </a:lnTo>
                    <a:lnTo>
                      <a:pt x="1" y="86"/>
                    </a:lnTo>
                    <a:lnTo>
                      <a:pt x="1" y="86"/>
                    </a:lnTo>
                    <a:close/>
                  </a:path>
                </a:pathLst>
              </a:custGeom>
              <a:solidFill>
                <a:srgbClr val="441E0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228" name="Freeform 188"/>
              <p:cNvSpPr>
                <a:spLocks/>
              </p:cNvSpPr>
              <p:nvPr/>
            </p:nvSpPr>
            <p:spPr bwMode="auto">
              <a:xfrm>
                <a:off x="1795" y="2793"/>
                <a:ext cx="46" cy="40"/>
              </a:xfrm>
              <a:custGeom>
                <a:avLst/>
                <a:gdLst>
                  <a:gd name="T0" fmla="*/ 13 w 46"/>
                  <a:gd name="T1" fmla="*/ 33 h 40"/>
                  <a:gd name="T2" fmla="*/ 13 w 46"/>
                  <a:gd name="T3" fmla="*/ 33 h 40"/>
                  <a:gd name="T4" fmla="*/ 22 w 46"/>
                  <a:gd name="T5" fmla="*/ 37 h 40"/>
                  <a:gd name="T6" fmla="*/ 29 w 46"/>
                  <a:gd name="T7" fmla="*/ 40 h 40"/>
                  <a:gd name="T8" fmla="*/ 34 w 46"/>
                  <a:gd name="T9" fmla="*/ 40 h 40"/>
                  <a:gd name="T10" fmla="*/ 34 w 46"/>
                  <a:gd name="T11" fmla="*/ 40 h 40"/>
                  <a:gd name="T12" fmla="*/ 40 w 46"/>
                  <a:gd name="T13" fmla="*/ 32 h 40"/>
                  <a:gd name="T14" fmla="*/ 44 w 46"/>
                  <a:gd name="T15" fmla="*/ 26 h 40"/>
                  <a:gd name="T16" fmla="*/ 46 w 46"/>
                  <a:gd name="T17" fmla="*/ 22 h 40"/>
                  <a:gd name="T18" fmla="*/ 46 w 46"/>
                  <a:gd name="T19" fmla="*/ 22 h 40"/>
                  <a:gd name="T20" fmla="*/ 40 w 46"/>
                  <a:gd name="T21" fmla="*/ 15 h 40"/>
                  <a:gd name="T22" fmla="*/ 35 w 46"/>
                  <a:gd name="T23" fmla="*/ 10 h 40"/>
                  <a:gd name="T24" fmla="*/ 29 w 46"/>
                  <a:gd name="T25" fmla="*/ 6 h 40"/>
                  <a:gd name="T26" fmla="*/ 22 w 46"/>
                  <a:gd name="T27" fmla="*/ 4 h 40"/>
                  <a:gd name="T28" fmla="*/ 16 w 46"/>
                  <a:gd name="T29" fmla="*/ 1 h 40"/>
                  <a:gd name="T30" fmla="*/ 11 w 46"/>
                  <a:gd name="T31" fmla="*/ 0 h 40"/>
                  <a:gd name="T32" fmla="*/ 7 w 46"/>
                  <a:gd name="T33" fmla="*/ 0 h 40"/>
                  <a:gd name="T34" fmla="*/ 4 w 46"/>
                  <a:gd name="T35" fmla="*/ 1 h 40"/>
                  <a:gd name="T36" fmla="*/ 4 w 46"/>
                  <a:gd name="T37" fmla="*/ 1 h 40"/>
                  <a:gd name="T38" fmla="*/ 2 w 46"/>
                  <a:gd name="T39" fmla="*/ 2 h 40"/>
                  <a:gd name="T40" fmla="*/ 2 w 46"/>
                  <a:gd name="T41" fmla="*/ 5 h 40"/>
                  <a:gd name="T42" fmla="*/ 0 w 46"/>
                  <a:gd name="T43" fmla="*/ 10 h 40"/>
                  <a:gd name="T44" fmla="*/ 2 w 46"/>
                  <a:gd name="T45" fmla="*/ 18 h 40"/>
                  <a:gd name="T46" fmla="*/ 2 w 46"/>
                  <a:gd name="T47" fmla="*/ 18 h 40"/>
                  <a:gd name="T48" fmla="*/ 2 w 46"/>
                  <a:gd name="T49" fmla="*/ 19 h 40"/>
                  <a:gd name="T50" fmla="*/ 3 w 46"/>
                  <a:gd name="T51" fmla="*/ 23 h 40"/>
                  <a:gd name="T52" fmla="*/ 7 w 46"/>
                  <a:gd name="T53" fmla="*/ 28 h 40"/>
                  <a:gd name="T54" fmla="*/ 13 w 46"/>
                  <a:gd name="T55" fmla="*/ 33 h 40"/>
                  <a:gd name="T56" fmla="*/ 13 w 46"/>
                  <a:gd name="T57" fmla="*/ 33 h 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46" h="40">
                    <a:moveTo>
                      <a:pt x="13" y="33"/>
                    </a:moveTo>
                    <a:lnTo>
                      <a:pt x="13" y="33"/>
                    </a:lnTo>
                    <a:lnTo>
                      <a:pt x="22" y="37"/>
                    </a:lnTo>
                    <a:lnTo>
                      <a:pt x="29" y="40"/>
                    </a:lnTo>
                    <a:lnTo>
                      <a:pt x="34" y="40"/>
                    </a:lnTo>
                    <a:lnTo>
                      <a:pt x="34" y="40"/>
                    </a:lnTo>
                    <a:lnTo>
                      <a:pt x="40" y="32"/>
                    </a:lnTo>
                    <a:lnTo>
                      <a:pt x="44" y="26"/>
                    </a:lnTo>
                    <a:lnTo>
                      <a:pt x="46" y="22"/>
                    </a:lnTo>
                    <a:lnTo>
                      <a:pt x="46" y="22"/>
                    </a:lnTo>
                    <a:lnTo>
                      <a:pt x="40" y="15"/>
                    </a:lnTo>
                    <a:lnTo>
                      <a:pt x="35" y="10"/>
                    </a:lnTo>
                    <a:lnTo>
                      <a:pt x="29" y="6"/>
                    </a:lnTo>
                    <a:lnTo>
                      <a:pt x="22" y="4"/>
                    </a:lnTo>
                    <a:lnTo>
                      <a:pt x="16" y="1"/>
                    </a:lnTo>
                    <a:lnTo>
                      <a:pt x="11" y="0"/>
                    </a:lnTo>
                    <a:lnTo>
                      <a:pt x="7" y="0"/>
                    </a:lnTo>
                    <a:lnTo>
                      <a:pt x="4" y="1"/>
                    </a:lnTo>
                    <a:lnTo>
                      <a:pt x="4" y="1"/>
                    </a:lnTo>
                    <a:lnTo>
                      <a:pt x="2" y="2"/>
                    </a:lnTo>
                    <a:lnTo>
                      <a:pt x="2" y="5"/>
                    </a:lnTo>
                    <a:lnTo>
                      <a:pt x="0" y="10"/>
                    </a:lnTo>
                    <a:lnTo>
                      <a:pt x="2" y="18"/>
                    </a:lnTo>
                    <a:lnTo>
                      <a:pt x="2" y="18"/>
                    </a:lnTo>
                    <a:lnTo>
                      <a:pt x="2" y="19"/>
                    </a:lnTo>
                    <a:lnTo>
                      <a:pt x="3" y="23"/>
                    </a:lnTo>
                    <a:lnTo>
                      <a:pt x="7" y="28"/>
                    </a:lnTo>
                    <a:lnTo>
                      <a:pt x="13" y="33"/>
                    </a:lnTo>
                    <a:lnTo>
                      <a:pt x="13" y="33"/>
                    </a:lnTo>
                    <a:close/>
                  </a:path>
                </a:pathLst>
              </a:custGeom>
              <a:solidFill>
                <a:srgbClr val="E4996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229" name="Freeform 189"/>
              <p:cNvSpPr>
                <a:spLocks/>
              </p:cNvSpPr>
              <p:nvPr/>
            </p:nvSpPr>
            <p:spPr bwMode="auto">
              <a:xfrm>
                <a:off x="1746" y="2772"/>
                <a:ext cx="19" cy="39"/>
              </a:xfrm>
              <a:custGeom>
                <a:avLst/>
                <a:gdLst>
                  <a:gd name="T0" fmla="*/ 19 w 19"/>
                  <a:gd name="T1" fmla="*/ 27 h 39"/>
                  <a:gd name="T2" fmla="*/ 19 w 19"/>
                  <a:gd name="T3" fmla="*/ 27 h 39"/>
                  <a:gd name="T4" fmla="*/ 19 w 19"/>
                  <a:gd name="T5" fmla="*/ 22 h 39"/>
                  <a:gd name="T6" fmla="*/ 19 w 19"/>
                  <a:gd name="T7" fmla="*/ 11 h 39"/>
                  <a:gd name="T8" fmla="*/ 19 w 19"/>
                  <a:gd name="T9" fmla="*/ 5 h 39"/>
                  <a:gd name="T10" fmla="*/ 16 w 19"/>
                  <a:gd name="T11" fmla="*/ 2 h 39"/>
                  <a:gd name="T12" fmla="*/ 13 w 19"/>
                  <a:gd name="T13" fmla="*/ 0 h 39"/>
                  <a:gd name="T14" fmla="*/ 12 w 19"/>
                  <a:gd name="T15" fmla="*/ 0 h 39"/>
                  <a:gd name="T16" fmla="*/ 8 w 19"/>
                  <a:gd name="T17" fmla="*/ 0 h 39"/>
                  <a:gd name="T18" fmla="*/ 6 w 19"/>
                  <a:gd name="T19" fmla="*/ 2 h 39"/>
                  <a:gd name="T20" fmla="*/ 6 w 19"/>
                  <a:gd name="T21" fmla="*/ 2 h 39"/>
                  <a:gd name="T22" fmla="*/ 3 w 19"/>
                  <a:gd name="T23" fmla="*/ 4 h 39"/>
                  <a:gd name="T24" fmla="*/ 2 w 19"/>
                  <a:gd name="T25" fmla="*/ 8 h 39"/>
                  <a:gd name="T26" fmla="*/ 0 w 19"/>
                  <a:gd name="T27" fmla="*/ 20 h 39"/>
                  <a:gd name="T28" fmla="*/ 0 w 19"/>
                  <a:gd name="T29" fmla="*/ 20 h 39"/>
                  <a:gd name="T30" fmla="*/ 0 w 19"/>
                  <a:gd name="T31" fmla="*/ 30 h 39"/>
                  <a:gd name="T32" fmla="*/ 3 w 19"/>
                  <a:gd name="T33" fmla="*/ 36 h 39"/>
                  <a:gd name="T34" fmla="*/ 4 w 19"/>
                  <a:gd name="T35" fmla="*/ 38 h 39"/>
                  <a:gd name="T36" fmla="*/ 7 w 19"/>
                  <a:gd name="T37" fmla="*/ 39 h 39"/>
                  <a:gd name="T38" fmla="*/ 10 w 19"/>
                  <a:gd name="T39" fmla="*/ 39 h 39"/>
                  <a:gd name="T40" fmla="*/ 13 w 19"/>
                  <a:gd name="T41" fmla="*/ 36 h 39"/>
                  <a:gd name="T42" fmla="*/ 19 w 19"/>
                  <a:gd name="T43" fmla="*/ 27 h 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9" h="39">
                    <a:moveTo>
                      <a:pt x="19" y="27"/>
                    </a:moveTo>
                    <a:lnTo>
                      <a:pt x="19" y="27"/>
                    </a:lnTo>
                    <a:lnTo>
                      <a:pt x="19" y="22"/>
                    </a:lnTo>
                    <a:lnTo>
                      <a:pt x="19" y="11"/>
                    </a:lnTo>
                    <a:lnTo>
                      <a:pt x="19" y="5"/>
                    </a:lnTo>
                    <a:lnTo>
                      <a:pt x="16" y="2"/>
                    </a:lnTo>
                    <a:lnTo>
                      <a:pt x="13" y="0"/>
                    </a:lnTo>
                    <a:lnTo>
                      <a:pt x="12" y="0"/>
                    </a:lnTo>
                    <a:lnTo>
                      <a:pt x="8" y="0"/>
                    </a:lnTo>
                    <a:lnTo>
                      <a:pt x="6" y="2"/>
                    </a:lnTo>
                    <a:lnTo>
                      <a:pt x="6" y="2"/>
                    </a:lnTo>
                    <a:lnTo>
                      <a:pt x="3" y="4"/>
                    </a:lnTo>
                    <a:lnTo>
                      <a:pt x="2" y="8"/>
                    </a:lnTo>
                    <a:lnTo>
                      <a:pt x="0" y="20"/>
                    </a:lnTo>
                    <a:lnTo>
                      <a:pt x="0" y="20"/>
                    </a:lnTo>
                    <a:lnTo>
                      <a:pt x="0" y="30"/>
                    </a:lnTo>
                    <a:lnTo>
                      <a:pt x="3" y="36"/>
                    </a:lnTo>
                    <a:lnTo>
                      <a:pt x="4" y="38"/>
                    </a:lnTo>
                    <a:lnTo>
                      <a:pt x="7" y="39"/>
                    </a:lnTo>
                    <a:lnTo>
                      <a:pt x="10" y="39"/>
                    </a:lnTo>
                    <a:lnTo>
                      <a:pt x="13" y="36"/>
                    </a:lnTo>
                    <a:lnTo>
                      <a:pt x="19" y="27"/>
                    </a:lnTo>
                    <a:close/>
                  </a:path>
                </a:pathLst>
              </a:custGeom>
              <a:solidFill>
                <a:srgbClr val="E4996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230" name="Freeform 190"/>
              <p:cNvSpPr>
                <a:spLocks/>
              </p:cNvSpPr>
              <p:nvPr/>
            </p:nvSpPr>
            <p:spPr bwMode="auto">
              <a:xfrm>
                <a:off x="1749" y="2777"/>
                <a:ext cx="17" cy="35"/>
              </a:xfrm>
              <a:custGeom>
                <a:avLst/>
                <a:gdLst>
                  <a:gd name="T0" fmla="*/ 16 w 17"/>
                  <a:gd name="T1" fmla="*/ 24 h 35"/>
                  <a:gd name="T2" fmla="*/ 16 w 17"/>
                  <a:gd name="T3" fmla="*/ 24 h 35"/>
                  <a:gd name="T4" fmla="*/ 16 w 17"/>
                  <a:gd name="T5" fmla="*/ 20 h 35"/>
                  <a:gd name="T6" fmla="*/ 17 w 17"/>
                  <a:gd name="T7" fmla="*/ 9 h 35"/>
                  <a:gd name="T8" fmla="*/ 16 w 17"/>
                  <a:gd name="T9" fmla="*/ 6 h 35"/>
                  <a:gd name="T10" fmla="*/ 13 w 17"/>
                  <a:gd name="T11" fmla="*/ 2 h 35"/>
                  <a:gd name="T12" fmla="*/ 9 w 17"/>
                  <a:gd name="T13" fmla="*/ 0 h 35"/>
                  <a:gd name="T14" fmla="*/ 4 w 17"/>
                  <a:gd name="T15" fmla="*/ 2 h 35"/>
                  <a:gd name="T16" fmla="*/ 4 w 17"/>
                  <a:gd name="T17" fmla="*/ 2 h 35"/>
                  <a:gd name="T18" fmla="*/ 1 w 17"/>
                  <a:gd name="T19" fmla="*/ 4 h 35"/>
                  <a:gd name="T20" fmla="*/ 0 w 17"/>
                  <a:gd name="T21" fmla="*/ 8 h 35"/>
                  <a:gd name="T22" fmla="*/ 0 w 17"/>
                  <a:gd name="T23" fmla="*/ 17 h 35"/>
                  <a:gd name="T24" fmla="*/ 0 w 17"/>
                  <a:gd name="T25" fmla="*/ 17 h 35"/>
                  <a:gd name="T26" fmla="*/ 0 w 17"/>
                  <a:gd name="T27" fmla="*/ 24 h 35"/>
                  <a:gd name="T28" fmla="*/ 3 w 17"/>
                  <a:gd name="T29" fmla="*/ 30 h 35"/>
                  <a:gd name="T30" fmla="*/ 4 w 17"/>
                  <a:gd name="T31" fmla="*/ 33 h 35"/>
                  <a:gd name="T32" fmla="*/ 5 w 17"/>
                  <a:gd name="T33" fmla="*/ 34 h 35"/>
                  <a:gd name="T34" fmla="*/ 8 w 17"/>
                  <a:gd name="T35" fmla="*/ 35 h 35"/>
                  <a:gd name="T36" fmla="*/ 10 w 17"/>
                  <a:gd name="T37" fmla="*/ 34 h 35"/>
                  <a:gd name="T38" fmla="*/ 16 w 17"/>
                  <a:gd name="T39" fmla="*/ 24 h 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7" h="35">
                    <a:moveTo>
                      <a:pt x="16" y="24"/>
                    </a:moveTo>
                    <a:lnTo>
                      <a:pt x="16" y="24"/>
                    </a:lnTo>
                    <a:lnTo>
                      <a:pt x="16" y="20"/>
                    </a:lnTo>
                    <a:lnTo>
                      <a:pt x="17" y="9"/>
                    </a:lnTo>
                    <a:lnTo>
                      <a:pt x="16" y="6"/>
                    </a:lnTo>
                    <a:lnTo>
                      <a:pt x="13" y="2"/>
                    </a:lnTo>
                    <a:lnTo>
                      <a:pt x="9" y="0"/>
                    </a:lnTo>
                    <a:lnTo>
                      <a:pt x="4" y="2"/>
                    </a:lnTo>
                    <a:lnTo>
                      <a:pt x="4" y="2"/>
                    </a:lnTo>
                    <a:lnTo>
                      <a:pt x="1" y="4"/>
                    </a:lnTo>
                    <a:lnTo>
                      <a:pt x="0" y="8"/>
                    </a:lnTo>
                    <a:lnTo>
                      <a:pt x="0" y="17"/>
                    </a:lnTo>
                    <a:lnTo>
                      <a:pt x="0" y="17"/>
                    </a:lnTo>
                    <a:lnTo>
                      <a:pt x="0" y="24"/>
                    </a:lnTo>
                    <a:lnTo>
                      <a:pt x="3" y="30"/>
                    </a:lnTo>
                    <a:lnTo>
                      <a:pt x="4" y="33"/>
                    </a:lnTo>
                    <a:lnTo>
                      <a:pt x="5" y="34"/>
                    </a:lnTo>
                    <a:lnTo>
                      <a:pt x="8" y="35"/>
                    </a:lnTo>
                    <a:lnTo>
                      <a:pt x="10" y="34"/>
                    </a:lnTo>
                    <a:lnTo>
                      <a:pt x="16" y="24"/>
                    </a:lnTo>
                    <a:close/>
                  </a:path>
                </a:pathLst>
              </a:custGeom>
              <a:solidFill>
                <a:srgbClr val="E4AD8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231" name="Freeform 191"/>
              <p:cNvSpPr>
                <a:spLocks/>
              </p:cNvSpPr>
              <p:nvPr/>
            </p:nvSpPr>
            <p:spPr bwMode="auto">
              <a:xfrm>
                <a:off x="1753" y="2781"/>
                <a:ext cx="10" cy="25"/>
              </a:xfrm>
              <a:custGeom>
                <a:avLst/>
                <a:gdLst>
                  <a:gd name="T0" fmla="*/ 1 w 10"/>
                  <a:gd name="T1" fmla="*/ 0 h 25"/>
                  <a:gd name="T2" fmla="*/ 1 w 10"/>
                  <a:gd name="T3" fmla="*/ 0 h 25"/>
                  <a:gd name="T4" fmla="*/ 5 w 10"/>
                  <a:gd name="T5" fmla="*/ 0 h 25"/>
                  <a:gd name="T6" fmla="*/ 8 w 10"/>
                  <a:gd name="T7" fmla="*/ 0 h 25"/>
                  <a:gd name="T8" fmla="*/ 9 w 10"/>
                  <a:gd name="T9" fmla="*/ 3 h 25"/>
                  <a:gd name="T10" fmla="*/ 9 w 10"/>
                  <a:gd name="T11" fmla="*/ 5 h 25"/>
                  <a:gd name="T12" fmla="*/ 9 w 10"/>
                  <a:gd name="T13" fmla="*/ 5 h 25"/>
                  <a:gd name="T14" fmla="*/ 10 w 10"/>
                  <a:gd name="T15" fmla="*/ 9 h 25"/>
                  <a:gd name="T16" fmla="*/ 9 w 10"/>
                  <a:gd name="T17" fmla="*/ 13 h 25"/>
                  <a:gd name="T18" fmla="*/ 8 w 10"/>
                  <a:gd name="T19" fmla="*/ 18 h 25"/>
                  <a:gd name="T20" fmla="*/ 5 w 10"/>
                  <a:gd name="T21" fmla="*/ 23 h 25"/>
                  <a:gd name="T22" fmla="*/ 5 w 10"/>
                  <a:gd name="T23" fmla="*/ 23 h 25"/>
                  <a:gd name="T24" fmla="*/ 4 w 10"/>
                  <a:gd name="T25" fmla="*/ 25 h 25"/>
                  <a:gd name="T26" fmla="*/ 4 w 10"/>
                  <a:gd name="T27" fmla="*/ 25 h 25"/>
                  <a:gd name="T28" fmla="*/ 4 w 10"/>
                  <a:gd name="T29" fmla="*/ 23 h 25"/>
                  <a:gd name="T30" fmla="*/ 4 w 10"/>
                  <a:gd name="T31" fmla="*/ 23 h 25"/>
                  <a:gd name="T32" fmla="*/ 8 w 10"/>
                  <a:gd name="T33" fmla="*/ 14 h 25"/>
                  <a:gd name="T34" fmla="*/ 8 w 10"/>
                  <a:gd name="T35" fmla="*/ 8 h 25"/>
                  <a:gd name="T36" fmla="*/ 8 w 10"/>
                  <a:gd name="T37" fmla="*/ 8 h 25"/>
                  <a:gd name="T38" fmla="*/ 6 w 10"/>
                  <a:gd name="T39" fmla="*/ 5 h 25"/>
                  <a:gd name="T40" fmla="*/ 5 w 10"/>
                  <a:gd name="T41" fmla="*/ 3 h 25"/>
                  <a:gd name="T42" fmla="*/ 4 w 10"/>
                  <a:gd name="T43" fmla="*/ 3 h 25"/>
                  <a:gd name="T44" fmla="*/ 1 w 10"/>
                  <a:gd name="T45" fmla="*/ 3 h 25"/>
                  <a:gd name="T46" fmla="*/ 1 w 10"/>
                  <a:gd name="T47" fmla="*/ 3 h 25"/>
                  <a:gd name="T48" fmla="*/ 0 w 10"/>
                  <a:gd name="T49" fmla="*/ 3 h 25"/>
                  <a:gd name="T50" fmla="*/ 0 w 10"/>
                  <a:gd name="T51" fmla="*/ 2 h 25"/>
                  <a:gd name="T52" fmla="*/ 0 w 10"/>
                  <a:gd name="T53" fmla="*/ 2 h 25"/>
                  <a:gd name="T54" fmla="*/ 1 w 10"/>
                  <a:gd name="T55" fmla="*/ 0 h 25"/>
                  <a:gd name="T56" fmla="*/ 1 w 10"/>
                  <a:gd name="T57" fmla="*/ 0 h 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10" h="25">
                    <a:moveTo>
                      <a:pt x="1" y="0"/>
                    </a:moveTo>
                    <a:lnTo>
                      <a:pt x="1" y="0"/>
                    </a:lnTo>
                    <a:lnTo>
                      <a:pt x="5" y="0"/>
                    </a:lnTo>
                    <a:lnTo>
                      <a:pt x="8" y="0"/>
                    </a:lnTo>
                    <a:lnTo>
                      <a:pt x="9" y="3"/>
                    </a:lnTo>
                    <a:lnTo>
                      <a:pt x="9" y="5"/>
                    </a:lnTo>
                    <a:lnTo>
                      <a:pt x="9" y="5"/>
                    </a:lnTo>
                    <a:lnTo>
                      <a:pt x="10" y="9"/>
                    </a:lnTo>
                    <a:lnTo>
                      <a:pt x="9" y="13"/>
                    </a:lnTo>
                    <a:lnTo>
                      <a:pt x="8" y="18"/>
                    </a:lnTo>
                    <a:lnTo>
                      <a:pt x="5" y="23"/>
                    </a:lnTo>
                    <a:lnTo>
                      <a:pt x="5" y="23"/>
                    </a:lnTo>
                    <a:lnTo>
                      <a:pt x="4" y="25"/>
                    </a:lnTo>
                    <a:lnTo>
                      <a:pt x="4" y="25"/>
                    </a:lnTo>
                    <a:lnTo>
                      <a:pt x="4" y="23"/>
                    </a:lnTo>
                    <a:lnTo>
                      <a:pt x="4" y="23"/>
                    </a:lnTo>
                    <a:lnTo>
                      <a:pt x="8" y="14"/>
                    </a:lnTo>
                    <a:lnTo>
                      <a:pt x="8" y="8"/>
                    </a:lnTo>
                    <a:lnTo>
                      <a:pt x="8" y="8"/>
                    </a:lnTo>
                    <a:lnTo>
                      <a:pt x="6" y="5"/>
                    </a:lnTo>
                    <a:lnTo>
                      <a:pt x="5" y="3"/>
                    </a:lnTo>
                    <a:lnTo>
                      <a:pt x="4" y="3"/>
                    </a:lnTo>
                    <a:lnTo>
                      <a:pt x="1" y="3"/>
                    </a:lnTo>
                    <a:lnTo>
                      <a:pt x="1" y="3"/>
                    </a:lnTo>
                    <a:lnTo>
                      <a:pt x="0" y="3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1" y="0"/>
                    </a:lnTo>
                    <a:lnTo>
                      <a:pt x="1" y="0"/>
                    </a:lnTo>
                    <a:close/>
                  </a:path>
                </a:pathLst>
              </a:custGeom>
              <a:solidFill>
                <a:srgbClr val="E4996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0" name="Freeform 192"/>
              <p:cNvSpPr>
                <a:spLocks/>
              </p:cNvSpPr>
              <p:nvPr/>
            </p:nvSpPr>
            <p:spPr bwMode="auto">
              <a:xfrm>
                <a:off x="1753" y="2797"/>
                <a:ext cx="8" cy="4"/>
              </a:xfrm>
              <a:custGeom>
                <a:avLst/>
                <a:gdLst>
                  <a:gd name="T0" fmla="*/ 5 w 8"/>
                  <a:gd name="T1" fmla="*/ 4 h 4"/>
                  <a:gd name="T2" fmla="*/ 5 w 8"/>
                  <a:gd name="T3" fmla="*/ 4 h 4"/>
                  <a:gd name="T4" fmla="*/ 4 w 8"/>
                  <a:gd name="T5" fmla="*/ 1 h 4"/>
                  <a:gd name="T6" fmla="*/ 1 w 8"/>
                  <a:gd name="T7" fmla="*/ 2 h 4"/>
                  <a:gd name="T8" fmla="*/ 1 w 8"/>
                  <a:gd name="T9" fmla="*/ 2 h 4"/>
                  <a:gd name="T10" fmla="*/ 1 w 8"/>
                  <a:gd name="T11" fmla="*/ 2 h 4"/>
                  <a:gd name="T12" fmla="*/ 0 w 8"/>
                  <a:gd name="T13" fmla="*/ 2 h 4"/>
                  <a:gd name="T14" fmla="*/ 0 w 8"/>
                  <a:gd name="T15" fmla="*/ 2 h 4"/>
                  <a:gd name="T16" fmla="*/ 1 w 8"/>
                  <a:gd name="T17" fmla="*/ 1 h 4"/>
                  <a:gd name="T18" fmla="*/ 1 w 8"/>
                  <a:gd name="T19" fmla="*/ 1 h 4"/>
                  <a:gd name="T20" fmla="*/ 6 w 8"/>
                  <a:gd name="T21" fmla="*/ 0 h 4"/>
                  <a:gd name="T22" fmla="*/ 6 w 8"/>
                  <a:gd name="T23" fmla="*/ 0 h 4"/>
                  <a:gd name="T24" fmla="*/ 8 w 8"/>
                  <a:gd name="T25" fmla="*/ 1 h 4"/>
                  <a:gd name="T26" fmla="*/ 8 w 8"/>
                  <a:gd name="T27" fmla="*/ 1 h 4"/>
                  <a:gd name="T28" fmla="*/ 8 w 8"/>
                  <a:gd name="T29" fmla="*/ 2 h 4"/>
                  <a:gd name="T30" fmla="*/ 8 w 8"/>
                  <a:gd name="T31" fmla="*/ 2 h 4"/>
                  <a:gd name="T32" fmla="*/ 5 w 8"/>
                  <a:gd name="T33" fmla="*/ 4 h 4"/>
                  <a:gd name="T34" fmla="*/ 5 w 8"/>
                  <a:gd name="T35" fmla="*/ 4 h 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8" h="4">
                    <a:moveTo>
                      <a:pt x="5" y="4"/>
                    </a:moveTo>
                    <a:lnTo>
                      <a:pt x="5" y="4"/>
                    </a:lnTo>
                    <a:lnTo>
                      <a:pt x="4" y="1"/>
                    </a:lnTo>
                    <a:lnTo>
                      <a:pt x="1" y="2"/>
                    </a:lnTo>
                    <a:lnTo>
                      <a:pt x="1" y="2"/>
                    </a:lnTo>
                    <a:lnTo>
                      <a:pt x="1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1" y="1"/>
                    </a:lnTo>
                    <a:lnTo>
                      <a:pt x="1" y="1"/>
                    </a:lnTo>
                    <a:lnTo>
                      <a:pt x="6" y="0"/>
                    </a:lnTo>
                    <a:lnTo>
                      <a:pt x="6" y="0"/>
                    </a:lnTo>
                    <a:lnTo>
                      <a:pt x="8" y="1"/>
                    </a:lnTo>
                    <a:lnTo>
                      <a:pt x="8" y="1"/>
                    </a:lnTo>
                    <a:lnTo>
                      <a:pt x="8" y="2"/>
                    </a:lnTo>
                    <a:lnTo>
                      <a:pt x="8" y="2"/>
                    </a:lnTo>
                    <a:lnTo>
                      <a:pt x="5" y="4"/>
                    </a:lnTo>
                    <a:lnTo>
                      <a:pt x="5" y="4"/>
                    </a:lnTo>
                    <a:close/>
                  </a:path>
                </a:pathLst>
              </a:custGeom>
              <a:solidFill>
                <a:srgbClr val="E4996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1" name="Freeform 193"/>
              <p:cNvSpPr>
                <a:spLocks/>
              </p:cNvSpPr>
              <p:nvPr/>
            </p:nvSpPr>
            <p:spPr bwMode="auto">
              <a:xfrm>
                <a:off x="1797" y="2790"/>
                <a:ext cx="46" cy="31"/>
              </a:xfrm>
              <a:custGeom>
                <a:avLst/>
                <a:gdLst>
                  <a:gd name="T0" fmla="*/ 45 w 46"/>
                  <a:gd name="T1" fmla="*/ 20 h 31"/>
                  <a:gd name="T2" fmla="*/ 45 w 46"/>
                  <a:gd name="T3" fmla="*/ 20 h 31"/>
                  <a:gd name="T4" fmla="*/ 42 w 46"/>
                  <a:gd name="T5" fmla="*/ 18 h 31"/>
                  <a:gd name="T6" fmla="*/ 36 w 46"/>
                  <a:gd name="T7" fmla="*/ 13 h 31"/>
                  <a:gd name="T8" fmla="*/ 23 w 46"/>
                  <a:gd name="T9" fmla="*/ 7 h 31"/>
                  <a:gd name="T10" fmla="*/ 14 w 46"/>
                  <a:gd name="T11" fmla="*/ 3 h 31"/>
                  <a:gd name="T12" fmla="*/ 4 w 46"/>
                  <a:gd name="T13" fmla="*/ 0 h 31"/>
                  <a:gd name="T14" fmla="*/ 4 w 46"/>
                  <a:gd name="T15" fmla="*/ 0 h 31"/>
                  <a:gd name="T16" fmla="*/ 2 w 46"/>
                  <a:gd name="T17" fmla="*/ 0 h 31"/>
                  <a:gd name="T18" fmla="*/ 1 w 46"/>
                  <a:gd name="T19" fmla="*/ 2 h 31"/>
                  <a:gd name="T20" fmla="*/ 0 w 46"/>
                  <a:gd name="T21" fmla="*/ 4 h 31"/>
                  <a:gd name="T22" fmla="*/ 0 w 46"/>
                  <a:gd name="T23" fmla="*/ 4 h 31"/>
                  <a:gd name="T24" fmla="*/ 5 w 46"/>
                  <a:gd name="T25" fmla="*/ 5 h 31"/>
                  <a:gd name="T26" fmla="*/ 17 w 46"/>
                  <a:gd name="T27" fmla="*/ 11 h 31"/>
                  <a:gd name="T28" fmla="*/ 23 w 46"/>
                  <a:gd name="T29" fmla="*/ 16 h 31"/>
                  <a:gd name="T30" fmla="*/ 29 w 46"/>
                  <a:gd name="T31" fmla="*/ 20 h 31"/>
                  <a:gd name="T32" fmla="*/ 36 w 46"/>
                  <a:gd name="T33" fmla="*/ 25 h 31"/>
                  <a:gd name="T34" fmla="*/ 41 w 46"/>
                  <a:gd name="T35" fmla="*/ 31 h 31"/>
                  <a:gd name="T36" fmla="*/ 41 w 46"/>
                  <a:gd name="T37" fmla="*/ 31 h 31"/>
                  <a:gd name="T38" fmla="*/ 42 w 46"/>
                  <a:gd name="T39" fmla="*/ 31 h 31"/>
                  <a:gd name="T40" fmla="*/ 44 w 46"/>
                  <a:gd name="T41" fmla="*/ 29 h 31"/>
                  <a:gd name="T42" fmla="*/ 46 w 46"/>
                  <a:gd name="T43" fmla="*/ 26 h 31"/>
                  <a:gd name="T44" fmla="*/ 46 w 46"/>
                  <a:gd name="T45" fmla="*/ 23 h 31"/>
                  <a:gd name="T46" fmla="*/ 45 w 46"/>
                  <a:gd name="T47" fmla="*/ 20 h 31"/>
                  <a:gd name="T48" fmla="*/ 45 w 46"/>
                  <a:gd name="T49" fmla="*/ 20 h 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46" h="31">
                    <a:moveTo>
                      <a:pt x="45" y="20"/>
                    </a:moveTo>
                    <a:lnTo>
                      <a:pt x="45" y="20"/>
                    </a:lnTo>
                    <a:lnTo>
                      <a:pt x="42" y="18"/>
                    </a:lnTo>
                    <a:lnTo>
                      <a:pt x="36" y="13"/>
                    </a:lnTo>
                    <a:lnTo>
                      <a:pt x="23" y="7"/>
                    </a:lnTo>
                    <a:lnTo>
                      <a:pt x="14" y="3"/>
                    </a:lnTo>
                    <a:lnTo>
                      <a:pt x="4" y="0"/>
                    </a:lnTo>
                    <a:lnTo>
                      <a:pt x="4" y="0"/>
                    </a:lnTo>
                    <a:lnTo>
                      <a:pt x="2" y="0"/>
                    </a:lnTo>
                    <a:lnTo>
                      <a:pt x="1" y="2"/>
                    </a:lnTo>
                    <a:lnTo>
                      <a:pt x="0" y="4"/>
                    </a:lnTo>
                    <a:lnTo>
                      <a:pt x="0" y="4"/>
                    </a:lnTo>
                    <a:lnTo>
                      <a:pt x="5" y="5"/>
                    </a:lnTo>
                    <a:lnTo>
                      <a:pt x="17" y="11"/>
                    </a:lnTo>
                    <a:lnTo>
                      <a:pt x="23" y="16"/>
                    </a:lnTo>
                    <a:lnTo>
                      <a:pt x="29" y="20"/>
                    </a:lnTo>
                    <a:lnTo>
                      <a:pt x="36" y="25"/>
                    </a:lnTo>
                    <a:lnTo>
                      <a:pt x="41" y="31"/>
                    </a:lnTo>
                    <a:lnTo>
                      <a:pt x="41" y="31"/>
                    </a:lnTo>
                    <a:lnTo>
                      <a:pt x="42" y="31"/>
                    </a:lnTo>
                    <a:lnTo>
                      <a:pt x="44" y="29"/>
                    </a:lnTo>
                    <a:lnTo>
                      <a:pt x="46" y="26"/>
                    </a:lnTo>
                    <a:lnTo>
                      <a:pt x="46" y="23"/>
                    </a:lnTo>
                    <a:lnTo>
                      <a:pt x="45" y="20"/>
                    </a:lnTo>
                    <a:lnTo>
                      <a:pt x="45" y="20"/>
                    </a:lnTo>
                    <a:close/>
                  </a:path>
                </a:pathLst>
              </a:custGeom>
              <a:solidFill>
                <a:srgbClr val="441E0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2" name="Freeform 194"/>
              <p:cNvSpPr>
                <a:spLocks/>
              </p:cNvSpPr>
              <p:nvPr/>
            </p:nvSpPr>
            <p:spPr bwMode="auto">
              <a:xfrm>
                <a:off x="1846" y="2830"/>
                <a:ext cx="33" cy="27"/>
              </a:xfrm>
              <a:custGeom>
                <a:avLst/>
                <a:gdLst>
                  <a:gd name="T0" fmla="*/ 10 w 33"/>
                  <a:gd name="T1" fmla="*/ 26 h 27"/>
                  <a:gd name="T2" fmla="*/ 10 w 33"/>
                  <a:gd name="T3" fmla="*/ 26 h 27"/>
                  <a:gd name="T4" fmla="*/ 15 w 33"/>
                  <a:gd name="T5" fmla="*/ 27 h 27"/>
                  <a:gd name="T6" fmla="*/ 18 w 33"/>
                  <a:gd name="T7" fmla="*/ 27 h 27"/>
                  <a:gd name="T8" fmla="*/ 18 w 33"/>
                  <a:gd name="T9" fmla="*/ 27 h 27"/>
                  <a:gd name="T10" fmla="*/ 33 w 33"/>
                  <a:gd name="T11" fmla="*/ 8 h 27"/>
                  <a:gd name="T12" fmla="*/ 33 w 33"/>
                  <a:gd name="T13" fmla="*/ 8 h 27"/>
                  <a:gd name="T14" fmla="*/ 33 w 33"/>
                  <a:gd name="T15" fmla="*/ 4 h 27"/>
                  <a:gd name="T16" fmla="*/ 31 w 33"/>
                  <a:gd name="T17" fmla="*/ 3 h 27"/>
                  <a:gd name="T18" fmla="*/ 27 w 33"/>
                  <a:gd name="T19" fmla="*/ 2 h 27"/>
                  <a:gd name="T20" fmla="*/ 22 w 33"/>
                  <a:gd name="T21" fmla="*/ 0 h 27"/>
                  <a:gd name="T22" fmla="*/ 11 w 33"/>
                  <a:gd name="T23" fmla="*/ 2 h 27"/>
                  <a:gd name="T24" fmla="*/ 6 w 33"/>
                  <a:gd name="T25" fmla="*/ 4 h 27"/>
                  <a:gd name="T26" fmla="*/ 6 w 33"/>
                  <a:gd name="T27" fmla="*/ 4 h 27"/>
                  <a:gd name="T28" fmla="*/ 2 w 33"/>
                  <a:gd name="T29" fmla="*/ 8 h 27"/>
                  <a:gd name="T30" fmla="*/ 1 w 33"/>
                  <a:gd name="T31" fmla="*/ 11 h 27"/>
                  <a:gd name="T32" fmla="*/ 0 w 33"/>
                  <a:gd name="T33" fmla="*/ 16 h 27"/>
                  <a:gd name="T34" fmla="*/ 0 w 33"/>
                  <a:gd name="T35" fmla="*/ 16 h 27"/>
                  <a:gd name="T36" fmla="*/ 1 w 33"/>
                  <a:gd name="T37" fmla="*/ 18 h 27"/>
                  <a:gd name="T38" fmla="*/ 5 w 33"/>
                  <a:gd name="T39" fmla="*/ 22 h 27"/>
                  <a:gd name="T40" fmla="*/ 10 w 33"/>
                  <a:gd name="T41" fmla="*/ 26 h 27"/>
                  <a:gd name="T42" fmla="*/ 10 w 33"/>
                  <a:gd name="T43" fmla="*/ 26 h 2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33" h="27">
                    <a:moveTo>
                      <a:pt x="10" y="26"/>
                    </a:moveTo>
                    <a:lnTo>
                      <a:pt x="10" y="26"/>
                    </a:lnTo>
                    <a:lnTo>
                      <a:pt x="15" y="27"/>
                    </a:lnTo>
                    <a:lnTo>
                      <a:pt x="18" y="27"/>
                    </a:lnTo>
                    <a:lnTo>
                      <a:pt x="18" y="27"/>
                    </a:lnTo>
                    <a:lnTo>
                      <a:pt x="33" y="8"/>
                    </a:lnTo>
                    <a:lnTo>
                      <a:pt x="33" y="8"/>
                    </a:lnTo>
                    <a:lnTo>
                      <a:pt x="33" y="4"/>
                    </a:lnTo>
                    <a:lnTo>
                      <a:pt x="31" y="3"/>
                    </a:lnTo>
                    <a:lnTo>
                      <a:pt x="27" y="2"/>
                    </a:lnTo>
                    <a:lnTo>
                      <a:pt x="22" y="0"/>
                    </a:lnTo>
                    <a:lnTo>
                      <a:pt x="11" y="2"/>
                    </a:lnTo>
                    <a:lnTo>
                      <a:pt x="6" y="4"/>
                    </a:lnTo>
                    <a:lnTo>
                      <a:pt x="6" y="4"/>
                    </a:lnTo>
                    <a:lnTo>
                      <a:pt x="2" y="8"/>
                    </a:lnTo>
                    <a:lnTo>
                      <a:pt x="1" y="11"/>
                    </a:lnTo>
                    <a:lnTo>
                      <a:pt x="0" y="16"/>
                    </a:lnTo>
                    <a:lnTo>
                      <a:pt x="0" y="16"/>
                    </a:lnTo>
                    <a:lnTo>
                      <a:pt x="1" y="18"/>
                    </a:lnTo>
                    <a:lnTo>
                      <a:pt x="5" y="22"/>
                    </a:lnTo>
                    <a:lnTo>
                      <a:pt x="10" y="26"/>
                    </a:lnTo>
                    <a:lnTo>
                      <a:pt x="10" y="26"/>
                    </a:lnTo>
                    <a:close/>
                  </a:path>
                </a:pathLst>
              </a:custGeom>
              <a:solidFill>
                <a:srgbClr val="E4996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3" name="Freeform 195"/>
              <p:cNvSpPr>
                <a:spLocks/>
              </p:cNvSpPr>
              <p:nvPr/>
            </p:nvSpPr>
            <p:spPr bwMode="auto">
              <a:xfrm>
                <a:off x="1812" y="2829"/>
                <a:ext cx="67" cy="60"/>
              </a:xfrm>
              <a:custGeom>
                <a:avLst/>
                <a:gdLst>
                  <a:gd name="T0" fmla="*/ 12 w 67"/>
                  <a:gd name="T1" fmla="*/ 60 h 60"/>
                  <a:gd name="T2" fmla="*/ 34 w 67"/>
                  <a:gd name="T3" fmla="*/ 57 h 60"/>
                  <a:gd name="T4" fmla="*/ 34 w 67"/>
                  <a:gd name="T5" fmla="*/ 57 h 60"/>
                  <a:gd name="T6" fmla="*/ 34 w 67"/>
                  <a:gd name="T7" fmla="*/ 50 h 60"/>
                  <a:gd name="T8" fmla="*/ 34 w 67"/>
                  <a:gd name="T9" fmla="*/ 44 h 60"/>
                  <a:gd name="T10" fmla="*/ 35 w 67"/>
                  <a:gd name="T11" fmla="*/ 36 h 60"/>
                  <a:gd name="T12" fmla="*/ 36 w 67"/>
                  <a:gd name="T13" fmla="*/ 27 h 60"/>
                  <a:gd name="T14" fmla="*/ 40 w 67"/>
                  <a:gd name="T15" fmla="*/ 18 h 60"/>
                  <a:gd name="T16" fmla="*/ 45 w 67"/>
                  <a:gd name="T17" fmla="*/ 10 h 60"/>
                  <a:gd name="T18" fmla="*/ 49 w 67"/>
                  <a:gd name="T19" fmla="*/ 6 h 60"/>
                  <a:gd name="T20" fmla="*/ 53 w 67"/>
                  <a:gd name="T21" fmla="*/ 4 h 60"/>
                  <a:gd name="T22" fmla="*/ 53 w 67"/>
                  <a:gd name="T23" fmla="*/ 4 h 60"/>
                  <a:gd name="T24" fmla="*/ 62 w 67"/>
                  <a:gd name="T25" fmla="*/ 0 h 60"/>
                  <a:gd name="T26" fmla="*/ 67 w 67"/>
                  <a:gd name="T27" fmla="*/ 0 h 60"/>
                  <a:gd name="T28" fmla="*/ 67 w 67"/>
                  <a:gd name="T29" fmla="*/ 0 h 60"/>
                  <a:gd name="T30" fmla="*/ 61 w 67"/>
                  <a:gd name="T31" fmla="*/ 0 h 60"/>
                  <a:gd name="T32" fmla="*/ 49 w 67"/>
                  <a:gd name="T33" fmla="*/ 1 h 60"/>
                  <a:gd name="T34" fmla="*/ 49 w 67"/>
                  <a:gd name="T35" fmla="*/ 1 h 60"/>
                  <a:gd name="T36" fmla="*/ 45 w 67"/>
                  <a:gd name="T37" fmla="*/ 3 h 60"/>
                  <a:gd name="T38" fmla="*/ 41 w 67"/>
                  <a:gd name="T39" fmla="*/ 4 h 60"/>
                  <a:gd name="T40" fmla="*/ 39 w 67"/>
                  <a:gd name="T41" fmla="*/ 8 h 60"/>
                  <a:gd name="T42" fmla="*/ 36 w 67"/>
                  <a:gd name="T43" fmla="*/ 10 h 60"/>
                  <a:gd name="T44" fmla="*/ 32 w 67"/>
                  <a:gd name="T45" fmla="*/ 19 h 60"/>
                  <a:gd name="T46" fmla="*/ 30 w 67"/>
                  <a:gd name="T47" fmla="*/ 28 h 60"/>
                  <a:gd name="T48" fmla="*/ 29 w 67"/>
                  <a:gd name="T49" fmla="*/ 37 h 60"/>
                  <a:gd name="T50" fmla="*/ 29 w 67"/>
                  <a:gd name="T51" fmla="*/ 45 h 60"/>
                  <a:gd name="T52" fmla="*/ 29 w 67"/>
                  <a:gd name="T53" fmla="*/ 53 h 60"/>
                  <a:gd name="T54" fmla="*/ 17 w 67"/>
                  <a:gd name="T55" fmla="*/ 55 h 60"/>
                  <a:gd name="T56" fmla="*/ 0 w 67"/>
                  <a:gd name="T57" fmla="*/ 40 h 60"/>
                  <a:gd name="T58" fmla="*/ 12 w 67"/>
                  <a:gd name="T59" fmla="*/ 60 h 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67" h="60">
                    <a:moveTo>
                      <a:pt x="12" y="60"/>
                    </a:moveTo>
                    <a:lnTo>
                      <a:pt x="34" y="57"/>
                    </a:lnTo>
                    <a:lnTo>
                      <a:pt x="34" y="57"/>
                    </a:lnTo>
                    <a:lnTo>
                      <a:pt x="34" y="50"/>
                    </a:lnTo>
                    <a:lnTo>
                      <a:pt x="34" y="44"/>
                    </a:lnTo>
                    <a:lnTo>
                      <a:pt x="35" y="36"/>
                    </a:lnTo>
                    <a:lnTo>
                      <a:pt x="36" y="27"/>
                    </a:lnTo>
                    <a:lnTo>
                      <a:pt x="40" y="18"/>
                    </a:lnTo>
                    <a:lnTo>
                      <a:pt x="45" y="10"/>
                    </a:lnTo>
                    <a:lnTo>
                      <a:pt x="49" y="6"/>
                    </a:lnTo>
                    <a:lnTo>
                      <a:pt x="53" y="4"/>
                    </a:lnTo>
                    <a:lnTo>
                      <a:pt x="53" y="4"/>
                    </a:lnTo>
                    <a:lnTo>
                      <a:pt x="62" y="0"/>
                    </a:lnTo>
                    <a:lnTo>
                      <a:pt x="67" y="0"/>
                    </a:lnTo>
                    <a:lnTo>
                      <a:pt x="67" y="0"/>
                    </a:lnTo>
                    <a:lnTo>
                      <a:pt x="61" y="0"/>
                    </a:lnTo>
                    <a:lnTo>
                      <a:pt x="49" y="1"/>
                    </a:lnTo>
                    <a:lnTo>
                      <a:pt x="49" y="1"/>
                    </a:lnTo>
                    <a:lnTo>
                      <a:pt x="45" y="3"/>
                    </a:lnTo>
                    <a:lnTo>
                      <a:pt x="41" y="4"/>
                    </a:lnTo>
                    <a:lnTo>
                      <a:pt x="39" y="8"/>
                    </a:lnTo>
                    <a:lnTo>
                      <a:pt x="36" y="10"/>
                    </a:lnTo>
                    <a:lnTo>
                      <a:pt x="32" y="19"/>
                    </a:lnTo>
                    <a:lnTo>
                      <a:pt x="30" y="28"/>
                    </a:lnTo>
                    <a:lnTo>
                      <a:pt x="29" y="37"/>
                    </a:lnTo>
                    <a:lnTo>
                      <a:pt x="29" y="45"/>
                    </a:lnTo>
                    <a:lnTo>
                      <a:pt x="29" y="53"/>
                    </a:lnTo>
                    <a:lnTo>
                      <a:pt x="17" y="55"/>
                    </a:lnTo>
                    <a:lnTo>
                      <a:pt x="0" y="40"/>
                    </a:lnTo>
                    <a:lnTo>
                      <a:pt x="12" y="60"/>
                    </a:lnTo>
                    <a:close/>
                  </a:path>
                </a:pathLst>
              </a:custGeom>
              <a:solidFill>
                <a:srgbClr val="E4996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4" name="Freeform 196"/>
              <p:cNvSpPr>
                <a:spLocks/>
              </p:cNvSpPr>
              <p:nvPr/>
            </p:nvSpPr>
            <p:spPr bwMode="auto">
              <a:xfrm>
                <a:off x="1852" y="2826"/>
                <a:ext cx="32" cy="16"/>
              </a:xfrm>
              <a:custGeom>
                <a:avLst/>
                <a:gdLst>
                  <a:gd name="T0" fmla="*/ 9 w 32"/>
                  <a:gd name="T1" fmla="*/ 0 h 16"/>
                  <a:gd name="T2" fmla="*/ 9 w 32"/>
                  <a:gd name="T3" fmla="*/ 0 h 16"/>
                  <a:gd name="T4" fmla="*/ 12 w 32"/>
                  <a:gd name="T5" fmla="*/ 0 h 16"/>
                  <a:gd name="T6" fmla="*/ 18 w 32"/>
                  <a:gd name="T7" fmla="*/ 2 h 16"/>
                  <a:gd name="T8" fmla="*/ 26 w 32"/>
                  <a:gd name="T9" fmla="*/ 4 h 16"/>
                  <a:gd name="T10" fmla="*/ 30 w 32"/>
                  <a:gd name="T11" fmla="*/ 7 h 16"/>
                  <a:gd name="T12" fmla="*/ 32 w 32"/>
                  <a:gd name="T13" fmla="*/ 9 h 16"/>
                  <a:gd name="T14" fmla="*/ 32 w 32"/>
                  <a:gd name="T15" fmla="*/ 9 h 16"/>
                  <a:gd name="T16" fmla="*/ 31 w 32"/>
                  <a:gd name="T17" fmla="*/ 13 h 16"/>
                  <a:gd name="T18" fmla="*/ 30 w 32"/>
                  <a:gd name="T19" fmla="*/ 15 h 16"/>
                  <a:gd name="T20" fmla="*/ 26 w 32"/>
                  <a:gd name="T21" fmla="*/ 16 h 16"/>
                  <a:gd name="T22" fmla="*/ 26 w 32"/>
                  <a:gd name="T23" fmla="*/ 16 h 16"/>
                  <a:gd name="T24" fmla="*/ 18 w 32"/>
                  <a:gd name="T25" fmla="*/ 11 h 16"/>
                  <a:gd name="T26" fmla="*/ 9 w 32"/>
                  <a:gd name="T27" fmla="*/ 8 h 16"/>
                  <a:gd name="T28" fmla="*/ 5 w 32"/>
                  <a:gd name="T29" fmla="*/ 7 h 16"/>
                  <a:gd name="T30" fmla="*/ 0 w 32"/>
                  <a:gd name="T31" fmla="*/ 8 h 16"/>
                  <a:gd name="T32" fmla="*/ 0 w 32"/>
                  <a:gd name="T33" fmla="*/ 8 h 16"/>
                  <a:gd name="T34" fmla="*/ 0 w 32"/>
                  <a:gd name="T35" fmla="*/ 7 h 16"/>
                  <a:gd name="T36" fmla="*/ 1 w 32"/>
                  <a:gd name="T37" fmla="*/ 4 h 16"/>
                  <a:gd name="T38" fmla="*/ 4 w 32"/>
                  <a:gd name="T39" fmla="*/ 2 h 16"/>
                  <a:gd name="T40" fmla="*/ 9 w 32"/>
                  <a:gd name="T41" fmla="*/ 0 h 16"/>
                  <a:gd name="T42" fmla="*/ 9 w 32"/>
                  <a:gd name="T43" fmla="*/ 0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32" h="16">
                    <a:moveTo>
                      <a:pt x="9" y="0"/>
                    </a:moveTo>
                    <a:lnTo>
                      <a:pt x="9" y="0"/>
                    </a:lnTo>
                    <a:lnTo>
                      <a:pt x="12" y="0"/>
                    </a:lnTo>
                    <a:lnTo>
                      <a:pt x="18" y="2"/>
                    </a:lnTo>
                    <a:lnTo>
                      <a:pt x="26" y="4"/>
                    </a:lnTo>
                    <a:lnTo>
                      <a:pt x="30" y="7"/>
                    </a:lnTo>
                    <a:lnTo>
                      <a:pt x="32" y="9"/>
                    </a:lnTo>
                    <a:lnTo>
                      <a:pt x="32" y="9"/>
                    </a:lnTo>
                    <a:lnTo>
                      <a:pt x="31" y="13"/>
                    </a:lnTo>
                    <a:lnTo>
                      <a:pt x="30" y="15"/>
                    </a:lnTo>
                    <a:lnTo>
                      <a:pt x="26" y="16"/>
                    </a:lnTo>
                    <a:lnTo>
                      <a:pt x="26" y="16"/>
                    </a:lnTo>
                    <a:lnTo>
                      <a:pt x="18" y="11"/>
                    </a:lnTo>
                    <a:lnTo>
                      <a:pt x="9" y="8"/>
                    </a:lnTo>
                    <a:lnTo>
                      <a:pt x="5" y="7"/>
                    </a:lnTo>
                    <a:lnTo>
                      <a:pt x="0" y="8"/>
                    </a:lnTo>
                    <a:lnTo>
                      <a:pt x="0" y="8"/>
                    </a:lnTo>
                    <a:lnTo>
                      <a:pt x="0" y="7"/>
                    </a:lnTo>
                    <a:lnTo>
                      <a:pt x="1" y="4"/>
                    </a:lnTo>
                    <a:lnTo>
                      <a:pt x="4" y="2"/>
                    </a:lnTo>
                    <a:lnTo>
                      <a:pt x="9" y="0"/>
                    </a:lnTo>
                    <a:lnTo>
                      <a:pt x="9" y="0"/>
                    </a:lnTo>
                    <a:close/>
                  </a:path>
                </a:pathLst>
              </a:custGeom>
              <a:solidFill>
                <a:srgbClr val="441E0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5" name="Freeform 197"/>
              <p:cNvSpPr>
                <a:spLocks/>
              </p:cNvSpPr>
              <p:nvPr/>
            </p:nvSpPr>
            <p:spPr bwMode="auto">
              <a:xfrm>
                <a:off x="1801" y="2905"/>
                <a:ext cx="7" cy="5"/>
              </a:xfrm>
              <a:custGeom>
                <a:avLst/>
                <a:gdLst>
                  <a:gd name="T0" fmla="*/ 7 w 7"/>
                  <a:gd name="T1" fmla="*/ 5 h 5"/>
                  <a:gd name="T2" fmla="*/ 7 w 7"/>
                  <a:gd name="T3" fmla="*/ 5 h 5"/>
                  <a:gd name="T4" fmla="*/ 6 w 7"/>
                  <a:gd name="T5" fmla="*/ 5 h 5"/>
                  <a:gd name="T6" fmla="*/ 2 w 7"/>
                  <a:gd name="T7" fmla="*/ 4 h 5"/>
                  <a:gd name="T8" fmla="*/ 2 w 7"/>
                  <a:gd name="T9" fmla="*/ 4 h 5"/>
                  <a:gd name="T10" fmla="*/ 1 w 7"/>
                  <a:gd name="T11" fmla="*/ 1 h 5"/>
                  <a:gd name="T12" fmla="*/ 0 w 7"/>
                  <a:gd name="T13" fmla="*/ 0 h 5"/>
                  <a:gd name="T14" fmla="*/ 0 w 7"/>
                  <a:gd name="T15" fmla="*/ 0 h 5"/>
                  <a:gd name="T16" fmla="*/ 2 w 7"/>
                  <a:gd name="T17" fmla="*/ 0 h 5"/>
                  <a:gd name="T18" fmla="*/ 5 w 7"/>
                  <a:gd name="T19" fmla="*/ 1 h 5"/>
                  <a:gd name="T20" fmla="*/ 5 w 7"/>
                  <a:gd name="T21" fmla="*/ 1 h 5"/>
                  <a:gd name="T22" fmla="*/ 7 w 7"/>
                  <a:gd name="T23" fmla="*/ 3 h 5"/>
                  <a:gd name="T24" fmla="*/ 7 w 7"/>
                  <a:gd name="T25" fmla="*/ 5 h 5"/>
                  <a:gd name="T26" fmla="*/ 7 w 7"/>
                  <a:gd name="T27" fmla="*/ 5 h 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7" h="5">
                    <a:moveTo>
                      <a:pt x="7" y="5"/>
                    </a:moveTo>
                    <a:lnTo>
                      <a:pt x="7" y="5"/>
                    </a:lnTo>
                    <a:lnTo>
                      <a:pt x="6" y="5"/>
                    </a:lnTo>
                    <a:lnTo>
                      <a:pt x="2" y="4"/>
                    </a:lnTo>
                    <a:lnTo>
                      <a:pt x="2" y="4"/>
                    </a:lnTo>
                    <a:lnTo>
                      <a:pt x="1" y="1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5" y="1"/>
                    </a:lnTo>
                    <a:lnTo>
                      <a:pt x="5" y="1"/>
                    </a:lnTo>
                    <a:lnTo>
                      <a:pt x="7" y="3"/>
                    </a:lnTo>
                    <a:lnTo>
                      <a:pt x="7" y="5"/>
                    </a:lnTo>
                    <a:lnTo>
                      <a:pt x="7" y="5"/>
                    </a:lnTo>
                    <a:close/>
                  </a:path>
                </a:pathLst>
              </a:custGeom>
              <a:solidFill>
                <a:srgbClr val="E4996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6" name="Freeform 198"/>
              <p:cNvSpPr>
                <a:spLocks/>
              </p:cNvSpPr>
              <p:nvPr/>
            </p:nvSpPr>
            <p:spPr bwMode="auto">
              <a:xfrm>
                <a:off x="1851" y="2846"/>
                <a:ext cx="17" cy="14"/>
              </a:xfrm>
              <a:custGeom>
                <a:avLst/>
                <a:gdLst>
                  <a:gd name="T0" fmla="*/ 0 w 17"/>
                  <a:gd name="T1" fmla="*/ 0 h 14"/>
                  <a:gd name="T2" fmla="*/ 0 w 17"/>
                  <a:gd name="T3" fmla="*/ 0 h 14"/>
                  <a:gd name="T4" fmla="*/ 0 w 17"/>
                  <a:gd name="T5" fmla="*/ 2 h 14"/>
                  <a:gd name="T6" fmla="*/ 1 w 17"/>
                  <a:gd name="T7" fmla="*/ 6 h 14"/>
                  <a:gd name="T8" fmla="*/ 5 w 17"/>
                  <a:gd name="T9" fmla="*/ 11 h 14"/>
                  <a:gd name="T10" fmla="*/ 5 w 17"/>
                  <a:gd name="T11" fmla="*/ 11 h 14"/>
                  <a:gd name="T12" fmla="*/ 9 w 17"/>
                  <a:gd name="T13" fmla="*/ 14 h 14"/>
                  <a:gd name="T14" fmla="*/ 11 w 17"/>
                  <a:gd name="T15" fmla="*/ 14 h 14"/>
                  <a:gd name="T16" fmla="*/ 14 w 17"/>
                  <a:gd name="T17" fmla="*/ 13 h 14"/>
                  <a:gd name="T18" fmla="*/ 14 w 17"/>
                  <a:gd name="T19" fmla="*/ 13 h 14"/>
                  <a:gd name="T20" fmla="*/ 14 w 17"/>
                  <a:gd name="T21" fmla="*/ 13 h 14"/>
                  <a:gd name="T22" fmla="*/ 17 w 17"/>
                  <a:gd name="T23" fmla="*/ 9 h 14"/>
                  <a:gd name="T24" fmla="*/ 17 w 17"/>
                  <a:gd name="T25" fmla="*/ 9 h 14"/>
                  <a:gd name="T26" fmla="*/ 15 w 17"/>
                  <a:gd name="T27" fmla="*/ 7 h 14"/>
                  <a:gd name="T28" fmla="*/ 14 w 17"/>
                  <a:gd name="T29" fmla="*/ 5 h 14"/>
                  <a:gd name="T30" fmla="*/ 8 w 17"/>
                  <a:gd name="T31" fmla="*/ 1 h 14"/>
                  <a:gd name="T32" fmla="*/ 2 w 17"/>
                  <a:gd name="T33" fmla="*/ 0 h 14"/>
                  <a:gd name="T34" fmla="*/ 0 w 17"/>
                  <a:gd name="T35" fmla="*/ 0 h 14"/>
                  <a:gd name="T36" fmla="*/ 0 w 17"/>
                  <a:gd name="T37" fmla="*/ 0 h 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7" h="14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1" y="6"/>
                    </a:lnTo>
                    <a:lnTo>
                      <a:pt x="5" y="11"/>
                    </a:lnTo>
                    <a:lnTo>
                      <a:pt x="5" y="11"/>
                    </a:lnTo>
                    <a:lnTo>
                      <a:pt x="9" y="14"/>
                    </a:lnTo>
                    <a:lnTo>
                      <a:pt x="11" y="14"/>
                    </a:lnTo>
                    <a:lnTo>
                      <a:pt x="14" y="13"/>
                    </a:lnTo>
                    <a:lnTo>
                      <a:pt x="14" y="13"/>
                    </a:lnTo>
                    <a:lnTo>
                      <a:pt x="14" y="13"/>
                    </a:lnTo>
                    <a:lnTo>
                      <a:pt x="17" y="9"/>
                    </a:lnTo>
                    <a:lnTo>
                      <a:pt x="17" y="9"/>
                    </a:lnTo>
                    <a:lnTo>
                      <a:pt x="15" y="7"/>
                    </a:lnTo>
                    <a:lnTo>
                      <a:pt x="14" y="5"/>
                    </a:lnTo>
                    <a:lnTo>
                      <a:pt x="8" y="1"/>
                    </a:lnTo>
                    <a:lnTo>
                      <a:pt x="2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7" name="Freeform 199"/>
              <p:cNvSpPr>
                <a:spLocks/>
              </p:cNvSpPr>
              <p:nvPr/>
            </p:nvSpPr>
            <p:spPr bwMode="auto">
              <a:xfrm>
                <a:off x="1860" y="2852"/>
                <a:ext cx="8" cy="8"/>
              </a:xfrm>
              <a:custGeom>
                <a:avLst/>
                <a:gdLst>
                  <a:gd name="T0" fmla="*/ 6 w 8"/>
                  <a:gd name="T1" fmla="*/ 5 h 8"/>
                  <a:gd name="T2" fmla="*/ 6 w 8"/>
                  <a:gd name="T3" fmla="*/ 5 h 8"/>
                  <a:gd name="T4" fmla="*/ 4 w 8"/>
                  <a:gd name="T5" fmla="*/ 8 h 8"/>
                  <a:gd name="T6" fmla="*/ 1 w 8"/>
                  <a:gd name="T7" fmla="*/ 8 h 8"/>
                  <a:gd name="T8" fmla="*/ 1 w 8"/>
                  <a:gd name="T9" fmla="*/ 8 h 8"/>
                  <a:gd name="T10" fmla="*/ 0 w 8"/>
                  <a:gd name="T11" fmla="*/ 5 h 8"/>
                  <a:gd name="T12" fmla="*/ 2 w 8"/>
                  <a:gd name="T13" fmla="*/ 1 h 8"/>
                  <a:gd name="T14" fmla="*/ 2 w 8"/>
                  <a:gd name="T15" fmla="*/ 1 h 8"/>
                  <a:gd name="T16" fmla="*/ 5 w 8"/>
                  <a:gd name="T17" fmla="*/ 0 h 8"/>
                  <a:gd name="T18" fmla="*/ 6 w 8"/>
                  <a:gd name="T19" fmla="*/ 1 h 8"/>
                  <a:gd name="T20" fmla="*/ 6 w 8"/>
                  <a:gd name="T21" fmla="*/ 1 h 8"/>
                  <a:gd name="T22" fmla="*/ 8 w 8"/>
                  <a:gd name="T23" fmla="*/ 3 h 8"/>
                  <a:gd name="T24" fmla="*/ 6 w 8"/>
                  <a:gd name="T25" fmla="*/ 5 h 8"/>
                  <a:gd name="T26" fmla="*/ 6 w 8"/>
                  <a:gd name="T27" fmla="*/ 5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8" h="8">
                    <a:moveTo>
                      <a:pt x="6" y="5"/>
                    </a:moveTo>
                    <a:lnTo>
                      <a:pt x="6" y="5"/>
                    </a:lnTo>
                    <a:lnTo>
                      <a:pt x="4" y="8"/>
                    </a:lnTo>
                    <a:lnTo>
                      <a:pt x="1" y="8"/>
                    </a:lnTo>
                    <a:lnTo>
                      <a:pt x="1" y="8"/>
                    </a:lnTo>
                    <a:lnTo>
                      <a:pt x="0" y="5"/>
                    </a:lnTo>
                    <a:lnTo>
                      <a:pt x="2" y="1"/>
                    </a:lnTo>
                    <a:lnTo>
                      <a:pt x="2" y="1"/>
                    </a:lnTo>
                    <a:lnTo>
                      <a:pt x="5" y="0"/>
                    </a:lnTo>
                    <a:lnTo>
                      <a:pt x="6" y="1"/>
                    </a:lnTo>
                    <a:lnTo>
                      <a:pt x="6" y="1"/>
                    </a:lnTo>
                    <a:lnTo>
                      <a:pt x="8" y="3"/>
                    </a:lnTo>
                    <a:lnTo>
                      <a:pt x="6" y="5"/>
                    </a:lnTo>
                    <a:lnTo>
                      <a:pt x="6" y="5"/>
                    </a:lnTo>
                    <a:close/>
                  </a:path>
                </a:pathLst>
              </a:custGeom>
              <a:solidFill>
                <a:srgbClr val="441E0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8" name="Freeform 200"/>
              <p:cNvSpPr>
                <a:spLocks/>
              </p:cNvSpPr>
              <p:nvPr/>
            </p:nvSpPr>
            <p:spPr bwMode="auto">
              <a:xfrm>
                <a:off x="1851" y="2844"/>
                <a:ext cx="20" cy="12"/>
              </a:xfrm>
              <a:custGeom>
                <a:avLst/>
                <a:gdLst>
                  <a:gd name="T0" fmla="*/ 0 w 20"/>
                  <a:gd name="T1" fmla="*/ 0 h 12"/>
                  <a:gd name="T2" fmla="*/ 0 w 20"/>
                  <a:gd name="T3" fmla="*/ 0 h 12"/>
                  <a:gd name="T4" fmla="*/ 1 w 20"/>
                  <a:gd name="T5" fmla="*/ 0 h 12"/>
                  <a:gd name="T6" fmla="*/ 6 w 20"/>
                  <a:gd name="T7" fmla="*/ 0 h 12"/>
                  <a:gd name="T8" fmla="*/ 13 w 20"/>
                  <a:gd name="T9" fmla="*/ 3 h 12"/>
                  <a:gd name="T10" fmla="*/ 17 w 20"/>
                  <a:gd name="T11" fmla="*/ 6 h 12"/>
                  <a:gd name="T12" fmla="*/ 20 w 20"/>
                  <a:gd name="T13" fmla="*/ 9 h 12"/>
                  <a:gd name="T14" fmla="*/ 20 w 20"/>
                  <a:gd name="T15" fmla="*/ 9 h 12"/>
                  <a:gd name="T16" fmla="*/ 20 w 20"/>
                  <a:gd name="T17" fmla="*/ 11 h 12"/>
                  <a:gd name="T18" fmla="*/ 19 w 20"/>
                  <a:gd name="T19" fmla="*/ 11 h 12"/>
                  <a:gd name="T20" fmla="*/ 17 w 20"/>
                  <a:gd name="T21" fmla="*/ 12 h 12"/>
                  <a:gd name="T22" fmla="*/ 17 w 20"/>
                  <a:gd name="T23" fmla="*/ 12 h 12"/>
                  <a:gd name="T24" fmla="*/ 13 w 20"/>
                  <a:gd name="T25" fmla="*/ 8 h 12"/>
                  <a:gd name="T26" fmla="*/ 8 w 20"/>
                  <a:gd name="T27" fmla="*/ 4 h 12"/>
                  <a:gd name="T28" fmla="*/ 0 w 20"/>
                  <a:gd name="T29" fmla="*/ 0 h 12"/>
                  <a:gd name="T30" fmla="*/ 0 w 20"/>
                  <a:gd name="T31" fmla="*/ 0 h 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20" h="12">
                    <a:moveTo>
                      <a:pt x="0" y="0"/>
                    </a:moveTo>
                    <a:lnTo>
                      <a:pt x="0" y="0"/>
                    </a:lnTo>
                    <a:lnTo>
                      <a:pt x="1" y="0"/>
                    </a:lnTo>
                    <a:lnTo>
                      <a:pt x="6" y="0"/>
                    </a:lnTo>
                    <a:lnTo>
                      <a:pt x="13" y="3"/>
                    </a:lnTo>
                    <a:lnTo>
                      <a:pt x="17" y="6"/>
                    </a:lnTo>
                    <a:lnTo>
                      <a:pt x="20" y="9"/>
                    </a:lnTo>
                    <a:lnTo>
                      <a:pt x="20" y="9"/>
                    </a:lnTo>
                    <a:lnTo>
                      <a:pt x="20" y="11"/>
                    </a:lnTo>
                    <a:lnTo>
                      <a:pt x="19" y="11"/>
                    </a:lnTo>
                    <a:lnTo>
                      <a:pt x="17" y="12"/>
                    </a:lnTo>
                    <a:lnTo>
                      <a:pt x="17" y="12"/>
                    </a:lnTo>
                    <a:lnTo>
                      <a:pt x="13" y="8"/>
                    </a:lnTo>
                    <a:lnTo>
                      <a:pt x="8" y="4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9" name="Freeform 201"/>
              <p:cNvSpPr>
                <a:spLocks/>
              </p:cNvSpPr>
              <p:nvPr/>
            </p:nvSpPr>
            <p:spPr bwMode="auto">
              <a:xfrm>
                <a:off x="1798" y="2811"/>
                <a:ext cx="28" cy="27"/>
              </a:xfrm>
              <a:custGeom>
                <a:avLst/>
                <a:gdLst>
                  <a:gd name="T0" fmla="*/ 0 w 28"/>
                  <a:gd name="T1" fmla="*/ 0 h 27"/>
                  <a:gd name="T2" fmla="*/ 0 w 28"/>
                  <a:gd name="T3" fmla="*/ 0 h 27"/>
                  <a:gd name="T4" fmla="*/ 1 w 28"/>
                  <a:gd name="T5" fmla="*/ 5 h 27"/>
                  <a:gd name="T6" fmla="*/ 4 w 28"/>
                  <a:gd name="T7" fmla="*/ 10 h 27"/>
                  <a:gd name="T8" fmla="*/ 12 w 28"/>
                  <a:gd name="T9" fmla="*/ 19 h 27"/>
                  <a:gd name="T10" fmla="*/ 12 w 28"/>
                  <a:gd name="T11" fmla="*/ 19 h 27"/>
                  <a:gd name="T12" fmla="*/ 19 w 28"/>
                  <a:gd name="T13" fmla="*/ 26 h 27"/>
                  <a:gd name="T14" fmla="*/ 23 w 28"/>
                  <a:gd name="T15" fmla="*/ 27 h 27"/>
                  <a:gd name="T16" fmla="*/ 26 w 28"/>
                  <a:gd name="T17" fmla="*/ 27 h 27"/>
                  <a:gd name="T18" fmla="*/ 27 w 28"/>
                  <a:gd name="T19" fmla="*/ 26 h 27"/>
                  <a:gd name="T20" fmla="*/ 27 w 28"/>
                  <a:gd name="T21" fmla="*/ 26 h 27"/>
                  <a:gd name="T22" fmla="*/ 27 w 28"/>
                  <a:gd name="T23" fmla="*/ 24 h 27"/>
                  <a:gd name="T24" fmla="*/ 28 w 28"/>
                  <a:gd name="T25" fmla="*/ 22 h 27"/>
                  <a:gd name="T26" fmla="*/ 28 w 28"/>
                  <a:gd name="T27" fmla="*/ 22 h 27"/>
                  <a:gd name="T28" fmla="*/ 26 w 28"/>
                  <a:gd name="T29" fmla="*/ 19 h 27"/>
                  <a:gd name="T30" fmla="*/ 23 w 28"/>
                  <a:gd name="T31" fmla="*/ 15 h 27"/>
                  <a:gd name="T32" fmla="*/ 13 w 28"/>
                  <a:gd name="T33" fmla="*/ 8 h 27"/>
                  <a:gd name="T34" fmla="*/ 4 w 28"/>
                  <a:gd name="T35" fmla="*/ 1 h 27"/>
                  <a:gd name="T36" fmla="*/ 1 w 28"/>
                  <a:gd name="T37" fmla="*/ 0 h 27"/>
                  <a:gd name="T38" fmla="*/ 0 w 28"/>
                  <a:gd name="T39" fmla="*/ 0 h 27"/>
                  <a:gd name="T40" fmla="*/ 0 w 28"/>
                  <a:gd name="T41" fmla="*/ 0 h 2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28" h="27">
                    <a:moveTo>
                      <a:pt x="0" y="0"/>
                    </a:moveTo>
                    <a:lnTo>
                      <a:pt x="0" y="0"/>
                    </a:lnTo>
                    <a:lnTo>
                      <a:pt x="1" y="5"/>
                    </a:lnTo>
                    <a:lnTo>
                      <a:pt x="4" y="10"/>
                    </a:lnTo>
                    <a:lnTo>
                      <a:pt x="12" y="19"/>
                    </a:lnTo>
                    <a:lnTo>
                      <a:pt x="12" y="19"/>
                    </a:lnTo>
                    <a:lnTo>
                      <a:pt x="19" y="26"/>
                    </a:lnTo>
                    <a:lnTo>
                      <a:pt x="23" y="27"/>
                    </a:lnTo>
                    <a:lnTo>
                      <a:pt x="26" y="27"/>
                    </a:lnTo>
                    <a:lnTo>
                      <a:pt x="27" y="26"/>
                    </a:lnTo>
                    <a:lnTo>
                      <a:pt x="27" y="26"/>
                    </a:lnTo>
                    <a:lnTo>
                      <a:pt x="27" y="24"/>
                    </a:lnTo>
                    <a:lnTo>
                      <a:pt x="28" y="22"/>
                    </a:lnTo>
                    <a:lnTo>
                      <a:pt x="28" y="22"/>
                    </a:lnTo>
                    <a:lnTo>
                      <a:pt x="26" y="19"/>
                    </a:lnTo>
                    <a:lnTo>
                      <a:pt x="23" y="15"/>
                    </a:lnTo>
                    <a:lnTo>
                      <a:pt x="13" y="8"/>
                    </a:lnTo>
                    <a:lnTo>
                      <a:pt x="4" y="1"/>
                    </a:lnTo>
                    <a:lnTo>
                      <a:pt x="1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0" name="Freeform 202"/>
              <p:cNvSpPr>
                <a:spLocks/>
              </p:cNvSpPr>
              <p:nvPr/>
            </p:nvSpPr>
            <p:spPr bwMode="auto">
              <a:xfrm>
                <a:off x="1816" y="2828"/>
                <a:ext cx="10" cy="10"/>
              </a:xfrm>
              <a:custGeom>
                <a:avLst/>
                <a:gdLst>
                  <a:gd name="T0" fmla="*/ 10 w 10"/>
                  <a:gd name="T1" fmla="*/ 9 h 10"/>
                  <a:gd name="T2" fmla="*/ 10 w 10"/>
                  <a:gd name="T3" fmla="*/ 9 h 10"/>
                  <a:gd name="T4" fmla="*/ 8 w 10"/>
                  <a:gd name="T5" fmla="*/ 10 h 10"/>
                  <a:gd name="T6" fmla="*/ 7 w 10"/>
                  <a:gd name="T7" fmla="*/ 10 h 10"/>
                  <a:gd name="T8" fmla="*/ 4 w 10"/>
                  <a:gd name="T9" fmla="*/ 10 h 10"/>
                  <a:gd name="T10" fmla="*/ 3 w 10"/>
                  <a:gd name="T11" fmla="*/ 9 h 10"/>
                  <a:gd name="T12" fmla="*/ 3 w 10"/>
                  <a:gd name="T13" fmla="*/ 9 h 10"/>
                  <a:gd name="T14" fmla="*/ 1 w 10"/>
                  <a:gd name="T15" fmla="*/ 7 h 10"/>
                  <a:gd name="T16" fmla="*/ 0 w 10"/>
                  <a:gd name="T17" fmla="*/ 5 h 10"/>
                  <a:gd name="T18" fmla="*/ 1 w 10"/>
                  <a:gd name="T19" fmla="*/ 2 h 10"/>
                  <a:gd name="T20" fmla="*/ 3 w 10"/>
                  <a:gd name="T21" fmla="*/ 1 h 10"/>
                  <a:gd name="T22" fmla="*/ 3 w 10"/>
                  <a:gd name="T23" fmla="*/ 1 h 10"/>
                  <a:gd name="T24" fmla="*/ 4 w 10"/>
                  <a:gd name="T25" fmla="*/ 0 h 10"/>
                  <a:gd name="T26" fmla="*/ 5 w 10"/>
                  <a:gd name="T27" fmla="*/ 0 h 10"/>
                  <a:gd name="T28" fmla="*/ 9 w 10"/>
                  <a:gd name="T29" fmla="*/ 2 h 10"/>
                  <a:gd name="T30" fmla="*/ 9 w 10"/>
                  <a:gd name="T31" fmla="*/ 2 h 10"/>
                  <a:gd name="T32" fmla="*/ 10 w 10"/>
                  <a:gd name="T33" fmla="*/ 5 h 10"/>
                  <a:gd name="T34" fmla="*/ 10 w 10"/>
                  <a:gd name="T35" fmla="*/ 7 h 10"/>
                  <a:gd name="T36" fmla="*/ 10 w 10"/>
                  <a:gd name="T37" fmla="*/ 9 h 10"/>
                  <a:gd name="T38" fmla="*/ 10 w 10"/>
                  <a:gd name="T39" fmla="*/ 9 h 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0" h="10">
                    <a:moveTo>
                      <a:pt x="10" y="9"/>
                    </a:moveTo>
                    <a:lnTo>
                      <a:pt x="10" y="9"/>
                    </a:lnTo>
                    <a:lnTo>
                      <a:pt x="8" y="10"/>
                    </a:lnTo>
                    <a:lnTo>
                      <a:pt x="7" y="10"/>
                    </a:lnTo>
                    <a:lnTo>
                      <a:pt x="4" y="10"/>
                    </a:lnTo>
                    <a:lnTo>
                      <a:pt x="3" y="9"/>
                    </a:lnTo>
                    <a:lnTo>
                      <a:pt x="3" y="9"/>
                    </a:lnTo>
                    <a:lnTo>
                      <a:pt x="1" y="7"/>
                    </a:lnTo>
                    <a:lnTo>
                      <a:pt x="0" y="5"/>
                    </a:lnTo>
                    <a:lnTo>
                      <a:pt x="1" y="2"/>
                    </a:lnTo>
                    <a:lnTo>
                      <a:pt x="3" y="1"/>
                    </a:lnTo>
                    <a:lnTo>
                      <a:pt x="3" y="1"/>
                    </a:lnTo>
                    <a:lnTo>
                      <a:pt x="4" y="0"/>
                    </a:lnTo>
                    <a:lnTo>
                      <a:pt x="5" y="0"/>
                    </a:lnTo>
                    <a:lnTo>
                      <a:pt x="9" y="2"/>
                    </a:lnTo>
                    <a:lnTo>
                      <a:pt x="9" y="2"/>
                    </a:lnTo>
                    <a:lnTo>
                      <a:pt x="10" y="5"/>
                    </a:lnTo>
                    <a:lnTo>
                      <a:pt x="10" y="7"/>
                    </a:lnTo>
                    <a:lnTo>
                      <a:pt x="10" y="9"/>
                    </a:lnTo>
                    <a:lnTo>
                      <a:pt x="10" y="9"/>
                    </a:lnTo>
                    <a:close/>
                  </a:path>
                </a:pathLst>
              </a:custGeom>
              <a:solidFill>
                <a:srgbClr val="441E0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1" name="Freeform 203"/>
              <p:cNvSpPr>
                <a:spLocks/>
              </p:cNvSpPr>
              <p:nvPr/>
            </p:nvSpPr>
            <p:spPr bwMode="auto">
              <a:xfrm>
                <a:off x="1798" y="2811"/>
                <a:ext cx="34" cy="24"/>
              </a:xfrm>
              <a:custGeom>
                <a:avLst/>
                <a:gdLst>
                  <a:gd name="T0" fmla="*/ 0 w 34"/>
                  <a:gd name="T1" fmla="*/ 0 h 24"/>
                  <a:gd name="T2" fmla="*/ 0 w 34"/>
                  <a:gd name="T3" fmla="*/ 0 h 24"/>
                  <a:gd name="T4" fmla="*/ 3 w 34"/>
                  <a:gd name="T5" fmla="*/ 0 h 24"/>
                  <a:gd name="T6" fmla="*/ 10 w 34"/>
                  <a:gd name="T7" fmla="*/ 2 h 24"/>
                  <a:gd name="T8" fmla="*/ 16 w 34"/>
                  <a:gd name="T9" fmla="*/ 5 h 24"/>
                  <a:gd name="T10" fmla="*/ 21 w 34"/>
                  <a:gd name="T11" fmla="*/ 10 h 24"/>
                  <a:gd name="T12" fmla="*/ 27 w 34"/>
                  <a:gd name="T13" fmla="*/ 15 h 24"/>
                  <a:gd name="T14" fmla="*/ 34 w 34"/>
                  <a:gd name="T15" fmla="*/ 23 h 24"/>
                  <a:gd name="T16" fmla="*/ 34 w 34"/>
                  <a:gd name="T17" fmla="*/ 23 h 24"/>
                  <a:gd name="T18" fmla="*/ 32 w 34"/>
                  <a:gd name="T19" fmla="*/ 24 h 24"/>
                  <a:gd name="T20" fmla="*/ 28 w 34"/>
                  <a:gd name="T21" fmla="*/ 24 h 24"/>
                  <a:gd name="T22" fmla="*/ 28 w 34"/>
                  <a:gd name="T23" fmla="*/ 24 h 24"/>
                  <a:gd name="T24" fmla="*/ 27 w 34"/>
                  <a:gd name="T25" fmla="*/ 22 h 24"/>
                  <a:gd name="T26" fmla="*/ 22 w 34"/>
                  <a:gd name="T27" fmla="*/ 17 h 24"/>
                  <a:gd name="T28" fmla="*/ 14 w 34"/>
                  <a:gd name="T29" fmla="*/ 9 h 24"/>
                  <a:gd name="T30" fmla="*/ 0 w 34"/>
                  <a:gd name="T31" fmla="*/ 0 h 24"/>
                  <a:gd name="T32" fmla="*/ 0 w 34"/>
                  <a:gd name="T33" fmla="*/ 0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34" h="24">
                    <a:moveTo>
                      <a:pt x="0" y="0"/>
                    </a:moveTo>
                    <a:lnTo>
                      <a:pt x="0" y="0"/>
                    </a:lnTo>
                    <a:lnTo>
                      <a:pt x="3" y="0"/>
                    </a:lnTo>
                    <a:lnTo>
                      <a:pt x="10" y="2"/>
                    </a:lnTo>
                    <a:lnTo>
                      <a:pt x="16" y="5"/>
                    </a:lnTo>
                    <a:lnTo>
                      <a:pt x="21" y="10"/>
                    </a:lnTo>
                    <a:lnTo>
                      <a:pt x="27" y="15"/>
                    </a:lnTo>
                    <a:lnTo>
                      <a:pt x="34" y="23"/>
                    </a:lnTo>
                    <a:lnTo>
                      <a:pt x="34" y="23"/>
                    </a:lnTo>
                    <a:lnTo>
                      <a:pt x="32" y="24"/>
                    </a:lnTo>
                    <a:lnTo>
                      <a:pt x="28" y="24"/>
                    </a:lnTo>
                    <a:lnTo>
                      <a:pt x="28" y="24"/>
                    </a:lnTo>
                    <a:lnTo>
                      <a:pt x="27" y="22"/>
                    </a:lnTo>
                    <a:lnTo>
                      <a:pt x="22" y="17"/>
                    </a:lnTo>
                    <a:lnTo>
                      <a:pt x="14" y="9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2" name="Freeform 204"/>
              <p:cNvSpPr>
                <a:spLocks/>
              </p:cNvSpPr>
              <p:nvPr/>
            </p:nvSpPr>
            <p:spPr bwMode="auto">
              <a:xfrm>
                <a:off x="1786" y="2859"/>
                <a:ext cx="31" cy="46"/>
              </a:xfrm>
              <a:custGeom>
                <a:avLst/>
                <a:gdLst>
                  <a:gd name="T0" fmla="*/ 29 w 31"/>
                  <a:gd name="T1" fmla="*/ 46 h 46"/>
                  <a:gd name="T2" fmla="*/ 29 w 31"/>
                  <a:gd name="T3" fmla="*/ 46 h 46"/>
                  <a:gd name="T4" fmla="*/ 30 w 31"/>
                  <a:gd name="T5" fmla="*/ 46 h 46"/>
                  <a:gd name="T6" fmla="*/ 31 w 31"/>
                  <a:gd name="T7" fmla="*/ 45 h 46"/>
                  <a:gd name="T8" fmla="*/ 31 w 31"/>
                  <a:gd name="T9" fmla="*/ 43 h 46"/>
                  <a:gd name="T10" fmla="*/ 31 w 31"/>
                  <a:gd name="T11" fmla="*/ 42 h 46"/>
                  <a:gd name="T12" fmla="*/ 31 w 31"/>
                  <a:gd name="T13" fmla="*/ 42 h 46"/>
                  <a:gd name="T14" fmla="*/ 20 w 31"/>
                  <a:gd name="T15" fmla="*/ 33 h 46"/>
                  <a:gd name="T16" fmla="*/ 11 w 31"/>
                  <a:gd name="T17" fmla="*/ 24 h 46"/>
                  <a:gd name="T18" fmla="*/ 6 w 31"/>
                  <a:gd name="T19" fmla="*/ 16 h 46"/>
                  <a:gd name="T20" fmla="*/ 3 w 31"/>
                  <a:gd name="T21" fmla="*/ 11 h 46"/>
                  <a:gd name="T22" fmla="*/ 3 w 31"/>
                  <a:gd name="T23" fmla="*/ 6 h 46"/>
                  <a:gd name="T24" fmla="*/ 3 w 31"/>
                  <a:gd name="T25" fmla="*/ 2 h 46"/>
                  <a:gd name="T26" fmla="*/ 4 w 31"/>
                  <a:gd name="T27" fmla="*/ 0 h 46"/>
                  <a:gd name="T28" fmla="*/ 4 w 31"/>
                  <a:gd name="T29" fmla="*/ 0 h 46"/>
                  <a:gd name="T30" fmla="*/ 3 w 31"/>
                  <a:gd name="T31" fmla="*/ 2 h 46"/>
                  <a:gd name="T32" fmla="*/ 2 w 31"/>
                  <a:gd name="T33" fmla="*/ 6 h 46"/>
                  <a:gd name="T34" fmla="*/ 0 w 31"/>
                  <a:gd name="T35" fmla="*/ 11 h 46"/>
                  <a:gd name="T36" fmla="*/ 3 w 31"/>
                  <a:gd name="T37" fmla="*/ 18 h 46"/>
                  <a:gd name="T38" fmla="*/ 7 w 31"/>
                  <a:gd name="T39" fmla="*/ 25 h 46"/>
                  <a:gd name="T40" fmla="*/ 16 w 31"/>
                  <a:gd name="T41" fmla="*/ 34 h 46"/>
                  <a:gd name="T42" fmla="*/ 29 w 31"/>
                  <a:gd name="T43" fmla="*/ 46 h 46"/>
                  <a:gd name="T44" fmla="*/ 29 w 31"/>
                  <a:gd name="T45" fmla="*/ 46 h 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31" h="46">
                    <a:moveTo>
                      <a:pt x="29" y="46"/>
                    </a:moveTo>
                    <a:lnTo>
                      <a:pt x="29" y="46"/>
                    </a:lnTo>
                    <a:lnTo>
                      <a:pt x="30" y="46"/>
                    </a:lnTo>
                    <a:lnTo>
                      <a:pt x="31" y="45"/>
                    </a:lnTo>
                    <a:lnTo>
                      <a:pt x="31" y="43"/>
                    </a:lnTo>
                    <a:lnTo>
                      <a:pt x="31" y="42"/>
                    </a:lnTo>
                    <a:lnTo>
                      <a:pt x="31" y="42"/>
                    </a:lnTo>
                    <a:lnTo>
                      <a:pt x="20" y="33"/>
                    </a:lnTo>
                    <a:lnTo>
                      <a:pt x="11" y="24"/>
                    </a:lnTo>
                    <a:lnTo>
                      <a:pt x="6" y="16"/>
                    </a:lnTo>
                    <a:lnTo>
                      <a:pt x="3" y="11"/>
                    </a:lnTo>
                    <a:lnTo>
                      <a:pt x="3" y="6"/>
                    </a:lnTo>
                    <a:lnTo>
                      <a:pt x="3" y="2"/>
                    </a:lnTo>
                    <a:lnTo>
                      <a:pt x="4" y="0"/>
                    </a:lnTo>
                    <a:lnTo>
                      <a:pt x="4" y="0"/>
                    </a:lnTo>
                    <a:lnTo>
                      <a:pt x="3" y="2"/>
                    </a:lnTo>
                    <a:lnTo>
                      <a:pt x="2" y="6"/>
                    </a:lnTo>
                    <a:lnTo>
                      <a:pt x="0" y="11"/>
                    </a:lnTo>
                    <a:lnTo>
                      <a:pt x="3" y="18"/>
                    </a:lnTo>
                    <a:lnTo>
                      <a:pt x="7" y="25"/>
                    </a:lnTo>
                    <a:lnTo>
                      <a:pt x="16" y="34"/>
                    </a:lnTo>
                    <a:lnTo>
                      <a:pt x="29" y="46"/>
                    </a:lnTo>
                    <a:lnTo>
                      <a:pt x="29" y="46"/>
                    </a:lnTo>
                    <a:close/>
                  </a:path>
                </a:pathLst>
              </a:custGeom>
              <a:solidFill>
                <a:srgbClr val="E4996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5" name="Freeform 205"/>
              <p:cNvSpPr>
                <a:spLocks/>
              </p:cNvSpPr>
              <p:nvPr/>
            </p:nvSpPr>
            <p:spPr bwMode="auto">
              <a:xfrm>
                <a:off x="1789" y="2727"/>
                <a:ext cx="101" cy="77"/>
              </a:xfrm>
              <a:custGeom>
                <a:avLst/>
                <a:gdLst>
                  <a:gd name="T0" fmla="*/ 101 w 101"/>
                  <a:gd name="T1" fmla="*/ 52 h 77"/>
                  <a:gd name="T2" fmla="*/ 101 w 101"/>
                  <a:gd name="T3" fmla="*/ 52 h 77"/>
                  <a:gd name="T4" fmla="*/ 101 w 101"/>
                  <a:gd name="T5" fmla="*/ 67 h 77"/>
                  <a:gd name="T6" fmla="*/ 99 w 101"/>
                  <a:gd name="T7" fmla="*/ 76 h 77"/>
                  <a:gd name="T8" fmla="*/ 98 w 101"/>
                  <a:gd name="T9" fmla="*/ 77 h 77"/>
                  <a:gd name="T10" fmla="*/ 97 w 101"/>
                  <a:gd name="T11" fmla="*/ 76 h 77"/>
                  <a:gd name="T12" fmla="*/ 97 w 101"/>
                  <a:gd name="T13" fmla="*/ 76 h 77"/>
                  <a:gd name="T14" fmla="*/ 82 w 101"/>
                  <a:gd name="T15" fmla="*/ 62 h 77"/>
                  <a:gd name="T16" fmla="*/ 57 w 101"/>
                  <a:gd name="T17" fmla="*/ 40 h 77"/>
                  <a:gd name="T18" fmla="*/ 41 w 101"/>
                  <a:gd name="T19" fmla="*/ 27 h 77"/>
                  <a:gd name="T20" fmla="*/ 27 w 101"/>
                  <a:gd name="T21" fmla="*/ 17 h 77"/>
                  <a:gd name="T22" fmla="*/ 14 w 101"/>
                  <a:gd name="T23" fmla="*/ 9 h 77"/>
                  <a:gd name="T24" fmla="*/ 5 w 101"/>
                  <a:gd name="T25" fmla="*/ 5 h 77"/>
                  <a:gd name="T26" fmla="*/ 5 w 101"/>
                  <a:gd name="T27" fmla="*/ 5 h 77"/>
                  <a:gd name="T28" fmla="*/ 0 w 101"/>
                  <a:gd name="T29" fmla="*/ 5 h 77"/>
                  <a:gd name="T30" fmla="*/ 0 w 101"/>
                  <a:gd name="T31" fmla="*/ 4 h 77"/>
                  <a:gd name="T32" fmla="*/ 0 w 101"/>
                  <a:gd name="T33" fmla="*/ 4 h 77"/>
                  <a:gd name="T34" fmla="*/ 9 w 101"/>
                  <a:gd name="T35" fmla="*/ 4 h 77"/>
                  <a:gd name="T36" fmla="*/ 27 w 101"/>
                  <a:gd name="T37" fmla="*/ 4 h 77"/>
                  <a:gd name="T38" fmla="*/ 26 w 101"/>
                  <a:gd name="T39" fmla="*/ 0 h 77"/>
                  <a:gd name="T40" fmla="*/ 43 w 101"/>
                  <a:gd name="T41" fmla="*/ 8 h 77"/>
                  <a:gd name="T42" fmla="*/ 44 w 101"/>
                  <a:gd name="T43" fmla="*/ 4 h 77"/>
                  <a:gd name="T44" fmla="*/ 61 w 101"/>
                  <a:gd name="T45" fmla="*/ 14 h 77"/>
                  <a:gd name="T46" fmla="*/ 64 w 101"/>
                  <a:gd name="T47" fmla="*/ 13 h 77"/>
                  <a:gd name="T48" fmla="*/ 79 w 101"/>
                  <a:gd name="T49" fmla="*/ 30 h 77"/>
                  <a:gd name="T50" fmla="*/ 81 w 101"/>
                  <a:gd name="T51" fmla="*/ 27 h 77"/>
                  <a:gd name="T52" fmla="*/ 92 w 101"/>
                  <a:gd name="T53" fmla="*/ 41 h 77"/>
                  <a:gd name="T54" fmla="*/ 97 w 101"/>
                  <a:gd name="T55" fmla="*/ 41 h 77"/>
                  <a:gd name="T56" fmla="*/ 97 w 101"/>
                  <a:gd name="T57" fmla="*/ 53 h 77"/>
                  <a:gd name="T58" fmla="*/ 101 w 101"/>
                  <a:gd name="T59" fmla="*/ 52 h 7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101" h="77">
                    <a:moveTo>
                      <a:pt x="101" y="52"/>
                    </a:moveTo>
                    <a:lnTo>
                      <a:pt x="101" y="52"/>
                    </a:lnTo>
                    <a:lnTo>
                      <a:pt x="101" y="67"/>
                    </a:lnTo>
                    <a:lnTo>
                      <a:pt x="99" y="76"/>
                    </a:lnTo>
                    <a:lnTo>
                      <a:pt x="98" y="77"/>
                    </a:lnTo>
                    <a:lnTo>
                      <a:pt x="97" y="76"/>
                    </a:lnTo>
                    <a:lnTo>
                      <a:pt x="97" y="76"/>
                    </a:lnTo>
                    <a:lnTo>
                      <a:pt x="82" y="62"/>
                    </a:lnTo>
                    <a:lnTo>
                      <a:pt x="57" y="40"/>
                    </a:lnTo>
                    <a:lnTo>
                      <a:pt x="41" y="27"/>
                    </a:lnTo>
                    <a:lnTo>
                      <a:pt x="27" y="17"/>
                    </a:lnTo>
                    <a:lnTo>
                      <a:pt x="14" y="9"/>
                    </a:lnTo>
                    <a:lnTo>
                      <a:pt x="5" y="5"/>
                    </a:lnTo>
                    <a:lnTo>
                      <a:pt x="5" y="5"/>
                    </a:lnTo>
                    <a:lnTo>
                      <a:pt x="0" y="5"/>
                    </a:lnTo>
                    <a:lnTo>
                      <a:pt x="0" y="4"/>
                    </a:lnTo>
                    <a:lnTo>
                      <a:pt x="0" y="4"/>
                    </a:lnTo>
                    <a:lnTo>
                      <a:pt x="9" y="4"/>
                    </a:lnTo>
                    <a:lnTo>
                      <a:pt x="27" y="4"/>
                    </a:lnTo>
                    <a:lnTo>
                      <a:pt x="26" y="0"/>
                    </a:lnTo>
                    <a:lnTo>
                      <a:pt x="43" y="8"/>
                    </a:lnTo>
                    <a:lnTo>
                      <a:pt x="44" y="4"/>
                    </a:lnTo>
                    <a:lnTo>
                      <a:pt x="61" y="14"/>
                    </a:lnTo>
                    <a:lnTo>
                      <a:pt x="64" y="13"/>
                    </a:lnTo>
                    <a:lnTo>
                      <a:pt x="79" y="30"/>
                    </a:lnTo>
                    <a:lnTo>
                      <a:pt x="81" y="27"/>
                    </a:lnTo>
                    <a:lnTo>
                      <a:pt x="92" y="41"/>
                    </a:lnTo>
                    <a:lnTo>
                      <a:pt x="97" y="41"/>
                    </a:lnTo>
                    <a:lnTo>
                      <a:pt x="97" y="53"/>
                    </a:lnTo>
                    <a:lnTo>
                      <a:pt x="101" y="52"/>
                    </a:lnTo>
                    <a:close/>
                  </a:path>
                </a:pathLst>
              </a:custGeom>
              <a:solidFill>
                <a:srgbClr val="441E0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6" name="Freeform 206"/>
              <p:cNvSpPr>
                <a:spLocks/>
              </p:cNvSpPr>
              <p:nvPr/>
            </p:nvSpPr>
            <p:spPr bwMode="auto">
              <a:xfrm>
                <a:off x="1811" y="3088"/>
                <a:ext cx="113" cy="57"/>
              </a:xfrm>
              <a:custGeom>
                <a:avLst/>
                <a:gdLst>
                  <a:gd name="T0" fmla="*/ 113 w 113"/>
                  <a:gd name="T1" fmla="*/ 0 h 57"/>
                  <a:gd name="T2" fmla="*/ 0 w 113"/>
                  <a:gd name="T3" fmla="*/ 15 h 57"/>
                  <a:gd name="T4" fmla="*/ 6 w 113"/>
                  <a:gd name="T5" fmla="*/ 57 h 57"/>
                  <a:gd name="T6" fmla="*/ 109 w 113"/>
                  <a:gd name="T7" fmla="*/ 45 h 57"/>
                  <a:gd name="T8" fmla="*/ 113 w 113"/>
                  <a:gd name="T9" fmla="*/ 0 h 5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13" h="57">
                    <a:moveTo>
                      <a:pt x="113" y="0"/>
                    </a:moveTo>
                    <a:lnTo>
                      <a:pt x="0" y="15"/>
                    </a:lnTo>
                    <a:lnTo>
                      <a:pt x="6" y="57"/>
                    </a:lnTo>
                    <a:lnTo>
                      <a:pt x="109" y="45"/>
                    </a:lnTo>
                    <a:lnTo>
                      <a:pt x="1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7" name="Freeform 207"/>
              <p:cNvSpPr>
                <a:spLocks/>
              </p:cNvSpPr>
              <p:nvPr/>
            </p:nvSpPr>
            <p:spPr bwMode="auto">
              <a:xfrm>
                <a:off x="1904" y="3101"/>
                <a:ext cx="10" cy="9"/>
              </a:xfrm>
              <a:custGeom>
                <a:avLst/>
                <a:gdLst>
                  <a:gd name="T0" fmla="*/ 10 w 10"/>
                  <a:gd name="T1" fmla="*/ 5 h 9"/>
                  <a:gd name="T2" fmla="*/ 10 w 10"/>
                  <a:gd name="T3" fmla="*/ 5 h 9"/>
                  <a:gd name="T4" fmla="*/ 7 w 10"/>
                  <a:gd name="T5" fmla="*/ 9 h 9"/>
                  <a:gd name="T6" fmla="*/ 4 w 10"/>
                  <a:gd name="T7" fmla="*/ 9 h 9"/>
                  <a:gd name="T8" fmla="*/ 4 w 10"/>
                  <a:gd name="T9" fmla="*/ 9 h 9"/>
                  <a:gd name="T10" fmla="*/ 1 w 10"/>
                  <a:gd name="T11" fmla="*/ 7 h 9"/>
                  <a:gd name="T12" fmla="*/ 0 w 10"/>
                  <a:gd name="T13" fmla="*/ 4 h 9"/>
                  <a:gd name="T14" fmla="*/ 0 w 10"/>
                  <a:gd name="T15" fmla="*/ 4 h 9"/>
                  <a:gd name="T16" fmla="*/ 2 w 10"/>
                  <a:gd name="T17" fmla="*/ 1 h 9"/>
                  <a:gd name="T18" fmla="*/ 5 w 10"/>
                  <a:gd name="T19" fmla="*/ 0 h 9"/>
                  <a:gd name="T20" fmla="*/ 5 w 10"/>
                  <a:gd name="T21" fmla="*/ 0 h 9"/>
                  <a:gd name="T22" fmla="*/ 9 w 10"/>
                  <a:gd name="T23" fmla="*/ 1 h 9"/>
                  <a:gd name="T24" fmla="*/ 10 w 10"/>
                  <a:gd name="T25" fmla="*/ 5 h 9"/>
                  <a:gd name="T26" fmla="*/ 10 w 10"/>
                  <a:gd name="T27" fmla="*/ 5 h 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0" h="9">
                    <a:moveTo>
                      <a:pt x="10" y="5"/>
                    </a:moveTo>
                    <a:lnTo>
                      <a:pt x="10" y="5"/>
                    </a:lnTo>
                    <a:lnTo>
                      <a:pt x="7" y="9"/>
                    </a:lnTo>
                    <a:lnTo>
                      <a:pt x="4" y="9"/>
                    </a:lnTo>
                    <a:lnTo>
                      <a:pt x="4" y="9"/>
                    </a:lnTo>
                    <a:lnTo>
                      <a:pt x="1" y="7"/>
                    </a:lnTo>
                    <a:lnTo>
                      <a:pt x="0" y="4"/>
                    </a:lnTo>
                    <a:lnTo>
                      <a:pt x="0" y="4"/>
                    </a:lnTo>
                    <a:lnTo>
                      <a:pt x="2" y="1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9" y="1"/>
                    </a:lnTo>
                    <a:lnTo>
                      <a:pt x="10" y="5"/>
                    </a:lnTo>
                    <a:lnTo>
                      <a:pt x="10" y="5"/>
                    </a:lnTo>
                    <a:close/>
                  </a:path>
                </a:pathLst>
              </a:custGeom>
              <a:solidFill>
                <a:srgbClr val="7E89A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5" name="Freeform 215"/>
              <p:cNvSpPr>
                <a:spLocks/>
              </p:cNvSpPr>
              <p:nvPr/>
            </p:nvSpPr>
            <p:spPr bwMode="auto">
              <a:xfrm>
                <a:off x="2219" y="2753"/>
                <a:ext cx="11" cy="24"/>
              </a:xfrm>
              <a:custGeom>
                <a:avLst/>
                <a:gdLst>
                  <a:gd name="T0" fmla="*/ 9 w 11"/>
                  <a:gd name="T1" fmla="*/ 0 h 24"/>
                  <a:gd name="T2" fmla="*/ 9 w 11"/>
                  <a:gd name="T3" fmla="*/ 0 h 24"/>
                  <a:gd name="T4" fmla="*/ 6 w 11"/>
                  <a:gd name="T5" fmla="*/ 0 h 24"/>
                  <a:gd name="T6" fmla="*/ 4 w 11"/>
                  <a:gd name="T7" fmla="*/ 0 h 24"/>
                  <a:gd name="T8" fmla="*/ 2 w 11"/>
                  <a:gd name="T9" fmla="*/ 3 h 24"/>
                  <a:gd name="T10" fmla="*/ 2 w 11"/>
                  <a:gd name="T11" fmla="*/ 4 h 24"/>
                  <a:gd name="T12" fmla="*/ 2 w 11"/>
                  <a:gd name="T13" fmla="*/ 4 h 24"/>
                  <a:gd name="T14" fmla="*/ 0 w 11"/>
                  <a:gd name="T15" fmla="*/ 9 h 24"/>
                  <a:gd name="T16" fmla="*/ 0 w 11"/>
                  <a:gd name="T17" fmla="*/ 13 h 24"/>
                  <a:gd name="T18" fmla="*/ 2 w 11"/>
                  <a:gd name="T19" fmla="*/ 18 h 24"/>
                  <a:gd name="T20" fmla="*/ 4 w 11"/>
                  <a:gd name="T21" fmla="*/ 23 h 24"/>
                  <a:gd name="T22" fmla="*/ 4 w 11"/>
                  <a:gd name="T23" fmla="*/ 23 h 24"/>
                  <a:gd name="T24" fmla="*/ 6 w 11"/>
                  <a:gd name="T25" fmla="*/ 24 h 24"/>
                  <a:gd name="T26" fmla="*/ 6 w 11"/>
                  <a:gd name="T27" fmla="*/ 24 h 24"/>
                  <a:gd name="T28" fmla="*/ 7 w 11"/>
                  <a:gd name="T29" fmla="*/ 23 h 24"/>
                  <a:gd name="T30" fmla="*/ 7 w 11"/>
                  <a:gd name="T31" fmla="*/ 23 h 24"/>
                  <a:gd name="T32" fmla="*/ 3 w 11"/>
                  <a:gd name="T33" fmla="*/ 14 h 24"/>
                  <a:gd name="T34" fmla="*/ 3 w 11"/>
                  <a:gd name="T35" fmla="*/ 6 h 24"/>
                  <a:gd name="T36" fmla="*/ 3 w 11"/>
                  <a:gd name="T37" fmla="*/ 6 h 24"/>
                  <a:gd name="T38" fmla="*/ 4 w 11"/>
                  <a:gd name="T39" fmla="*/ 5 h 24"/>
                  <a:gd name="T40" fmla="*/ 4 w 11"/>
                  <a:gd name="T41" fmla="*/ 3 h 24"/>
                  <a:gd name="T42" fmla="*/ 7 w 11"/>
                  <a:gd name="T43" fmla="*/ 3 h 24"/>
                  <a:gd name="T44" fmla="*/ 9 w 11"/>
                  <a:gd name="T45" fmla="*/ 3 h 24"/>
                  <a:gd name="T46" fmla="*/ 9 w 11"/>
                  <a:gd name="T47" fmla="*/ 3 h 24"/>
                  <a:gd name="T48" fmla="*/ 11 w 11"/>
                  <a:gd name="T49" fmla="*/ 3 h 24"/>
                  <a:gd name="T50" fmla="*/ 11 w 11"/>
                  <a:gd name="T51" fmla="*/ 3 h 24"/>
                  <a:gd name="T52" fmla="*/ 11 w 11"/>
                  <a:gd name="T53" fmla="*/ 3 h 24"/>
                  <a:gd name="T54" fmla="*/ 9 w 11"/>
                  <a:gd name="T55" fmla="*/ 0 h 24"/>
                  <a:gd name="T56" fmla="*/ 9 w 11"/>
                  <a:gd name="T57" fmla="*/ 0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11" h="24">
                    <a:moveTo>
                      <a:pt x="9" y="0"/>
                    </a:moveTo>
                    <a:lnTo>
                      <a:pt x="9" y="0"/>
                    </a:lnTo>
                    <a:lnTo>
                      <a:pt x="6" y="0"/>
                    </a:lnTo>
                    <a:lnTo>
                      <a:pt x="4" y="0"/>
                    </a:lnTo>
                    <a:lnTo>
                      <a:pt x="2" y="3"/>
                    </a:lnTo>
                    <a:lnTo>
                      <a:pt x="2" y="4"/>
                    </a:lnTo>
                    <a:lnTo>
                      <a:pt x="2" y="4"/>
                    </a:lnTo>
                    <a:lnTo>
                      <a:pt x="0" y="9"/>
                    </a:lnTo>
                    <a:lnTo>
                      <a:pt x="0" y="13"/>
                    </a:lnTo>
                    <a:lnTo>
                      <a:pt x="2" y="18"/>
                    </a:lnTo>
                    <a:lnTo>
                      <a:pt x="4" y="23"/>
                    </a:lnTo>
                    <a:lnTo>
                      <a:pt x="4" y="23"/>
                    </a:lnTo>
                    <a:lnTo>
                      <a:pt x="6" y="24"/>
                    </a:lnTo>
                    <a:lnTo>
                      <a:pt x="6" y="24"/>
                    </a:lnTo>
                    <a:lnTo>
                      <a:pt x="7" y="23"/>
                    </a:lnTo>
                    <a:lnTo>
                      <a:pt x="7" y="23"/>
                    </a:lnTo>
                    <a:lnTo>
                      <a:pt x="3" y="14"/>
                    </a:lnTo>
                    <a:lnTo>
                      <a:pt x="3" y="6"/>
                    </a:lnTo>
                    <a:lnTo>
                      <a:pt x="3" y="6"/>
                    </a:lnTo>
                    <a:lnTo>
                      <a:pt x="4" y="5"/>
                    </a:lnTo>
                    <a:lnTo>
                      <a:pt x="4" y="3"/>
                    </a:lnTo>
                    <a:lnTo>
                      <a:pt x="7" y="3"/>
                    </a:lnTo>
                    <a:lnTo>
                      <a:pt x="9" y="3"/>
                    </a:lnTo>
                    <a:lnTo>
                      <a:pt x="9" y="3"/>
                    </a:lnTo>
                    <a:lnTo>
                      <a:pt x="11" y="3"/>
                    </a:lnTo>
                    <a:lnTo>
                      <a:pt x="11" y="3"/>
                    </a:lnTo>
                    <a:lnTo>
                      <a:pt x="11" y="3"/>
                    </a:lnTo>
                    <a:lnTo>
                      <a:pt x="9" y="0"/>
                    </a:lnTo>
                    <a:lnTo>
                      <a:pt x="9" y="0"/>
                    </a:lnTo>
                    <a:close/>
                  </a:path>
                </a:pathLst>
              </a:custGeom>
              <a:solidFill>
                <a:srgbClr val="6F503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6" name="Freeform 216"/>
              <p:cNvSpPr>
                <a:spLocks/>
              </p:cNvSpPr>
              <p:nvPr/>
            </p:nvSpPr>
            <p:spPr bwMode="auto">
              <a:xfrm>
                <a:off x="2222" y="2768"/>
                <a:ext cx="6" cy="4"/>
              </a:xfrm>
              <a:custGeom>
                <a:avLst/>
                <a:gdLst>
                  <a:gd name="T0" fmla="*/ 1 w 6"/>
                  <a:gd name="T1" fmla="*/ 4 h 4"/>
                  <a:gd name="T2" fmla="*/ 1 w 6"/>
                  <a:gd name="T3" fmla="*/ 4 h 4"/>
                  <a:gd name="T4" fmla="*/ 3 w 6"/>
                  <a:gd name="T5" fmla="*/ 2 h 4"/>
                  <a:gd name="T6" fmla="*/ 5 w 6"/>
                  <a:gd name="T7" fmla="*/ 3 h 4"/>
                  <a:gd name="T8" fmla="*/ 5 w 6"/>
                  <a:gd name="T9" fmla="*/ 3 h 4"/>
                  <a:gd name="T10" fmla="*/ 6 w 6"/>
                  <a:gd name="T11" fmla="*/ 3 h 4"/>
                  <a:gd name="T12" fmla="*/ 6 w 6"/>
                  <a:gd name="T13" fmla="*/ 3 h 4"/>
                  <a:gd name="T14" fmla="*/ 6 w 6"/>
                  <a:gd name="T15" fmla="*/ 3 h 4"/>
                  <a:gd name="T16" fmla="*/ 5 w 6"/>
                  <a:gd name="T17" fmla="*/ 2 h 4"/>
                  <a:gd name="T18" fmla="*/ 5 w 6"/>
                  <a:gd name="T19" fmla="*/ 2 h 4"/>
                  <a:gd name="T20" fmla="*/ 1 w 6"/>
                  <a:gd name="T21" fmla="*/ 0 h 4"/>
                  <a:gd name="T22" fmla="*/ 0 w 6"/>
                  <a:gd name="T23" fmla="*/ 0 h 4"/>
                  <a:gd name="T24" fmla="*/ 0 w 6"/>
                  <a:gd name="T25" fmla="*/ 2 h 4"/>
                  <a:gd name="T26" fmla="*/ 0 w 6"/>
                  <a:gd name="T27" fmla="*/ 2 h 4"/>
                  <a:gd name="T28" fmla="*/ 0 w 6"/>
                  <a:gd name="T29" fmla="*/ 3 h 4"/>
                  <a:gd name="T30" fmla="*/ 0 w 6"/>
                  <a:gd name="T31" fmla="*/ 3 h 4"/>
                  <a:gd name="T32" fmla="*/ 1 w 6"/>
                  <a:gd name="T33" fmla="*/ 4 h 4"/>
                  <a:gd name="T34" fmla="*/ 1 w 6"/>
                  <a:gd name="T35" fmla="*/ 4 h 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6" h="4">
                    <a:moveTo>
                      <a:pt x="1" y="4"/>
                    </a:moveTo>
                    <a:lnTo>
                      <a:pt x="1" y="4"/>
                    </a:lnTo>
                    <a:lnTo>
                      <a:pt x="3" y="2"/>
                    </a:lnTo>
                    <a:lnTo>
                      <a:pt x="5" y="3"/>
                    </a:lnTo>
                    <a:lnTo>
                      <a:pt x="5" y="3"/>
                    </a:lnTo>
                    <a:lnTo>
                      <a:pt x="6" y="3"/>
                    </a:lnTo>
                    <a:lnTo>
                      <a:pt x="6" y="3"/>
                    </a:lnTo>
                    <a:lnTo>
                      <a:pt x="6" y="3"/>
                    </a:lnTo>
                    <a:lnTo>
                      <a:pt x="5" y="2"/>
                    </a:lnTo>
                    <a:lnTo>
                      <a:pt x="5" y="2"/>
                    </a:lnTo>
                    <a:lnTo>
                      <a:pt x="1" y="0"/>
                    </a:ln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3"/>
                    </a:lnTo>
                    <a:lnTo>
                      <a:pt x="0" y="3"/>
                    </a:lnTo>
                    <a:lnTo>
                      <a:pt x="1" y="4"/>
                    </a:lnTo>
                    <a:lnTo>
                      <a:pt x="1" y="4"/>
                    </a:lnTo>
                    <a:close/>
                  </a:path>
                </a:pathLst>
              </a:custGeom>
              <a:solidFill>
                <a:srgbClr val="6F503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9" name="Freeform 219"/>
              <p:cNvSpPr>
                <a:spLocks/>
              </p:cNvSpPr>
              <p:nvPr/>
            </p:nvSpPr>
            <p:spPr bwMode="auto">
              <a:xfrm>
                <a:off x="2183" y="2878"/>
                <a:ext cx="9" cy="4"/>
              </a:xfrm>
              <a:custGeom>
                <a:avLst/>
                <a:gdLst>
                  <a:gd name="T0" fmla="*/ 0 w 9"/>
                  <a:gd name="T1" fmla="*/ 2 h 4"/>
                  <a:gd name="T2" fmla="*/ 0 w 9"/>
                  <a:gd name="T3" fmla="*/ 2 h 4"/>
                  <a:gd name="T4" fmla="*/ 2 w 9"/>
                  <a:gd name="T5" fmla="*/ 4 h 4"/>
                  <a:gd name="T6" fmla="*/ 6 w 9"/>
                  <a:gd name="T7" fmla="*/ 4 h 4"/>
                  <a:gd name="T8" fmla="*/ 6 w 9"/>
                  <a:gd name="T9" fmla="*/ 4 h 4"/>
                  <a:gd name="T10" fmla="*/ 8 w 9"/>
                  <a:gd name="T11" fmla="*/ 2 h 4"/>
                  <a:gd name="T12" fmla="*/ 9 w 9"/>
                  <a:gd name="T13" fmla="*/ 1 h 4"/>
                  <a:gd name="T14" fmla="*/ 9 w 9"/>
                  <a:gd name="T15" fmla="*/ 1 h 4"/>
                  <a:gd name="T16" fmla="*/ 8 w 9"/>
                  <a:gd name="T17" fmla="*/ 0 h 4"/>
                  <a:gd name="T18" fmla="*/ 4 w 9"/>
                  <a:gd name="T19" fmla="*/ 0 h 4"/>
                  <a:gd name="T20" fmla="*/ 4 w 9"/>
                  <a:gd name="T21" fmla="*/ 0 h 4"/>
                  <a:gd name="T22" fmla="*/ 2 w 9"/>
                  <a:gd name="T23" fmla="*/ 1 h 4"/>
                  <a:gd name="T24" fmla="*/ 0 w 9"/>
                  <a:gd name="T25" fmla="*/ 2 h 4"/>
                  <a:gd name="T26" fmla="*/ 0 w 9"/>
                  <a:gd name="T27" fmla="*/ 2 h 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9" h="4">
                    <a:moveTo>
                      <a:pt x="0" y="2"/>
                    </a:moveTo>
                    <a:lnTo>
                      <a:pt x="0" y="2"/>
                    </a:lnTo>
                    <a:lnTo>
                      <a:pt x="2" y="4"/>
                    </a:lnTo>
                    <a:lnTo>
                      <a:pt x="6" y="4"/>
                    </a:lnTo>
                    <a:lnTo>
                      <a:pt x="6" y="4"/>
                    </a:lnTo>
                    <a:lnTo>
                      <a:pt x="8" y="2"/>
                    </a:lnTo>
                    <a:lnTo>
                      <a:pt x="9" y="1"/>
                    </a:lnTo>
                    <a:lnTo>
                      <a:pt x="9" y="1"/>
                    </a:lnTo>
                    <a:lnTo>
                      <a:pt x="8" y="0"/>
                    </a:lnTo>
                    <a:lnTo>
                      <a:pt x="4" y="0"/>
                    </a:lnTo>
                    <a:lnTo>
                      <a:pt x="4" y="0"/>
                    </a:lnTo>
                    <a:lnTo>
                      <a:pt x="2" y="1"/>
                    </a:lnTo>
                    <a:lnTo>
                      <a:pt x="0" y="2"/>
                    </a:lnTo>
                    <a:lnTo>
                      <a:pt x="0" y="2"/>
                    </a:lnTo>
                    <a:close/>
                  </a:path>
                </a:pathLst>
              </a:custGeom>
              <a:solidFill>
                <a:srgbClr val="7E5F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90" name="Freeform 220"/>
              <p:cNvSpPr>
                <a:spLocks/>
              </p:cNvSpPr>
              <p:nvPr/>
            </p:nvSpPr>
            <p:spPr bwMode="auto">
              <a:xfrm>
                <a:off x="2115" y="2815"/>
                <a:ext cx="17" cy="15"/>
              </a:xfrm>
              <a:custGeom>
                <a:avLst/>
                <a:gdLst>
                  <a:gd name="T0" fmla="*/ 17 w 17"/>
                  <a:gd name="T1" fmla="*/ 0 h 15"/>
                  <a:gd name="T2" fmla="*/ 17 w 17"/>
                  <a:gd name="T3" fmla="*/ 0 h 15"/>
                  <a:gd name="T4" fmla="*/ 17 w 17"/>
                  <a:gd name="T5" fmla="*/ 4 h 15"/>
                  <a:gd name="T6" fmla="*/ 16 w 17"/>
                  <a:gd name="T7" fmla="*/ 6 h 15"/>
                  <a:gd name="T8" fmla="*/ 12 w 17"/>
                  <a:gd name="T9" fmla="*/ 11 h 15"/>
                  <a:gd name="T10" fmla="*/ 12 w 17"/>
                  <a:gd name="T11" fmla="*/ 11 h 15"/>
                  <a:gd name="T12" fmla="*/ 8 w 17"/>
                  <a:gd name="T13" fmla="*/ 14 h 15"/>
                  <a:gd name="T14" fmla="*/ 4 w 17"/>
                  <a:gd name="T15" fmla="*/ 15 h 15"/>
                  <a:gd name="T16" fmla="*/ 3 w 17"/>
                  <a:gd name="T17" fmla="*/ 14 h 15"/>
                  <a:gd name="T18" fmla="*/ 1 w 17"/>
                  <a:gd name="T19" fmla="*/ 13 h 15"/>
                  <a:gd name="T20" fmla="*/ 1 w 17"/>
                  <a:gd name="T21" fmla="*/ 13 h 15"/>
                  <a:gd name="T22" fmla="*/ 0 w 17"/>
                  <a:gd name="T23" fmla="*/ 10 h 15"/>
                  <a:gd name="T24" fmla="*/ 0 w 17"/>
                  <a:gd name="T25" fmla="*/ 10 h 15"/>
                  <a:gd name="T26" fmla="*/ 1 w 17"/>
                  <a:gd name="T27" fmla="*/ 8 h 15"/>
                  <a:gd name="T28" fmla="*/ 3 w 17"/>
                  <a:gd name="T29" fmla="*/ 5 h 15"/>
                  <a:gd name="T30" fmla="*/ 8 w 17"/>
                  <a:gd name="T31" fmla="*/ 2 h 15"/>
                  <a:gd name="T32" fmla="*/ 14 w 17"/>
                  <a:gd name="T33" fmla="*/ 0 h 15"/>
                  <a:gd name="T34" fmla="*/ 17 w 17"/>
                  <a:gd name="T35" fmla="*/ 0 h 15"/>
                  <a:gd name="T36" fmla="*/ 17 w 17"/>
                  <a:gd name="T37" fmla="*/ 0 h 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7" h="15">
                    <a:moveTo>
                      <a:pt x="17" y="0"/>
                    </a:moveTo>
                    <a:lnTo>
                      <a:pt x="17" y="0"/>
                    </a:lnTo>
                    <a:lnTo>
                      <a:pt x="17" y="4"/>
                    </a:lnTo>
                    <a:lnTo>
                      <a:pt x="16" y="6"/>
                    </a:lnTo>
                    <a:lnTo>
                      <a:pt x="12" y="11"/>
                    </a:lnTo>
                    <a:lnTo>
                      <a:pt x="12" y="11"/>
                    </a:lnTo>
                    <a:lnTo>
                      <a:pt x="8" y="14"/>
                    </a:lnTo>
                    <a:lnTo>
                      <a:pt x="4" y="15"/>
                    </a:lnTo>
                    <a:lnTo>
                      <a:pt x="3" y="14"/>
                    </a:lnTo>
                    <a:lnTo>
                      <a:pt x="1" y="13"/>
                    </a:lnTo>
                    <a:lnTo>
                      <a:pt x="1" y="13"/>
                    </a:lnTo>
                    <a:lnTo>
                      <a:pt x="0" y="10"/>
                    </a:lnTo>
                    <a:lnTo>
                      <a:pt x="0" y="10"/>
                    </a:lnTo>
                    <a:lnTo>
                      <a:pt x="1" y="8"/>
                    </a:lnTo>
                    <a:lnTo>
                      <a:pt x="3" y="5"/>
                    </a:lnTo>
                    <a:lnTo>
                      <a:pt x="8" y="2"/>
                    </a:lnTo>
                    <a:lnTo>
                      <a:pt x="14" y="0"/>
                    </a:lnTo>
                    <a:lnTo>
                      <a:pt x="17" y="0"/>
                    </a:lnTo>
                    <a:lnTo>
                      <a:pt x="17" y="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232" name="Freeform 222"/>
              <p:cNvSpPr>
                <a:spLocks/>
              </p:cNvSpPr>
              <p:nvPr/>
            </p:nvSpPr>
            <p:spPr bwMode="auto">
              <a:xfrm>
                <a:off x="2111" y="2815"/>
                <a:ext cx="21" cy="10"/>
              </a:xfrm>
              <a:custGeom>
                <a:avLst/>
                <a:gdLst>
                  <a:gd name="T0" fmla="*/ 21 w 21"/>
                  <a:gd name="T1" fmla="*/ 0 h 10"/>
                  <a:gd name="T2" fmla="*/ 21 w 21"/>
                  <a:gd name="T3" fmla="*/ 0 h 10"/>
                  <a:gd name="T4" fmla="*/ 13 w 21"/>
                  <a:gd name="T5" fmla="*/ 1 h 10"/>
                  <a:gd name="T6" fmla="*/ 7 w 21"/>
                  <a:gd name="T7" fmla="*/ 2 h 10"/>
                  <a:gd name="T8" fmla="*/ 3 w 21"/>
                  <a:gd name="T9" fmla="*/ 5 h 10"/>
                  <a:gd name="T10" fmla="*/ 0 w 21"/>
                  <a:gd name="T11" fmla="*/ 8 h 10"/>
                  <a:gd name="T12" fmla="*/ 0 w 21"/>
                  <a:gd name="T13" fmla="*/ 8 h 10"/>
                  <a:gd name="T14" fmla="*/ 0 w 21"/>
                  <a:gd name="T15" fmla="*/ 8 h 10"/>
                  <a:gd name="T16" fmla="*/ 1 w 21"/>
                  <a:gd name="T17" fmla="*/ 9 h 10"/>
                  <a:gd name="T18" fmla="*/ 4 w 21"/>
                  <a:gd name="T19" fmla="*/ 10 h 10"/>
                  <a:gd name="T20" fmla="*/ 4 w 21"/>
                  <a:gd name="T21" fmla="*/ 10 h 10"/>
                  <a:gd name="T22" fmla="*/ 7 w 21"/>
                  <a:gd name="T23" fmla="*/ 6 h 10"/>
                  <a:gd name="T24" fmla="*/ 13 w 21"/>
                  <a:gd name="T25" fmla="*/ 2 h 10"/>
                  <a:gd name="T26" fmla="*/ 21 w 21"/>
                  <a:gd name="T27" fmla="*/ 0 h 10"/>
                  <a:gd name="T28" fmla="*/ 21 w 21"/>
                  <a:gd name="T29" fmla="*/ 0 h 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21" h="10">
                    <a:moveTo>
                      <a:pt x="21" y="0"/>
                    </a:moveTo>
                    <a:lnTo>
                      <a:pt x="21" y="0"/>
                    </a:lnTo>
                    <a:lnTo>
                      <a:pt x="13" y="1"/>
                    </a:lnTo>
                    <a:lnTo>
                      <a:pt x="7" y="2"/>
                    </a:lnTo>
                    <a:lnTo>
                      <a:pt x="3" y="5"/>
                    </a:lnTo>
                    <a:lnTo>
                      <a:pt x="0" y="8"/>
                    </a:lnTo>
                    <a:lnTo>
                      <a:pt x="0" y="8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4" y="10"/>
                    </a:lnTo>
                    <a:lnTo>
                      <a:pt x="4" y="10"/>
                    </a:lnTo>
                    <a:lnTo>
                      <a:pt x="7" y="6"/>
                    </a:lnTo>
                    <a:lnTo>
                      <a:pt x="13" y="2"/>
                    </a:lnTo>
                    <a:lnTo>
                      <a:pt x="21" y="0"/>
                    </a:lnTo>
                    <a:lnTo>
                      <a:pt x="21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234" name="Freeform 224"/>
              <p:cNvSpPr>
                <a:spLocks/>
              </p:cNvSpPr>
              <p:nvPr/>
            </p:nvSpPr>
            <p:spPr bwMode="auto">
              <a:xfrm>
                <a:off x="2152" y="2797"/>
                <a:ext cx="9" cy="9"/>
              </a:xfrm>
              <a:custGeom>
                <a:avLst/>
                <a:gdLst>
                  <a:gd name="T0" fmla="*/ 0 w 9"/>
                  <a:gd name="T1" fmla="*/ 7 h 9"/>
                  <a:gd name="T2" fmla="*/ 0 w 9"/>
                  <a:gd name="T3" fmla="*/ 7 h 9"/>
                  <a:gd name="T4" fmla="*/ 3 w 9"/>
                  <a:gd name="T5" fmla="*/ 9 h 9"/>
                  <a:gd name="T6" fmla="*/ 4 w 9"/>
                  <a:gd name="T7" fmla="*/ 9 h 9"/>
                  <a:gd name="T8" fmla="*/ 7 w 9"/>
                  <a:gd name="T9" fmla="*/ 9 h 9"/>
                  <a:gd name="T10" fmla="*/ 8 w 9"/>
                  <a:gd name="T11" fmla="*/ 7 h 9"/>
                  <a:gd name="T12" fmla="*/ 8 w 9"/>
                  <a:gd name="T13" fmla="*/ 7 h 9"/>
                  <a:gd name="T14" fmla="*/ 9 w 9"/>
                  <a:gd name="T15" fmla="*/ 6 h 9"/>
                  <a:gd name="T16" fmla="*/ 9 w 9"/>
                  <a:gd name="T17" fmla="*/ 4 h 9"/>
                  <a:gd name="T18" fmla="*/ 7 w 9"/>
                  <a:gd name="T19" fmla="*/ 1 h 9"/>
                  <a:gd name="T20" fmla="*/ 7 w 9"/>
                  <a:gd name="T21" fmla="*/ 1 h 9"/>
                  <a:gd name="T22" fmla="*/ 4 w 9"/>
                  <a:gd name="T23" fmla="*/ 0 h 9"/>
                  <a:gd name="T24" fmla="*/ 2 w 9"/>
                  <a:gd name="T25" fmla="*/ 1 h 9"/>
                  <a:gd name="T26" fmla="*/ 2 w 9"/>
                  <a:gd name="T27" fmla="*/ 1 h 9"/>
                  <a:gd name="T28" fmla="*/ 0 w 9"/>
                  <a:gd name="T29" fmla="*/ 4 h 9"/>
                  <a:gd name="T30" fmla="*/ 0 w 9"/>
                  <a:gd name="T31" fmla="*/ 6 h 9"/>
                  <a:gd name="T32" fmla="*/ 0 w 9"/>
                  <a:gd name="T33" fmla="*/ 7 h 9"/>
                  <a:gd name="T34" fmla="*/ 0 w 9"/>
                  <a:gd name="T35" fmla="*/ 7 h 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9" h="9">
                    <a:moveTo>
                      <a:pt x="0" y="7"/>
                    </a:moveTo>
                    <a:lnTo>
                      <a:pt x="0" y="7"/>
                    </a:lnTo>
                    <a:lnTo>
                      <a:pt x="3" y="9"/>
                    </a:lnTo>
                    <a:lnTo>
                      <a:pt x="4" y="9"/>
                    </a:lnTo>
                    <a:lnTo>
                      <a:pt x="7" y="9"/>
                    </a:lnTo>
                    <a:lnTo>
                      <a:pt x="8" y="7"/>
                    </a:lnTo>
                    <a:lnTo>
                      <a:pt x="8" y="7"/>
                    </a:lnTo>
                    <a:lnTo>
                      <a:pt x="9" y="6"/>
                    </a:lnTo>
                    <a:lnTo>
                      <a:pt x="9" y="4"/>
                    </a:lnTo>
                    <a:lnTo>
                      <a:pt x="7" y="1"/>
                    </a:lnTo>
                    <a:lnTo>
                      <a:pt x="7" y="1"/>
                    </a:lnTo>
                    <a:lnTo>
                      <a:pt x="4" y="0"/>
                    </a:lnTo>
                    <a:lnTo>
                      <a:pt x="2" y="1"/>
                    </a:lnTo>
                    <a:lnTo>
                      <a:pt x="2" y="1"/>
                    </a:lnTo>
                    <a:lnTo>
                      <a:pt x="0" y="4"/>
                    </a:lnTo>
                    <a:lnTo>
                      <a:pt x="0" y="6"/>
                    </a:lnTo>
                    <a:lnTo>
                      <a:pt x="0" y="7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rgbClr val="441E0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240" name="Freeform 230"/>
              <p:cNvSpPr>
                <a:spLocks/>
              </p:cNvSpPr>
              <p:nvPr/>
            </p:nvSpPr>
            <p:spPr bwMode="auto">
              <a:xfrm>
                <a:off x="1549" y="3112"/>
                <a:ext cx="243" cy="110"/>
              </a:xfrm>
              <a:custGeom>
                <a:avLst/>
                <a:gdLst>
                  <a:gd name="T0" fmla="*/ 235 w 243"/>
                  <a:gd name="T1" fmla="*/ 0 h 110"/>
                  <a:gd name="T2" fmla="*/ 0 w 243"/>
                  <a:gd name="T3" fmla="*/ 9 h 110"/>
                  <a:gd name="T4" fmla="*/ 5 w 243"/>
                  <a:gd name="T5" fmla="*/ 110 h 110"/>
                  <a:gd name="T6" fmla="*/ 243 w 243"/>
                  <a:gd name="T7" fmla="*/ 36 h 110"/>
                  <a:gd name="T8" fmla="*/ 235 w 243"/>
                  <a:gd name="T9" fmla="*/ 0 h 1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43" h="110">
                    <a:moveTo>
                      <a:pt x="235" y="0"/>
                    </a:moveTo>
                    <a:lnTo>
                      <a:pt x="0" y="9"/>
                    </a:lnTo>
                    <a:lnTo>
                      <a:pt x="5" y="110"/>
                    </a:lnTo>
                    <a:lnTo>
                      <a:pt x="243" y="36"/>
                    </a:lnTo>
                    <a:lnTo>
                      <a:pt x="235" y="0"/>
                    </a:lnTo>
                    <a:close/>
                  </a:path>
                </a:pathLst>
              </a:custGeom>
              <a:solidFill>
                <a:srgbClr val="FDC09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241" name="Freeform 231"/>
              <p:cNvSpPr>
                <a:spLocks/>
              </p:cNvSpPr>
              <p:nvPr/>
            </p:nvSpPr>
            <p:spPr bwMode="auto">
              <a:xfrm>
                <a:off x="1533" y="2889"/>
                <a:ext cx="112" cy="339"/>
              </a:xfrm>
              <a:custGeom>
                <a:avLst/>
                <a:gdLst>
                  <a:gd name="T0" fmla="*/ 78 w 112"/>
                  <a:gd name="T1" fmla="*/ 222 h 339"/>
                  <a:gd name="T2" fmla="*/ 78 w 112"/>
                  <a:gd name="T3" fmla="*/ 222 h 339"/>
                  <a:gd name="T4" fmla="*/ 87 w 112"/>
                  <a:gd name="T5" fmla="*/ 164 h 339"/>
                  <a:gd name="T6" fmla="*/ 96 w 112"/>
                  <a:gd name="T7" fmla="*/ 101 h 339"/>
                  <a:gd name="T8" fmla="*/ 96 w 112"/>
                  <a:gd name="T9" fmla="*/ 101 h 339"/>
                  <a:gd name="T10" fmla="*/ 95 w 112"/>
                  <a:gd name="T11" fmla="*/ 82 h 339"/>
                  <a:gd name="T12" fmla="*/ 94 w 112"/>
                  <a:gd name="T13" fmla="*/ 66 h 339"/>
                  <a:gd name="T14" fmla="*/ 91 w 112"/>
                  <a:gd name="T15" fmla="*/ 52 h 339"/>
                  <a:gd name="T16" fmla="*/ 88 w 112"/>
                  <a:gd name="T17" fmla="*/ 40 h 339"/>
                  <a:gd name="T18" fmla="*/ 85 w 112"/>
                  <a:gd name="T19" fmla="*/ 30 h 339"/>
                  <a:gd name="T20" fmla="*/ 81 w 112"/>
                  <a:gd name="T21" fmla="*/ 22 h 339"/>
                  <a:gd name="T22" fmla="*/ 77 w 112"/>
                  <a:gd name="T23" fmla="*/ 16 h 339"/>
                  <a:gd name="T24" fmla="*/ 73 w 112"/>
                  <a:gd name="T25" fmla="*/ 11 h 339"/>
                  <a:gd name="T26" fmla="*/ 69 w 112"/>
                  <a:gd name="T27" fmla="*/ 7 h 339"/>
                  <a:gd name="T28" fmla="*/ 65 w 112"/>
                  <a:gd name="T29" fmla="*/ 4 h 339"/>
                  <a:gd name="T30" fmla="*/ 56 w 112"/>
                  <a:gd name="T31" fmla="*/ 2 h 339"/>
                  <a:gd name="T32" fmla="*/ 49 w 112"/>
                  <a:gd name="T33" fmla="*/ 0 h 339"/>
                  <a:gd name="T34" fmla="*/ 42 w 112"/>
                  <a:gd name="T35" fmla="*/ 2 h 339"/>
                  <a:gd name="T36" fmla="*/ 42 w 112"/>
                  <a:gd name="T37" fmla="*/ 2 h 339"/>
                  <a:gd name="T38" fmla="*/ 33 w 112"/>
                  <a:gd name="T39" fmla="*/ 6 h 339"/>
                  <a:gd name="T40" fmla="*/ 25 w 112"/>
                  <a:gd name="T41" fmla="*/ 11 h 339"/>
                  <a:gd name="T42" fmla="*/ 19 w 112"/>
                  <a:gd name="T43" fmla="*/ 19 h 339"/>
                  <a:gd name="T44" fmla="*/ 14 w 112"/>
                  <a:gd name="T45" fmla="*/ 28 h 339"/>
                  <a:gd name="T46" fmla="*/ 9 w 112"/>
                  <a:gd name="T47" fmla="*/ 38 h 339"/>
                  <a:gd name="T48" fmla="*/ 6 w 112"/>
                  <a:gd name="T49" fmla="*/ 49 h 339"/>
                  <a:gd name="T50" fmla="*/ 3 w 112"/>
                  <a:gd name="T51" fmla="*/ 61 h 339"/>
                  <a:gd name="T52" fmla="*/ 2 w 112"/>
                  <a:gd name="T53" fmla="*/ 74 h 339"/>
                  <a:gd name="T54" fmla="*/ 2 w 112"/>
                  <a:gd name="T55" fmla="*/ 74 h 339"/>
                  <a:gd name="T56" fmla="*/ 0 w 112"/>
                  <a:gd name="T57" fmla="*/ 164 h 339"/>
                  <a:gd name="T58" fmla="*/ 1 w 112"/>
                  <a:gd name="T59" fmla="*/ 231 h 339"/>
                  <a:gd name="T60" fmla="*/ 3 w 112"/>
                  <a:gd name="T61" fmla="*/ 277 h 339"/>
                  <a:gd name="T62" fmla="*/ 7 w 112"/>
                  <a:gd name="T63" fmla="*/ 308 h 339"/>
                  <a:gd name="T64" fmla="*/ 11 w 112"/>
                  <a:gd name="T65" fmla="*/ 328 h 339"/>
                  <a:gd name="T66" fmla="*/ 15 w 112"/>
                  <a:gd name="T67" fmla="*/ 337 h 339"/>
                  <a:gd name="T68" fmla="*/ 18 w 112"/>
                  <a:gd name="T69" fmla="*/ 339 h 339"/>
                  <a:gd name="T70" fmla="*/ 19 w 112"/>
                  <a:gd name="T71" fmla="*/ 339 h 339"/>
                  <a:gd name="T72" fmla="*/ 112 w 112"/>
                  <a:gd name="T73" fmla="*/ 308 h 339"/>
                  <a:gd name="T74" fmla="*/ 112 w 112"/>
                  <a:gd name="T75" fmla="*/ 219 h 339"/>
                  <a:gd name="T76" fmla="*/ 78 w 112"/>
                  <a:gd name="T77" fmla="*/ 222 h 3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112" h="339">
                    <a:moveTo>
                      <a:pt x="78" y="222"/>
                    </a:moveTo>
                    <a:lnTo>
                      <a:pt x="78" y="222"/>
                    </a:lnTo>
                    <a:lnTo>
                      <a:pt x="87" y="164"/>
                    </a:lnTo>
                    <a:lnTo>
                      <a:pt x="96" y="101"/>
                    </a:lnTo>
                    <a:lnTo>
                      <a:pt x="96" y="101"/>
                    </a:lnTo>
                    <a:lnTo>
                      <a:pt x="95" y="82"/>
                    </a:lnTo>
                    <a:lnTo>
                      <a:pt x="94" y="66"/>
                    </a:lnTo>
                    <a:lnTo>
                      <a:pt x="91" y="52"/>
                    </a:lnTo>
                    <a:lnTo>
                      <a:pt x="88" y="40"/>
                    </a:lnTo>
                    <a:lnTo>
                      <a:pt x="85" y="30"/>
                    </a:lnTo>
                    <a:lnTo>
                      <a:pt x="81" y="22"/>
                    </a:lnTo>
                    <a:lnTo>
                      <a:pt x="77" y="16"/>
                    </a:lnTo>
                    <a:lnTo>
                      <a:pt x="73" y="11"/>
                    </a:lnTo>
                    <a:lnTo>
                      <a:pt x="69" y="7"/>
                    </a:lnTo>
                    <a:lnTo>
                      <a:pt x="65" y="4"/>
                    </a:lnTo>
                    <a:lnTo>
                      <a:pt x="56" y="2"/>
                    </a:lnTo>
                    <a:lnTo>
                      <a:pt x="49" y="0"/>
                    </a:lnTo>
                    <a:lnTo>
                      <a:pt x="42" y="2"/>
                    </a:lnTo>
                    <a:lnTo>
                      <a:pt x="42" y="2"/>
                    </a:lnTo>
                    <a:lnTo>
                      <a:pt x="33" y="6"/>
                    </a:lnTo>
                    <a:lnTo>
                      <a:pt x="25" y="11"/>
                    </a:lnTo>
                    <a:lnTo>
                      <a:pt x="19" y="19"/>
                    </a:lnTo>
                    <a:lnTo>
                      <a:pt x="14" y="28"/>
                    </a:lnTo>
                    <a:lnTo>
                      <a:pt x="9" y="38"/>
                    </a:lnTo>
                    <a:lnTo>
                      <a:pt x="6" y="49"/>
                    </a:lnTo>
                    <a:lnTo>
                      <a:pt x="3" y="61"/>
                    </a:lnTo>
                    <a:lnTo>
                      <a:pt x="2" y="74"/>
                    </a:lnTo>
                    <a:lnTo>
                      <a:pt x="2" y="74"/>
                    </a:lnTo>
                    <a:lnTo>
                      <a:pt x="0" y="164"/>
                    </a:lnTo>
                    <a:lnTo>
                      <a:pt x="1" y="231"/>
                    </a:lnTo>
                    <a:lnTo>
                      <a:pt x="3" y="277"/>
                    </a:lnTo>
                    <a:lnTo>
                      <a:pt x="7" y="308"/>
                    </a:lnTo>
                    <a:lnTo>
                      <a:pt x="11" y="328"/>
                    </a:lnTo>
                    <a:lnTo>
                      <a:pt x="15" y="337"/>
                    </a:lnTo>
                    <a:lnTo>
                      <a:pt x="18" y="339"/>
                    </a:lnTo>
                    <a:lnTo>
                      <a:pt x="19" y="339"/>
                    </a:lnTo>
                    <a:lnTo>
                      <a:pt x="112" y="308"/>
                    </a:lnTo>
                    <a:lnTo>
                      <a:pt x="112" y="219"/>
                    </a:lnTo>
                    <a:lnTo>
                      <a:pt x="78" y="22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242" name="Freeform 232"/>
              <p:cNvSpPr>
                <a:spLocks/>
              </p:cNvSpPr>
              <p:nvPr/>
            </p:nvSpPr>
            <p:spPr bwMode="auto">
              <a:xfrm>
                <a:off x="1607" y="3102"/>
                <a:ext cx="61" cy="113"/>
              </a:xfrm>
              <a:custGeom>
                <a:avLst/>
                <a:gdLst>
                  <a:gd name="T0" fmla="*/ 11 w 61"/>
                  <a:gd name="T1" fmla="*/ 4 h 113"/>
                  <a:gd name="T2" fmla="*/ 0 w 61"/>
                  <a:gd name="T3" fmla="*/ 113 h 113"/>
                  <a:gd name="T4" fmla="*/ 54 w 61"/>
                  <a:gd name="T5" fmla="*/ 102 h 113"/>
                  <a:gd name="T6" fmla="*/ 61 w 61"/>
                  <a:gd name="T7" fmla="*/ 0 h 113"/>
                  <a:gd name="T8" fmla="*/ 11 w 61"/>
                  <a:gd name="T9" fmla="*/ 4 h 1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1" h="113">
                    <a:moveTo>
                      <a:pt x="11" y="4"/>
                    </a:moveTo>
                    <a:lnTo>
                      <a:pt x="0" y="113"/>
                    </a:lnTo>
                    <a:lnTo>
                      <a:pt x="54" y="102"/>
                    </a:lnTo>
                    <a:lnTo>
                      <a:pt x="61" y="0"/>
                    </a:lnTo>
                    <a:lnTo>
                      <a:pt x="11" y="4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243" name="Freeform 233"/>
              <p:cNvSpPr>
                <a:spLocks/>
              </p:cNvSpPr>
              <p:nvPr/>
            </p:nvSpPr>
            <p:spPr bwMode="auto">
              <a:xfrm>
                <a:off x="1612" y="3195"/>
                <a:ext cx="9" cy="9"/>
              </a:xfrm>
              <a:custGeom>
                <a:avLst/>
                <a:gdLst>
                  <a:gd name="T0" fmla="*/ 9 w 9"/>
                  <a:gd name="T1" fmla="*/ 5 h 9"/>
                  <a:gd name="T2" fmla="*/ 9 w 9"/>
                  <a:gd name="T3" fmla="*/ 5 h 9"/>
                  <a:gd name="T4" fmla="*/ 8 w 9"/>
                  <a:gd name="T5" fmla="*/ 8 h 9"/>
                  <a:gd name="T6" fmla="*/ 6 w 9"/>
                  <a:gd name="T7" fmla="*/ 9 h 9"/>
                  <a:gd name="T8" fmla="*/ 6 w 9"/>
                  <a:gd name="T9" fmla="*/ 9 h 9"/>
                  <a:gd name="T10" fmla="*/ 2 w 9"/>
                  <a:gd name="T11" fmla="*/ 8 h 9"/>
                  <a:gd name="T12" fmla="*/ 0 w 9"/>
                  <a:gd name="T13" fmla="*/ 5 h 9"/>
                  <a:gd name="T14" fmla="*/ 0 w 9"/>
                  <a:gd name="T15" fmla="*/ 5 h 9"/>
                  <a:gd name="T16" fmla="*/ 2 w 9"/>
                  <a:gd name="T17" fmla="*/ 1 h 9"/>
                  <a:gd name="T18" fmla="*/ 6 w 9"/>
                  <a:gd name="T19" fmla="*/ 0 h 9"/>
                  <a:gd name="T20" fmla="*/ 6 w 9"/>
                  <a:gd name="T21" fmla="*/ 0 h 9"/>
                  <a:gd name="T22" fmla="*/ 8 w 9"/>
                  <a:gd name="T23" fmla="*/ 1 h 9"/>
                  <a:gd name="T24" fmla="*/ 9 w 9"/>
                  <a:gd name="T25" fmla="*/ 5 h 9"/>
                  <a:gd name="T26" fmla="*/ 9 w 9"/>
                  <a:gd name="T27" fmla="*/ 5 h 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9" h="9">
                    <a:moveTo>
                      <a:pt x="9" y="5"/>
                    </a:moveTo>
                    <a:lnTo>
                      <a:pt x="9" y="5"/>
                    </a:lnTo>
                    <a:lnTo>
                      <a:pt x="8" y="8"/>
                    </a:lnTo>
                    <a:lnTo>
                      <a:pt x="6" y="9"/>
                    </a:lnTo>
                    <a:lnTo>
                      <a:pt x="6" y="9"/>
                    </a:lnTo>
                    <a:lnTo>
                      <a:pt x="2" y="8"/>
                    </a:lnTo>
                    <a:lnTo>
                      <a:pt x="0" y="5"/>
                    </a:lnTo>
                    <a:lnTo>
                      <a:pt x="0" y="5"/>
                    </a:lnTo>
                    <a:lnTo>
                      <a:pt x="2" y="1"/>
                    </a:lnTo>
                    <a:lnTo>
                      <a:pt x="6" y="0"/>
                    </a:lnTo>
                    <a:lnTo>
                      <a:pt x="6" y="0"/>
                    </a:lnTo>
                    <a:lnTo>
                      <a:pt x="8" y="1"/>
                    </a:lnTo>
                    <a:lnTo>
                      <a:pt x="9" y="5"/>
                    </a:lnTo>
                    <a:lnTo>
                      <a:pt x="9" y="5"/>
                    </a:lnTo>
                    <a:close/>
                  </a:path>
                </a:pathLst>
              </a:custGeom>
              <a:solidFill>
                <a:srgbClr val="7E89A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246" name="Freeform 236"/>
              <p:cNvSpPr>
                <a:spLocks/>
              </p:cNvSpPr>
              <p:nvPr/>
            </p:nvSpPr>
            <p:spPr bwMode="auto">
              <a:xfrm>
                <a:off x="2096" y="2795"/>
                <a:ext cx="31" cy="18"/>
              </a:xfrm>
              <a:custGeom>
                <a:avLst/>
                <a:gdLst>
                  <a:gd name="T0" fmla="*/ 22 w 31"/>
                  <a:gd name="T1" fmla="*/ 0 h 18"/>
                  <a:gd name="T2" fmla="*/ 22 w 31"/>
                  <a:gd name="T3" fmla="*/ 0 h 18"/>
                  <a:gd name="T4" fmla="*/ 19 w 31"/>
                  <a:gd name="T5" fmla="*/ 0 h 18"/>
                  <a:gd name="T6" fmla="*/ 13 w 31"/>
                  <a:gd name="T7" fmla="*/ 3 h 18"/>
                  <a:gd name="T8" fmla="*/ 6 w 31"/>
                  <a:gd name="T9" fmla="*/ 7 h 18"/>
                  <a:gd name="T10" fmla="*/ 2 w 31"/>
                  <a:gd name="T11" fmla="*/ 9 h 18"/>
                  <a:gd name="T12" fmla="*/ 0 w 31"/>
                  <a:gd name="T13" fmla="*/ 13 h 18"/>
                  <a:gd name="T14" fmla="*/ 0 w 31"/>
                  <a:gd name="T15" fmla="*/ 13 h 18"/>
                  <a:gd name="T16" fmla="*/ 1 w 31"/>
                  <a:gd name="T17" fmla="*/ 16 h 18"/>
                  <a:gd name="T18" fmla="*/ 4 w 31"/>
                  <a:gd name="T19" fmla="*/ 17 h 18"/>
                  <a:gd name="T20" fmla="*/ 6 w 31"/>
                  <a:gd name="T21" fmla="*/ 18 h 18"/>
                  <a:gd name="T22" fmla="*/ 6 w 31"/>
                  <a:gd name="T23" fmla="*/ 18 h 18"/>
                  <a:gd name="T24" fmla="*/ 14 w 31"/>
                  <a:gd name="T25" fmla="*/ 12 h 18"/>
                  <a:gd name="T26" fmla="*/ 23 w 31"/>
                  <a:gd name="T27" fmla="*/ 8 h 18"/>
                  <a:gd name="T28" fmla="*/ 27 w 31"/>
                  <a:gd name="T29" fmla="*/ 7 h 18"/>
                  <a:gd name="T30" fmla="*/ 31 w 31"/>
                  <a:gd name="T31" fmla="*/ 6 h 18"/>
                  <a:gd name="T32" fmla="*/ 31 w 31"/>
                  <a:gd name="T33" fmla="*/ 6 h 18"/>
                  <a:gd name="T34" fmla="*/ 31 w 31"/>
                  <a:gd name="T35" fmla="*/ 6 h 18"/>
                  <a:gd name="T36" fmla="*/ 29 w 31"/>
                  <a:gd name="T37" fmla="*/ 3 h 18"/>
                  <a:gd name="T38" fmla="*/ 27 w 31"/>
                  <a:gd name="T39" fmla="*/ 2 h 18"/>
                  <a:gd name="T40" fmla="*/ 22 w 31"/>
                  <a:gd name="T41" fmla="*/ 0 h 18"/>
                  <a:gd name="T42" fmla="*/ 22 w 31"/>
                  <a:gd name="T43" fmla="*/ 0 h 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31" h="18">
                    <a:moveTo>
                      <a:pt x="22" y="0"/>
                    </a:moveTo>
                    <a:lnTo>
                      <a:pt x="22" y="0"/>
                    </a:lnTo>
                    <a:lnTo>
                      <a:pt x="19" y="0"/>
                    </a:lnTo>
                    <a:lnTo>
                      <a:pt x="13" y="3"/>
                    </a:lnTo>
                    <a:lnTo>
                      <a:pt x="6" y="7"/>
                    </a:lnTo>
                    <a:lnTo>
                      <a:pt x="2" y="9"/>
                    </a:lnTo>
                    <a:lnTo>
                      <a:pt x="0" y="13"/>
                    </a:lnTo>
                    <a:lnTo>
                      <a:pt x="0" y="13"/>
                    </a:lnTo>
                    <a:lnTo>
                      <a:pt x="1" y="16"/>
                    </a:lnTo>
                    <a:lnTo>
                      <a:pt x="4" y="17"/>
                    </a:lnTo>
                    <a:lnTo>
                      <a:pt x="6" y="18"/>
                    </a:lnTo>
                    <a:lnTo>
                      <a:pt x="6" y="18"/>
                    </a:lnTo>
                    <a:lnTo>
                      <a:pt x="14" y="12"/>
                    </a:lnTo>
                    <a:lnTo>
                      <a:pt x="23" y="8"/>
                    </a:lnTo>
                    <a:lnTo>
                      <a:pt x="27" y="7"/>
                    </a:lnTo>
                    <a:lnTo>
                      <a:pt x="31" y="6"/>
                    </a:lnTo>
                    <a:lnTo>
                      <a:pt x="31" y="6"/>
                    </a:lnTo>
                    <a:lnTo>
                      <a:pt x="31" y="6"/>
                    </a:lnTo>
                    <a:lnTo>
                      <a:pt x="29" y="3"/>
                    </a:lnTo>
                    <a:lnTo>
                      <a:pt x="27" y="2"/>
                    </a:lnTo>
                    <a:lnTo>
                      <a:pt x="22" y="0"/>
                    </a:lnTo>
                    <a:lnTo>
                      <a:pt x="22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247" name="Freeform 237"/>
              <p:cNvSpPr>
                <a:spLocks/>
              </p:cNvSpPr>
              <p:nvPr/>
            </p:nvSpPr>
            <p:spPr bwMode="auto">
              <a:xfrm>
                <a:off x="1736" y="3230"/>
                <a:ext cx="391" cy="107"/>
              </a:xfrm>
              <a:custGeom>
                <a:avLst/>
                <a:gdLst>
                  <a:gd name="T0" fmla="*/ 343 w 391"/>
                  <a:gd name="T1" fmla="*/ 1 h 107"/>
                  <a:gd name="T2" fmla="*/ 303 w 391"/>
                  <a:gd name="T3" fmla="*/ 1 h 107"/>
                  <a:gd name="T4" fmla="*/ 264 w 391"/>
                  <a:gd name="T5" fmla="*/ 1 h 107"/>
                  <a:gd name="T6" fmla="*/ 221 w 391"/>
                  <a:gd name="T7" fmla="*/ 1 h 107"/>
                  <a:gd name="T8" fmla="*/ 182 w 391"/>
                  <a:gd name="T9" fmla="*/ 1 h 107"/>
                  <a:gd name="T10" fmla="*/ 145 w 391"/>
                  <a:gd name="T11" fmla="*/ 1 h 107"/>
                  <a:gd name="T12" fmla="*/ 99 w 391"/>
                  <a:gd name="T13" fmla="*/ 0 h 107"/>
                  <a:gd name="T14" fmla="*/ 72 w 391"/>
                  <a:gd name="T15" fmla="*/ 0 h 107"/>
                  <a:gd name="T16" fmla="*/ 67 w 391"/>
                  <a:gd name="T17" fmla="*/ 7 h 107"/>
                  <a:gd name="T18" fmla="*/ 56 w 391"/>
                  <a:gd name="T19" fmla="*/ 25 h 107"/>
                  <a:gd name="T20" fmla="*/ 48 w 391"/>
                  <a:gd name="T21" fmla="*/ 36 h 107"/>
                  <a:gd name="T22" fmla="*/ 40 w 391"/>
                  <a:gd name="T23" fmla="*/ 47 h 107"/>
                  <a:gd name="T24" fmla="*/ 30 w 391"/>
                  <a:gd name="T25" fmla="*/ 60 h 107"/>
                  <a:gd name="T26" fmla="*/ 20 w 391"/>
                  <a:gd name="T27" fmla="*/ 76 h 107"/>
                  <a:gd name="T28" fmla="*/ 10 w 391"/>
                  <a:gd name="T29" fmla="*/ 90 h 107"/>
                  <a:gd name="T30" fmla="*/ 0 w 391"/>
                  <a:gd name="T31" fmla="*/ 105 h 107"/>
                  <a:gd name="T32" fmla="*/ 49 w 391"/>
                  <a:gd name="T33" fmla="*/ 105 h 107"/>
                  <a:gd name="T34" fmla="*/ 97 w 391"/>
                  <a:gd name="T35" fmla="*/ 105 h 107"/>
                  <a:gd name="T36" fmla="*/ 148 w 391"/>
                  <a:gd name="T37" fmla="*/ 105 h 107"/>
                  <a:gd name="T38" fmla="*/ 187 w 391"/>
                  <a:gd name="T39" fmla="*/ 105 h 107"/>
                  <a:gd name="T40" fmla="*/ 230 w 391"/>
                  <a:gd name="T41" fmla="*/ 105 h 107"/>
                  <a:gd name="T42" fmla="*/ 270 w 391"/>
                  <a:gd name="T43" fmla="*/ 107 h 107"/>
                  <a:gd name="T44" fmla="*/ 297 w 391"/>
                  <a:gd name="T45" fmla="*/ 107 h 107"/>
                  <a:gd name="T46" fmla="*/ 317 w 391"/>
                  <a:gd name="T47" fmla="*/ 107 h 107"/>
                  <a:gd name="T48" fmla="*/ 325 w 391"/>
                  <a:gd name="T49" fmla="*/ 95 h 107"/>
                  <a:gd name="T50" fmla="*/ 337 w 391"/>
                  <a:gd name="T51" fmla="*/ 79 h 107"/>
                  <a:gd name="T52" fmla="*/ 351 w 391"/>
                  <a:gd name="T53" fmla="*/ 59 h 107"/>
                  <a:gd name="T54" fmla="*/ 360 w 391"/>
                  <a:gd name="T55" fmla="*/ 46 h 107"/>
                  <a:gd name="T56" fmla="*/ 367 w 391"/>
                  <a:gd name="T57" fmla="*/ 34 h 107"/>
                  <a:gd name="T58" fmla="*/ 375 w 391"/>
                  <a:gd name="T59" fmla="*/ 23 h 107"/>
                  <a:gd name="T60" fmla="*/ 383 w 391"/>
                  <a:gd name="T61" fmla="*/ 11 h 107"/>
                  <a:gd name="T62" fmla="*/ 391 w 391"/>
                  <a:gd name="T63" fmla="*/ 1 h 107"/>
                  <a:gd name="T64" fmla="*/ 343 w 391"/>
                  <a:gd name="T65" fmla="*/ 1 h 10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391" h="107">
                    <a:moveTo>
                      <a:pt x="343" y="1"/>
                    </a:moveTo>
                    <a:lnTo>
                      <a:pt x="303" y="1"/>
                    </a:lnTo>
                    <a:lnTo>
                      <a:pt x="264" y="1"/>
                    </a:lnTo>
                    <a:lnTo>
                      <a:pt x="221" y="1"/>
                    </a:lnTo>
                    <a:lnTo>
                      <a:pt x="182" y="1"/>
                    </a:lnTo>
                    <a:lnTo>
                      <a:pt x="145" y="1"/>
                    </a:lnTo>
                    <a:lnTo>
                      <a:pt x="99" y="0"/>
                    </a:lnTo>
                    <a:lnTo>
                      <a:pt x="72" y="0"/>
                    </a:lnTo>
                    <a:lnTo>
                      <a:pt x="67" y="7"/>
                    </a:lnTo>
                    <a:lnTo>
                      <a:pt x="56" y="25"/>
                    </a:lnTo>
                    <a:lnTo>
                      <a:pt x="48" y="36"/>
                    </a:lnTo>
                    <a:lnTo>
                      <a:pt x="40" y="47"/>
                    </a:lnTo>
                    <a:lnTo>
                      <a:pt x="30" y="60"/>
                    </a:lnTo>
                    <a:lnTo>
                      <a:pt x="20" y="76"/>
                    </a:lnTo>
                    <a:lnTo>
                      <a:pt x="10" y="90"/>
                    </a:lnTo>
                    <a:lnTo>
                      <a:pt x="0" y="105"/>
                    </a:lnTo>
                    <a:lnTo>
                      <a:pt x="49" y="105"/>
                    </a:lnTo>
                    <a:lnTo>
                      <a:pt x="97" y="105"/>
                    </a:lnTo>
                    <a:lnTo>
                      <a:pt x="148" y="105"/>
                    </a:lnTo>
                    <a:lnTo>
                      <a:pt x="187" y="105"/>
                    </a:lnTo>
                    <a:lnTo>
                      <a:pt x="230" y="105"/>
                    </a:lnTo>
                    <a:lnTo>
                      <a:pt x="270" y="107"/>
                    </a:lnTo>
                    <a:lnTo>
                      <a:pt x="297" y="107"/>
                    </a:lnTo>
                    <a:lnTo>
                      <a:pt x="317" y="107"/>
                    </a:lnTo>
                    <a:lnTo>
                      <a:pt x="325" y="95"/>
                    </a:lnTo>
                    <a:lnTo>
                      <a:pt x="337" y="79"/>
                    </a:lnTo>
                    <a:lnTo>
                      <a:pt x="351" y="59"/>
                    </a:lnTo>
                    <a:lnTo>
                      <a:pt x="360" y="46"/>
                    </a:lnTo>
                    <a:lnTo>
                      <a:pt x="367" y="34"/>
                    </a:lnTo>
                    <a:lnTo>
                      <a:pt x="375" y="23"/>
                    </a:lnTo>
                    <a:lnTo>
                      <a:pt x="383" y="11"/>
                    </a:lnTo>
                    <a:lnTo>
                      <a:pt x="391" y="1"/>
                    </a:lnTo>
                    <a:lnTo>
                      <a:pt x="343" y="1"/>
                    </a:lnTo>
                    <a:close/>
                  </a:path>
                </a:pathLst>
              </a:custGeom>
              <a:solidFill>
                <a:srgbClr val="3C352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248" name="Freeform 238"/>
              <p:cNvSpPr>
                <a:spLocks/>
              </p:cNvSpPr>
              <p:nvPr/>
            </p:nvSpPr>
            <p:spPr bwMode="auto">
              <a:xfrm>
                <a:off x="1723" y="3223"/>
                <a:ext cx="415" cy="120"/>
              </a:xfrm>
              <a:custGeom>
                <a:avLst/>
                <a:gdLst>
                  <a:gd name="T0" fmla="*/ 365 w 415"/>
                  <a:gd name="T1" fmla="*/ 0 h 120"/>
                  <a:gd name="T2" fmla="*/ 322 w 415"/>
                  <a:gd name="T3" fmla="*/ 0 h 120"/>
                  <a:gd name="T4" fmla="*/ 281 w 415"/>
                  <a:gd name="T5" fmla="*/ 0 h 120"/>
                  <a:gd name="T6" fmla="*/ 235 w 415"/>
                  <a:gd name="T7" fmla="*/ 0 h 120"/>
                  <a:gd name="T8" fmla="*/ 195 w 415"/>
                  <a:gd name="T9" fmla="*/ 0 h 120"/>
                  <a:gd name="T10" fmla="*/ 154 w 415"/>
                  <a:gd name="T11" fmla="*/ 0 h 120"/>
                  <a:gd name="T12" fmla="*/ 107 w 415"/>
                  <a:gd name="T13" fmla="*/ 0 h 120"/>
                  <a:gd name="T14" fmla="*/ 78 w 415"/>
                  <a:gd name="T15" fmla="*/ 0 h 120"/>
                  <a:gd name="T16" fmla="*/ 72 w 415"/>
                  <a:gd name="T17" fmla="*/ 8 h 120"/>
                  <a:gd name="T18" fmla="*/ 60 w 415"/>
                  <a:gd name="T19" fmla="*/ 27 h 120"/>
                  <a:gd name="T20" fmla="*/ 52 w 415"/>
                  <a:gd name="T21" fmla="*/ 40 h 120"/>
                  <a:gd name="T22" fmla="*/ 43 w 415"/>
                  <a:gd name="T23" fmla="*/ 53 h 120"/>
                  <a:gd name="T24" fmla="*/ 34 w 415"/>
                  <a:gd name="T25" fmla="*/ 68 h 120"/>
                  <a:gd name="T26" fmla="*/ 22 w 415"/>
                  <a:gd name="T27" fmla="*/ 85 h 120"/>
                  <a:gd name="T28" fmla="*/ 12 w 415"/>
                  <a:gd name="T29" fmla="*/ 102 h 120"/>
                  <a:gd name="T30" fmla="*/ 0 w 415"/>
                  <a:gd name="T31" fmla="*/ 119 h 120"/>
                  <a:gd name="T32" fmla="*/ 53 w 415"/>
                  <a:gd name="T33" fmla="*/ 120 h 120"/>
                  <a:gd name="T34" fmla="*/ 103 w 415"/>
                  <a:gd name="T35" fmla="*/ 120 h 120"/>
                  <a:gd name="T36" fmla="*/ 159 w 415"/>
                  <a:gd name="T37" fmla="*/ 120 h 120"/>
                  <a:gd name="T38" fmla="*/ 199 w 415"/>
                  <a:gd name="T39" fmla="*/ 120 h 120"/>
                  <a:gd name="T40" fmla="*/ 245 w 415"/>
                  <a:gd name="T41" fmla="*/ 120 h 120"/>
                  <a:gd name="T42" fmla="*/ 286 w 415"/>
                  <a:gd name="T43" fmla="*/ 120 h 120"/>
                  <a:gd name="T44" fmla="*/ 316 w 415"/>
                  <a:gd name="T45" fmla="*/ 120 h 120"/>
                  <a:gd name="T46" fmla="*/ 338 w 415"/>
                  <a:gd name="T47" fmla="*/ 120 h 120"/>
                  <a:gd name="T48" fmla="*/ 346 w 415"/>
                  <a:gd name="T49" fmla="*/ 108 h 120"/>
                  <a:gd name="T50" fmla="*/ 357 w 415"/>
                  <a:gd name="T51" fmla="*/ 90 h 120"/>
                  <a:gd name="T52" fmla="*/ 373 w 415"/>
                  <a:gd name="T53" fmla="*/ 67 h 120"/>
                  <a:gd name="T54" fmla="*/ 383 w 415"/>
                  <a:gd name="T55" fmla="*/ 52 h 120"/>
                  <a:gd name="T56" fmla="*/ 391 w 415"/>
                  <a:gd name="T57" fmla="*/ 39 h 120"/>
                  <a:gd name="T58" fmla="*/ 399 w 415"/>
                  <a:gd name="T59" fmla="*/ 26 h 120"/>
                  <a:gd name="T60" fmla="*/ 408 w 415"/>
                  <a:gd name="T61" fmla="*/ 13 h 120"/>
                  <a:gd name="T62" fmla="*/ 415 w 415"/>
                  <a:gd name="T63" fmla="*/ 1 h 120"/>
                  <a:gd name="T64" fmla="*/ 365 w 415"/>
                  <a:gd name="T65" fmla="*/ 0 h 1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415" h="120">
                    <a:moveTo>
                      <a:pt x="365" y="0"/>
                    </a:moveTo>
                    <a:lnTo>
                      <a:pt x="322" y="0"/>
                    </a:lnTo>
                    <a:lnTo>
                      <a:pt x="281" y="0"/>
                    </a:lnTo>
                    <a:lnTo>
                      <a:pt x="235" y="0"/>
                    </a:lnTo>
                    <a:lnTo>
                      <a:pt x="195" y="0"/>
                    </a:lnTo>
                    <a:lnTo>
                      <a:pt x="154" y="0"/>
                    </a:lnTo>
                    <a:lnTo>
                      <a:pt x="107" y="0"/>
                    </a:lnTo>
                    <a:lnTo>
                      <a:pt x="78" y="0"/>
                    </a:lnTo>
                    <a:lnTo>
                      <a:pt x="72" y="8"/>
                    </a:lnTo>
                    <a:lnTo>
                      <a:pt x="60" y="27"/>
                    </a:lnTo>
                    <a:lnTo>
                      <a:pt x="52" y="40"/>
                    </a:lnTo>
                    <a:lnTo>
                      <a:pt x="43" y="53"/>
                    </a:lnTo>
                    <a:lnTo>
                      <a:pt x="34" y="68"/>
                    </a:lnTo>
                    <a:lnTo>
                      <a:pt x="22" y="85"/>
                    </a:lnTo>
                    <a:lnTo>
                      <a:pt x="12" y="102"/>
                    </a:lnTo>
                    <a:lnTo>
                      <a:pt x="0" y="119"/>
                    </a:lnTo>
                    <a:lnTo>
                      <a:pt x="53" y="120"/>
                    </a:lnTo>
                    <a:lnTo>
                      <a:pt x="103" y="120"/>
                    </a:lnTo>
                    <a:lnTo>
                      <a:pt x="159" y="120"/>
                    </a:lnTo>
                    <a:lnTo>
                      <a:pt x="199" y="120"/>
                    </a:lnTo>
                    <a:lnTo>
                      <a:pt x="245" y="120"/>
                    </a:lnTo>
                    <a:lnTo>
                      <a:pt x="286" y="120"/>
                    </a:lnTo>
                    <a:lnTo>
                      <a:pt x="316" y="120"/>
                    </a:lnTo>
                    <a:lnTo>
                      <a:pt x="338" y="120"/>
                    </a:lnTo>
                    <a:lnTo>
                      <a:pt x="346" y="108"/>
                    </a:lnTo>
                    <a:lnTo>
                      <a:pt x="357" y="90"/>
                    </a:lnTo>
                    <a:lnTo>
                      <a:pt x="373" y="67"/>
                    </a:lnTo>
                    <a:lnTo>
                      <a:pt x="383" y="52"/>
                    </a:lnTo>
                    <a:lnTo>
                      <a:pt x="391" y="39"/>
                    </a:lnTo>
                    <a:lnTo>
                      <a:pt x="399" y="26"/>
                    </a:lnTo>
                    <a:lnTo>
                      <a:pt x="408" y="13"/>
                    </a:lnTo>
                    <a:lnTo>
                      <a:pt x="415" y="1"/>
                    </a:lnTo>
                    <a:lnTo>
                      <a:pt x="365" y="0"/>
                    </a:lnTo>
                    <a:close/>
                  </a:path>
                </a:pathLst>
              </a:custGeom>
              <a:solidFill>
                <a:srgbClr val="7F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249" name="Freeform 239"/>
              <p:cNvSpPr>
                <a:spLocks/>
              </p:cNvSpPr>
              <p:nvPr/>
            </p:nvSpPr>
            <p:spPr bwMode="auto">
              <a:xfrm>
                <a:off x="1910" y="3239"/>
                <a:ext cx="44" cy="15"/>
              </a:xfrm>
              <a:custGeom>
                <a:avLst/>
                <a:gdLst>
                  <a:gd name="T0" fmla="*/ 39 w 44"/>
                  <a:gd name="T1" fmla="*/ 15 h 15"/>
                  <a:gd name="T2" fmla="*/ 44 w 44"/>
                  <a:gd name="T3" fmla="*/ 1 h 15"/>
                  <a:gd name="T4" fmla="*/ 5 w 44"/>
                  <a:gd name="T5" fmla="*/ 0 h 15"/>
                  <a:gd name="T6" fmla="*/ 0 w 44"/>
                  <a:gd name="T7" fmla="*/ 15 h 15"/>
                  <a:gd name="T8" fmla="*/ 39 w 44"/>
                  <a:gd name="T9" fmla="*/ 15 h 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4" h="15">
                    <a:moveTo>
                      <a:pt x="39" y="15"/>
                    </a:moveTo>
                    <a:lnTo>
                      <a:pt x="44" y="1"/>
                    </a:lnTo>
                    <a:lnTo>
                      <a:pt x="5" y="0"/>
                    </a:lnTo>
                    <a:lnTo>
                      <a:pt x="0" y="15"/>
                    </a:lnTo>
                    <a:lnTo>
                      <a:pt x="39" y="15"/>
                    </a:lnTo>
                    <a:close/>
                  </a:path>
                </a:pathLst>
              </a:custGeom>
              <a:solidFill>
                <a:srgbClr val="3C352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250" name="Freeform 240"/>
              <p:cNvSpPr>
                <a:spLocks/>
              </p:cNvSpPr>
              <p:nvPr/>
            </p:nvSpPr>
            <p:spPr bwMode="auto">
              <a:xfrm>
                <a:off x="1985" y="3264"/>
                <a:ext cx="44" cy="12"/>
              </a:xfrm>
              <a:custGeom>
                <a:avLst/>
                <a:gdLst>
                  <a:gd name="T0" fmla="*/ 0 w 44"/>
                  <a:gd name="T1" fmla="*/ 12 h 12"/>
                  <a:gd name="T2" fmla="*/ 40 w 44"/>
                  <a:gd name="T3" fmla="*/ 12 h 12"/>
                  <a:gd name="T4" fmla="*/ 44 w 44"/>
                  <a:gd name="T5" fmla="*/ 0 h 12"/>
                  <a:gd name="T6" fmla="*/ 4 w 44"/>
                  <a:gd name="T7" fmla="*/ 2 h 12"/>
                  <a:gd name="T8" fmla="*/ 0 w 44"/>
                  <a:gd name="T9" fmla="*/ 12 h 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4" h="12">
                    <a:moveTo>
                      <a:pt x="0" y="12"/>
                    </a:moveTo>
                    <a:lnTo>
                      <a:pt x="40" y="12"/>
                    </a:lnTo>
                    <a:lnTo>
                      <a:pt x="44" y="0"/>
                    </a:lnTo>
                    <a:lnTo>
                      <a:pt x="4" y="2"/>
                    </a:lnTo>
                    <a:lnTo>
                      <a:pt x="0" y="12"/>
                    </a:lnTo>
                    <a:close/>
                  </a:path>
                </a:pathLst>
              </a:custGeom>
              <a:solidFill>
                <a:srgbClr val="3C352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251" name="Freeform 241"/>
              <p:cNvSpPr>
                <a:spLocks/>
              </p:cNvSpPr>
              <p:nvPr/>
            </p:nvSpPr>
            <p:spPr bwMode="auto">
              <a:xfrm>
                <a:off x="1819" y="3254"/>
                <a:ext cx="50" cy="12"/>
              </a:xfrm>
              <a:custGeom>
                <a:avLst/>
                <a:gdLst>
                  <a:gd name="T0" fmla="*/ 50 w 50"/>
                  <a:gd name="T1" fmla="*/ 0 h 12"/>
                  <a:gd name="T2" fmla="*/ 5 w 50"/>
                  <a:gd name="T3" fmla="*/ 0 h 12"/>
                  <a:gd name="T4" fmla="*/ 0 w 50"/>
                  <a:gd name="T5" fmla="*/ 12 h 12"/>
                  <a:gd name="T6" fmla="*/ 45 w 50"/>
                  <a:gd name="T7" fmla="*/ 12 h 12"/>
                  <a:gd name="T8" fmla="*/ 50 w 50"/>
                  <a:gd name="T9" fmla="*/ 0 h 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0" h="12">
                    <a:moveTo>
                      <a:pt x="50" y="0"/>
                    </a:moveTo>
                    <a:lnTo>
                      <a:pt x="5" y="0"/>
                    </a:lnTo>
                    <a:lnTo>
                      <a:pt x="0" y="12"/>
                    </a:lnTo>
                    <a:lnTo>
                      <a:pt x="45" y="12"/>
                    </a:lnTo>
                    <a:lnTo>
                      <a:pt x="50" y="0"/>
                    </a:lnTo>
                    <a:close/>
                  </a:path>
                </a:pathLst>
              </a:custGeom>
              <a:solidFill>
                <a:srgbClr val="D0B88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252" name="Freeform 242"/>
              <p:cNvSpPr>
                <a:spLocks/>
              </p:cNvSpPr>
              <p:nvPr/>
            </p:nvSpPr>
            <p:spPr bwMode="auto">
              <a:xfrm>
                <a:off x="1824" y="3239"/>
                <a:ext cx="53" cy="15"/>
              </a:xfrm>
              <a:custGeom>
                <a:avLst/>
                <a:gdLst>
                  <a:gd name="T0" fmla="*/ 53 w 53"/>
                  <a:gd name="T1" fmla="*/ 0 h 15"/>
                  <a:gd name="T2" fmla="*/ 8 w 53"/>
                  <a:gd name="T3" fmla="*/ 0 h 15"/>
                  <a:gd name="T4" fmla="*/ 0 w 53"/>
                  <a:gd name="T5" fmla="*/ 15 h 15"/>
                  <a:gd name="T6" fmla="*/ 45 w 53"/>
                  <a:gd name="T7" fmla="*/ 15 h 15"/>
                  <a:gd name="T8" fmla="*/ 53 w 53"/>
                  <a:gd name="T9" fmla="*/ 0 h 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3" h="15">
                    <a:moveTo>
                      <a:pt x="53" y="0"/>
                    </a:moveTo>
                    <a:lnTo>
                      <a:pt x="8" y="0"/>
                    </a:lnTo>
                    <a:lnTo>
                      <a:pt x="0" y="15"/>
                    </a:lnTo>
                    <a:lnTo>
                      <a:pt x="45" y="15"/>
                    </a:lnTo>
                    <a:lnTo>
                      <a:pt x="53" y="0"/>
                    </a:lnTo>
                    <a:close/>
                  </a:path>
                </a:pathLst>
              </a:custGeom>
              <a:solidFill>
                <a:srgbClr val="3C352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253" name="Freeform 243"/>
              <p:cNvSpPr>
                <a:spLocks/>
              </p:cNvSpPr>
              <p:nvPr/>
            </p:nvSpPr>
            <p:spPr bwMode="auto">
              <a:xfrm>
                <a:off x="1949" y="3240"/>
                <a:ext cx="48" cy="14"/>
              </a:xfrm>
              <a:custGeom>
                <a:avLst/>
                <a:gdLst>
                  <a:gd name="T0" fmla="*/ 44 w 48"/>
                  <a:gd name="T1" fmla="*/ 14 h 14"/>
                  <a:gd name="T2" fmla="*/ 48 w 48"/>
                  <a:gd name="T3" fmla="*/ 0 h 14"/>
                  <a:gd name="T4" fmla="*/ 5 w 48"/>
                  <a:gd name="T5" fmla="*/ 0 h 14"/>
                  <a:gd name="T6" fmla="*/ 0 w 48"/>
                  <a:gd name="T7" fmla="*/ 14 h 14"/>
                  <a:gd name="T8" fmla="*/ 44 w 48"/>
                  <a:gd name="T9" fmla="*/ 14 h 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8" h="14">
                    <a:moveTo>
                      <a:pt x="44" y="14"/>
                    </a:moveTo>
                    <a:lnTo>
                      <a:pt x="48" y="0"/>
                    </a:lnTo>
                    <a:lnTo>
                      <a:pt x="5" y="0"/>
                    </a:lnTo>
                    <a:lnTo>
                      <a:pt x="0" y="14"/>
                    </a:lnTo>
                    <a:lnTo>
                      <a:pt x="44" y="14"/>
                    </a:lnTo>
                    <a:close/>
                  </a:path>
                </a:pathLst>
              </a:custGeom>
              <a:solidFill>
                <a:srgbClr val="D0B88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254" name="Freeform 244"/>
              <p:cNvSpPr>
                <a:spLocks/>
              </p:cNvSpPr>
              <p:nvPr/>
            </p:nvSpPr>
            <p:spPr bwMode="auto">
              <a:xfrm>
                <a:off x="1989" y="3254"/>
                <a:ext cx="42" cy="12"/>
              </a:xfrm>
              <a:custGeom>
                <a:avLst/>
                <a:gdLst>
                  <a:gd name="T0" fmla="*/ 0 w 42"/>
                  <a:gd name="T1" fmla="*/ 12 h 12"/>
                  <a:gd name="T2" fmla="*/ 40 w 42"/>
                  <a:gd name="T3" fmla="*/ 10 h 12"/>
                  <a:gd name="T4" fmla="*/ 42 w 42"/>
                  <a:gd name="T5" fmla="*/ 0 h 12"/>
                  <a:gd name="T6" fmla="*/ 4 w 42"/>
                  <a:gd name="T7" fmla="*/ 0 h 12"/>
                  <a:gd name="T8" fmla="*/ 0 w 42"/>
                  <a:gd name="T9" fmla="*/ 12 h 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2" h="12">
                    <a:moveTo>
                      <a:pt x="0" y="12"/>
                    </a:moveTo>
                    <a:lnTo>
                      <a:pt x="40" y="10"/>
                    </a:lnTo>
                    <a:lnTo>
                      <a:pt x="42" y="0"/>
                    </a:lnTo>
                    <a:lnTo>
                      <a:pt x="4" y="0"/>
                    </a:lnTo>
                    <a:lnTo>
                      <a:pt x="0" y="12"/>
                    </a:lnTo>
                    <a:close/>
                  </a:path>
                </a:pathLst>
              </a:custGeom>
              <a:solidFill>
                <a:srgbClr val="D0B88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255" name="Freeform 245"/>
              <p:cNvSpPr>
                <a:spLocks/>
              </p:cNvSpPr>
              <p:nvPr/>
            </p:nvSpPr>
            <p:spPr bwMode="auto">
              <a:xfrm>
                <a:off x="1993" y="3240"/>
                <a:ext cx="43" cy="14"/>
              </a:xfrm>
              <a:custGeom>
                <a:avLst/>
                <a:gdLst>
                  <a:gd name="T0" fmla="*/ 38 w 43"/>
                  <a:gd name="T1" fmla="*/ 14 h 14"/>
                  <a:gd name="T2" fmla="*/ 43 w 43"/>
                  <a:gd name="T3" fmla="*/ 0 h 14"/>
                  <a:gd name="T4" fmla="*/ 4 w 43"/>
                  <a:gd name="T5" fmla="*/ 0 h 14"/>
                  <a:gd name="T6" fmla="*/ 0 w 43"/>
                  <a:gd name="T7" fmla="*/ 14 h 14"/>
                  <a:gd name="T8" fmla="*/ 38 w 43"/>
                  <a:gd name="T9" fmla="*/ 14 h 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3" h="14">
                    <a:moveTo>
                      <a:pt x="38" y="14"/>
                    </a:moveTo>
                    <a:lnTo>
                      <a:pt x="43" y="0"/>
                    </a:lnTo>
                    <a:lnTo>
                      <a:pt x="4" y="0"/>
                    </a:lnTo>
                    <a:lnTo>
                      <a:pt x="0" y="14"/>
                    </a:lnTo>
                    <a:lnTo>
                      <a:pt x="38" y="14"/>
                    </a:lnTo>
                    <a:close/>
                  </a:path>
                </a:pathLst>
              </a:custGeom>
              <a:solidFill>
                <a:srgbClr val="3C352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256" name="Freeform 246"/>
              <p:cNvSpPr>
                <a:spLocks/>
              </p:cNvSpPr>
              <p:nvPr/>
            </p:nvSpPr>
            <p:spPr bwMode="auto">
              <a:xfrm>
                <a:off x="1814" y="3266"/>
                <a:ext cx="50" cy="11"/>
              </a:xfrm>
              <a:custGeom>
                <a:avLst/>
                <a:gdLst>
                  <a:gd name="T0" fmla="*/ 50 w 50"/>
                  <a:gd name="T1" fmla="*/ 0 h 11"/>
                  <a:gd name="T2" fmla="*/ 5 w 50"/>
                  <a:gd name="T3" fmla="*/ 0 h 11"/>
                  <a:gd name="T4" fmla="*/ 0 w 50"/>
                  <a:gd name="T5" fmla="*/ 11 h 11"/>
                  <a:gd name="T6" fmla="*/ 45 w 50"/>
                  <a:gd name="T7" fmla="*/ 10 h 11"/>
                  <a:gd name="T8" fmla="*/ 50 w 50"/>
                  <a:gd name="T9" fmla="*/ 0 h 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0" h="11">
                    <a:moveTo>
                      <a:pt x="50" y="0"/>
                    </a:moveTo>
                    <a:lnTo>
                      <a:pt x="5" y="0"/>
                    </a:lnTo>
                    <a:lnTo>
                      <a:pt x="0" y="11"/>
                    </a:lnTo>
                    <a:lnTo>
                      <a:pt x="45" y="10"/>
                    </a:lnTo>
                    <a:lnTo>
                      <a:pt x="50" y="0"/>
                    </a:lnTo>
                    <a:close/>
                  </a:path>
                </a:pathLst>
              </a:custGeom>
              <a:solidFill>
                <a:srgbClr val="3C352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257" name="Freeform 247"/>
              <p:cNvSpPr>
                <a:spLocks/>
              </p:cNvSpPr>
              <p:nvPr/>
            </p:nvSpPr>
            <p:spPr bwMode="auto">
              <a:xfrm>
                <a:off x="1888" y="3307"/>
                <a:ext cx="44" cy="17"/>
              </a:xfrm>
              <a:custGeom>
                <a:avLst/>
                <a:gdLst>
                  <a:gd name="T0" fmla="*/ 5 w 44"/>
                  <a:gd name="T1" fmla="*/ 0 h 17"/>
                  <a:gd name="T2" fmla="*/ 0 w 44"/>
                  <a:gd name="T3" fmla="*/ 15 h 17"/>
                  <a:gd name="T4" fmla="*/ 39 w 44"/>
                  <a:gd name="T5" fmla="*/ 17 h 17"/>
                  <a:gd name="T6" fmla="*/ 44 w 44"/>
                  <a:gd name="T7" fmla="*/ 1 h 17"/>
                  <a:gd name="T8" fmla="*/ 5 w 44"/>
                  <a:gd name="T9" fmla="*/ 0 h 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4" h="17">
                    <a:moveTo>
                      <a:pt x="5" y="0"/>
                    </a:moveTo>
                    <a:lnTo>
                      <a:pt x="0" y="15"/>
                    </a:lnTo>
                    <a:lnTo>
                      <a:pt x="39" y="17"/>
                    </a:lnTo>
                    <a:lnTo>
                      <a:pt x="44" y="1"/>
                    </a:lnTo>
                    <a:lnTo>
                      <a:pt x="5" y="0"/>
                    </a:lnTo>
                    <a:close/>
                  </a:path>
                </a:pathLst>
              </a:custGeom>
              <a:solidFill>
                <a:srgbClr val="D0B88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258" name="Freeform 248"/>
              <p:cNvSpPr>
                <a:spLocks/>
              </p:cNvSpPr>
              <p:nvPr/>
            </p:nvSpPr>
            <p:spPr bwMode="auto">
              <a:xfrm>
                <a:off x="1927" y="3308"/>
                <a:ext cx="48" cy="16"/>
              </a:xfrm>
              <a:custGeom>
                <a:avLst/>
                <a:gdLst>
                  <a:gd name="T0" fmla="*/ 5 w 48"/>
                  <a:gd name="T1" fmla="*/ 0 h 16"/>
                  <a:gd name="T2" fmla="*/ 0 w 48"/>
                  <a:gd name="T3" fmla="*/ 16 h 16"/>
                  <a:gd name="T4" fmla="*/ 42 w 48"/>
                  <a:gd name="T5" fmla="*/ 16 h 16"/>
                  <a:gd name="T6" fmla="*/ 48 w 48"/>
                  <a:gd name="T7" fmla="*/ 0 h 16"/>
                  <a:gd name="T8" fmla="*/ 5 w 48"/>
                  <a:gd name="T9" fmla="*/ 0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8" h="16">
                    <a:moveTo>
                      <a:pt x="5" y="0"/>
                    </a:moveTo>
                    <a:lnTo>
                      <a:pt x="0" y="16"/>
                    </a:lnTo>
                    <a:lnTo>
                      <a:pt x="42" y="16"/>
                    </a:lnTo>
                    <a:lnTo>
                      <a:pt x="48" y="0"/>
                    </a:lnTo>
                    <a:lnTo>
                      <a:pt x="5" y="0"/>
                    </a:lnTo>
                    <a:close/>
                  </a:path>
                </a:pathLst>
              </a:custGeom>
              <a:solidFill>
                <a:srgbClr val="3C352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259" name="Freeform 249"/>
              <p:cNvSpPr>
                <a:spLocks/>
              </p:cNvSpPr>
              <p:nvPr/>
            </p:nvSpPr>
            <p:spPr bwMode="auto">
              <a:xfrm>
                <a:off x="1969" y="3308"/>
                <a:ext cx="46" cy="17"/>
              </a:xfrm>
              <a:custGeom>
                <a:avLst/>
                <a:gdLst>
                  <a:gd name="T0" fmla="*/ 6 w 46"/>
                  <a:gd name="T1" fmla="*/ 0 h 17"/>
                  <a:gd name="T2" fmla="*/ 0 w 46"/>
                  <a:gd name="T3" fmla="*/ 16 h 17"/>
                  <a:gd name="T4" fmla="*/ 40 w 46"/>
                  <a:gd name="T5" fmla="*/ 17 h 17"/>
                  <a:gd name="T6" fmla="*/ 46 w 46"/>
                  <a:gd name="T7" fmla="*/ 1 h 17"/>
                  <a:gd name="T8" fmla="*/ 6 w 46"/>
                  <a:gd name="T9" fmla="*/ 0 h 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6" h="17">
                    <a:moveTo>
                      <a:pt x="6" y="0"/>
                    </a:moveTo>
                    <a:lnTo>
                      <a:pt x="0" y="16"/>
                    </a:lnTo>
                    <a:lnTo>
                      <a:pt x="40" y="17"/>
                    </a:lnTo>
                    <a:lnTo>
                      <a:pt x="46" y="1"/>
                    </a:lnTo>
                    <a:lnTo>
                      <a:pt x="6" y="0"/>
                    </a:lnTo>
                    <a:close/>
                  </a:path>
                </a:pathLst>
              </a:custGeom>
              <a:solidFill>
                <a:srgbClr val="D0B88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260" name="Freeform 250"/>
              <p:cNvSpPr>
                <a:spLocks/>
              </p:cNvSpPr>
              <p:nvPr/>
            </p:nvSpPr>
            <p:spPr bwMode="auto">
              <a:xfrm>
                <a:off x="1839" y="3307"/>
                <a:ext cx="54" cy="15"/>
              </a:xfrm>
              <a:custGeom>
                <a:avLst/>
                <a:gdLst>
                  <a:gd name="T0" fmla="*/ 7 w 54"/>
                  <a:gd name="T1" fmla="*/ 0 h 15"/>
                  <a:gd name="T2" fmla="*/ 0 w 54"/>
                  <a:gd name="T3" fmla="*/ 15 h 15"/>
                  <a:gd name="T4" fmla="*/ 49 w 54"/>
                  <a:gd name="T5" fmla="*/ 15 h 15"/>
                  <a:gd name="T6" fmla="*/ 54 w 54"/>
                  <a:gd name="T7" fmla="*/ 0 h 15"/>
                  <a:gd name="T8" fmla="*/ 7 w 54"/>
                  <a:gd name="T9" fmla="*/ 0 h 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4" h="15">
                    <a:moveTo>
                      <a:pt x="7" y="0"/>
                    </a:moveTo>
                    <a:lnTo>
                      <a:pt x="0" y="15"/>
                    </a:lnTo>
                    <a:lnTo>
                      <a:pt x="49" y="15"/>
                    </a:lnTo>
                    <a:lnTo>
                      <a:pt x="54" y="0"/>
                    </a:lnTo>
                    <a:lnTo>
                      <a:pt x="7" y="0"/>
                    </a:lnTo>
                    <a:close/>
                  </a:path>
                </a:pathLst>
              </a:custGeom>
              <a:solidFill>
                <a:srgbClr val="3C352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261" name="Freeform 251"/>
              <p:cNvSpPr>
                <a:spLocks/>
              </p:cNvSpPr>
              <p:nvPr/>
            </p:nvSpPr>
            <p:spPr bwMode="auto">
              <a:xfrm>
                <a:off x="1807" y="3276"/>
                <a:ext cx="52" cy="14"/>
              </a:xfrm>
              <a:custGeom>
                <a:avLst/>
                <a:gdLst>
                  <a:gd name="T0" fmla="*/ 52 w 52"/>
                  <a:gd name="T1" fmla="*/ 0 h 14"/>
                  <a:gd name="T2" fmla="*/ 7 w 52"/>
                  <a:gd name="T3" fmla="*/ 1 h 14"/>
                  <a:gd name="T4" fmla="*/ 0 w 52"/>
                  <a:gd name="T5" fmla="*/ 14 h 14"/>
                  <a:gd name="T6" fmla="*/ 46 w 52"/>
                  <a:gd name="T7" fmla="*/ 14 h 14"/>
                  <a:gd name="T8" fmla="*/ 52 w 52"/>
                  <a:gd name="T9" fmla="*/ 0 h 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2" h="14">
                    <a:moveTo>
                      <a:pt x="52" y="0"/>
                    </a:moveTo>
                    <a:lnTo>
                      <a:pt x="7" y="1"/>
                    </a:lnTo>
                    <a:lnTo>
                      <a:pt x="0" y="14"/>
                    </a:lnTo>
                    <a:lnTo>
                      <a:pt x="46" y="14"/>
                    </a:lnTo>
                    <a:lnTo>
                      <a:pt x="52" y="0"/>
                    </a:lnTo>
                    <a:close/>
                  </a:path>
                </a:pathLst>
              </a:custGeom>
              <a:solidFill>
                <a:srgbClr val="D0B88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262" name="Freeform 252"/>
              <p:cNvSpPr>
                <a:spLocks/>
              </p:cNvSpPr>
              <p:nvPr/>
            </p:nvSpPr>
            <p:spPr bwMode="auto">
              <a:xfrm>
                <a:off x="1799" y="3290"/>
                <a:ext cx="54" cy="17"/>
              </a:xfrm>
              <a:custGeom>
                <a:avLst/>
                <a:gdLst>
                  <a:gd name="T0" fmla="*/ 54 w 54"/>
                  <a:gd name="T1" fmla="*/ 0 h 17"/>
                  <a:gd name="T2" fmla="*/ 8 w 54"/>
                  <a:gd name="T3" fmla="*/ 0 h 17"/>
                  <a:gd name="T4" fmla="*/ 0 w 54"/>
                  <a:gd name="T5" fmla="*/ 16 h 17"/>
                  <a:gd name="T6" fmla="*/ 47 w 54"/>
                  <a:gd name="T7" fmla="*/ 17 h 17"/>
                  <a:gd name="T8" fmla="*/ 54 w 54"/>
                  <a:gd name="T9" fmla="*/ 0 h 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4" h="17">
                    <a:moveTo>
                      <a:pt x="54" y="0"/>
                    </a:moveTo>
                    <a:lnTo>
                      <a:pt x="8" y="0"/>
                    </a:lnTo>
                    <a:lnTo>
                      <a:pt x="0" y="16"/>
                    </a:lnTo>
                    <a:lnTo>
                      <a:pt x="47" y="17"/>
                    </a:lnTo>
                    <a:lnTo>
                      <a:pt x="54" y="0"/>
                    </a:lnTo>
                    <a:close/>
                  </a:path>
                </a:pathLst>
              </a:custGeom>
              <a:solidFill>
                <a:srgbClr val="3C352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263" name="Freeform 253"/>
              <p:cNvSpPr>
                <a:spLocks/>
              </p:cNvSpPr>
              <p:nvPr/>
            </p:nvSpPr>
            <p:spPr bwMode="auto">
              <a:xfrm>
                <a:off x="1792" y="3306"/>
                <a:ext cx="54" cy="16"/>
              </a:xfrm>
              <a:custGeom>
                <a:avLst/>
                <a:gdLst>
                  <a:gd name="T0" fmla="*/ 7 w 54"/>
                  <a:gd name="T1" fmla="*/ 0 h 16"/>
                  <a:gd name="T2" fmla="*/ 0 w 54"/>
                  <a:gd name="T3" fmla="*/ 15 h 16"/>
                  <a:gd name="T4" fmla="*/ 47 w 54"/>
                  <a:gd name="T5" fmla="*/ 16 h 16"/>
                  <a:gd name="T6" fmla="*/ 54 w 54"/>
                  <a:gd name="T7" fmla="*/ 1 h 16"/>
                  <a:gd name="T8" fmla="*/ 7 w 54"/>
                  <a:gd name="T9" fmla="*/ 0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4" h="16">
                    <a:moveTo>
                      <a:pt x="7" y="0"/>
                    </a:moveTo>
                    <a:lnTo>
                      <a:pt x="0" y="15"/>
                    </a:lnTo>
                    <a:lnTo>
                      <a:pt x="47" y="16"/>
                    </a:lnTo>
                    <a:lnTo>
                      <a:pt x="54" y="1"/>
                    </a:lnTo>
                    <a:lnTo>
                      <a:pt x="7" y="0"/>
                    </a:lnTo>
                    <a:close/>
                  </a:path>
                </a:pathLst>
              </a:custGeom>
              <a:solidFill>
                <a:srgbClr val="D0B88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264" name="Freeform 254"/>
              <p:cNvSpPr>
                <a:spLocks/>
              </p:cNvSpPr>
              <p:nvPr/>
            </p:nvSpPr>
            <p:spPr bwMode="auto">
              <a:xfrm>
                <a:off x="1945" y="3254"/>
                <a:ext cx="48" cy="12"/>
              </a:xfrm>
              <a:custGeom>
                <a:avLst/>
                <a:gdLst>
                  <a:gd name="T0" fmla="*/ 44 w 48"/>
                  <a:gd name="T1" fmla="*/ 12 h 12"/>
                  <a:gd name="T2" fmla="*/ 48 w 48"/>
                  <a:gd name="T3" fmla="*/ 0 h 12"/>
                  <a:gd name="T4" fmla="*/ 4 w 48"/>
                  <a:gd name="T5" fmla="*/ 0 h 12"/>
                  <a:gd name="T6" fmla="*/ 0 w 48"/>
                  <a:gd name="T7" fmla="*/ 12 h 12"/>
                  <a:gd name="T8" fmla="*/ 44 w 48"/>
                  <a:gd name="T9" fmla="*/ 12 h 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8" h="12">
                    <a:moveTo>
                      <a:pt x="44" y="12"/>
                    </a:moveTo>
                    <a:lnTo>
                      <a:pt x="48" y="0"/>
                    </a:lnTo>
                    <a:lnTo>
                      <a:pt x="4" y="0"/>
                    </a:lnTo>
                    <a:lnTo>
                      <a:pt x="0" y="12"/>
                    </a:lnTo>
                    <a:lnTo>
                      <a:pt x="44" y="12"/>
                    </a:lnTo>
                    <a:close/>
                  </a:path>
                </a:pathLst>
              </a:custGeom>
              <a:solidFill>
                <a:srgbClr val="3C352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265" name="Freeform 255"/>
              <p:cNvSpPr>
                <a:spLocks/>
              </p:cNvSpPr>
              <p:nvPr/>
            </p:nvSpPr>
            <p:spPr bwMode="auto">
              <a:xfrm>
                <a:off x="1942" y="3266"/>
                <a:ext cx="47" cy="10"/>
              </a:xfrm>
              <a:custGeom>
                <a:avLst/>
                <a:gdLst>
                  <a:gd name="T0" fmla="*/ 0 w 47"/>
                  <a:gd name="T1" fmla="*/ 10 h 10"/>
                  <a:gd name="T2" fmla="*/ 43 w 47"/>
                  <a:gd name="T3" fmla="*/ 10 h 10"/>
                  <a:gd name="T4" fmla="*/ 47 w 47"/>
                  <a:gd name="T5" fmla="*/ 0 h 10"/>
                  <a:gd name="T6" fmla="*/ 3 w 47"/>
                  <a:gd name="T7" fmla="*/ 0 h 10"/>
                  <a:gd name="T8" fmla="*/ 0 w 47"/>
                  <a:gd name="T9" fmla="*/ 10 h 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7" h="10">
                    <a:moveTo>
                      <a:pt x="0" y="10"/>
                    </a:moveTo>
                    <a:lnTo>
                      <a:pt x="43" y="10"/>
                    </a:lnTo>
                    <a:lnTo>
                      <a:pt x="47" y="0"/>
                    </a:lnTo>
                    <a:lnTo>
                      <a:pt x="3" y="0"/>
                    </a:lnTo>
                    <a:lnTo>
                      <a:pt x="0" y="10"/>
                    </a:lnTo>
                    <a:close/>
                  </a:path>
                </a:pathLst>
              </a:custGeom>
              <a:solidFill>
                <a:srgbClr val="D0B88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266" name="Freeform 256"/>
              <p:cNvSpPr>
                <a:spLocks/>
              </p:cNvSpPr>
              <p:nvPr/>
            </p:nvSpPr>
            <p:spPr bwMode="auto">
              <a:xfrm>
                <a:off x="2009" y="3309"/>
                <a:ext cx="35" cy="16"/>
              </a:xfrm>
              <a:custGeom>
                <a:avLst/>
                <a:gdLst>
                  <a:gd name="T0" fmla="*/ 0 w 35"/>
                  <a:gd name="T1" fmla="*/ 16 h 16"/>
                  <a:gd name="T2" fmla="*/ 29 w 35"/>
                  <a:gd name="T3" fmla="*/ 16 h 16"/>
                  <a:gd name="T4" fmla="*/ 35 w 35"/>
                  <a:gd name="T5" fmla="*/ 0 h 16"/>
                  <a:gd name="T6" fmla="*/ 6 w 35"/>
                  <a:gd name="T7" fmla="*/ 0 h 16"/>
                  <a:gd name="T8" fmla="*/ 0 w 35"/>
                  <a:gd name="T9" fmla="*/ 16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5" h="16">
                    <a:moveTo>
                      <a:pt x="0" y="16"/>
                    </a:moveTo>
                    <a:lnTo>
                      <a:pt x="29" y="16"/>
                    </a:lnTo>
                    <a:lnTo>
                      <a:pt x="35" y="0"/>
                    </a:lnTo>
                    <a:lnTo>
                      <a:pt x="6" y="0"/>
                    </a:lnTo>
                    <a:lnTo>
                      <a:pt x="0" y="16"/>
                    </a:lnTo>
                    <a:close/>
                  </a:path>
                </a:pathLst>
              </a:custGeom>
              <a:solidFill>
                <a:srgbClr val="3C352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267" name="Freeform 257"/>
              <p:cNvSpPr>
                <a:spLocks/>
              </p:cNvSpPr>
              <p:nvPr/>
            </p:nvSpPr>
            <p:spPr bwMode="auto">
              <a:xfrm>
                <a:off x="1937" y="3276"/>
                <a:ext cx="48" cy="14"/>
              </a:xfrm>
              <a:custGeom>
                <a:avLst/>
                <a:gdLst>
                  <a:gd name="T0" fmla="*/ 0 w 48"/>
                  <a:gd name="T1" fmla="*/ 14 h 14"/>
                  <a:gd name="T2" fmla="*/ 44 w 48"/>
                  <a:gd name="T3" fmla="*/ 14 h 14"/>
                  <a:gd name="T4" fmla="*/ 48 w 48"/>
                  <a:gd name="T5" fmla="*/ 0 h 14"/>
                  <a:gd name="T6" fmla="*/ 5 w 48"/>
                  <a:gd name="T7" fmla="*/ 0 h 14"/>
                  <a:gd name="T8" fmla="*/ 0 w 48"/>
                  <a:gd name="T9" fmla="*/ 14 h 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8" h="14">
                    <a:moveTo>
                      <a:pt x="0" y="14"/>
                    </a:moveTo>
                    <a:lnTo>
                      <a:pt x="44" y="14"/>
                    </a:lnTo>
                    <a:lnTo>
                      <a:pt x="48" y="0"/>
                    </a:lnTo>
                    <a:lnTo>
                      <a:pt x="5" y="0"/>
                    </a:lnTo>
                    <a:lnTo>
                      <a:pt x="0" y="14"/>
                    </a:lnTo>
                    <a:close/>
                  </a:path>
                </a:pathLst>
              </a:custGeom>
              <a:solidFill>
                <a:srgbClr val="3C352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268" name="Freeform 258"/>
              <p:cNvSpPr>
                <a:spLocks/>
              </p:cNvSpPr>
              <p:nvPr/>
            </p:nvSpPr>
            <p:spPr bwMode="auto">
              <a:xfrm>
                <a:off x="1906" y="3254"/>
                <a:ext cx="43" cy="12"/>
              </a:xfrm>
              <a:custGeom>
                <a:avLst/>
                <a:gdLst>
                  <a:gd name="T0" fmla="*/ 39 w 43"/>
                  <a:gd name="T1" fmla="*/ 12 h 12"/>
                  <a:gd name="T2" fmla="*/ 43 w 43"/>
                  <a:gd name="T3" fmla="*/ 0 h 12"/>
                  <a:gd name="T4" fmla="*/ 4 w 43"/>
                  <a:gd name="T5" fmla="*/ 0 h 12"/>
                  <a:gd name="T6" fmla="*/ 0 w 43"/>
                  <a:gd name="T7" fmla="*/ 12 h 12"/>
                  <a:gd name="T8" fmla="*/ 39 w 43"/>
                  <a:gd name="T9" fmla="*/ 12 h 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3" h="12">
                    <a:moveTo>
                      <a:pt x="39" y="12"/>
                    </a:moveTo>
                    <a:lnTo>
                      <a:pt x="43" y="0"/>
                    </a:lnTo>
                    <a:lnTo>
                      <a:pt x="4" y="0"/>
                    </a:lnTo>
                    <a:lnTo>
                      <a:pt x="0" y="12"/>
                    </a:lnTo>
                    <a:lnTo>
                      <a:pt x="39" y="12"/>
                    </a:lnTo>
                    <a:close/>
                  </a:path>
                </a:pathLst>
              </a:custGeom>
              <a:solidFill>
                <a:srgbClr val="D0B88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269" name="Freeform 259"/>
              <p:cNvSpPr>
                <a:spLocks/>
              </p:cNvSpPr>
              <p:nvPr/>
            </p:nvSpPr>
            <p:spPr bwMode="auto">
              <a:xfrm>
                <a:off x="2075" y="3231"/>
                <a:ext cx="52" cy="10"/>
              </a:xfrm>
              <a:custGeom>
                <a:avLst/>
                <a:gdLst>
                  <a:gd name="T0" fmla="*/ 44 w 52"/>
                  <a:gd name="T1" fmla="*/ 10 h 10"/>
                  <a:gd name="T2" fmla="*/ 52 w 52"/>
                  <a:gd name="T3" fmla="*/ 0 h 10"/>
                  <a:gd name="T4" fmla="*/ 4 w 52"/>
                  <a:gd name="T5" fmla="*/ 0 h 10"/>
                  <a:gd name="T6" fmla="*/ 0 w 52"/>
                  <a:gd name="T7" fmla="*/ 10 h 10"/>
                  <a:gd name="T8" fmla="*/ 44 w 52"/>
                  <a:gd name="T9" fmla="*/ 10 h 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2" h="10">
                    <a:moveTo>
                      <a:pt x="44" y="10"/>
                    </a:moveTo>
                    <a:lnTo>
                      <a:pt x="52" y="0"/>
                    </a:lnTo>
                    <a:lnTo>
                      <a:pt x="4" y="0"/>
                    </a:lnTo>
                    <a:lnTo>
                      <a:pt x="0" y="10"/>
                    </a:lnTo>
                    <a:lnTo>
                      <a:pt x="44" y="10"/>
                    </a:lnTo>
                    <a:close/>
                  </a:path>
                </a:pathLst>
              </a:custGeom>
              <a:solidFill>
                <a:srgbClr val="D0B88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270" name="Freeform 260"/>
              <p:cNvSpPr>
                <a:spLocks/>
              </p:cNvSpPr>
              <p:nvPr/>
            </p:nvSpPr>
            <p:spPr bwMode="auto">
              <a:xfrm>
                <a:off x="1899" y="3276"/>
                <a:ext cx="43" cy="14"/>
              </a:xfrm>
              <a:custGeom>
                <a:avLst/>
                <a:gdLst>
                  <a:gd name="T0" fmla="*/ 5 w 43"/>
                  <a:gd name="T1" fmla="*/ 0 h 14"/>
                  <a:gd name="T2" fmla="*/ 0 w 43"/>
                  <a:gd name="T3" fmla="*/ 14 h 14"/>
                  <a:gd name="T4" fmla="*/ 38 w 43"/>
                  <a:gd name="T5" fmla="*/ 14 h 14"/>
                  <a:gd name="T6" fmla="*/ 43 w 43"/>
                  <a:gd name="T7" fmla="*/ 0 h 14"/>
                  <a:gd name="T8" fmla="*/ 5 w 43"/>
                  <a:gd name="T9" fmla="*/ 0 h 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3" h="14">
                    <a:moveTo>
                      <a:pt x="5" y="0"/>
                    </a:moveTo>
                    <a:lnTo>
                      <a:pt x="0" y="14"/>
                    </a:lnTo>
                    <a:lnTo>
                      <a:pt x="38" y="14"/>
                    </a:lnTo>
                    <a:lnTo>
                      <a:pt x="43" y="0"/>
                    </a:lnTo>
                    <a:lnTo>
                      <a:pt x="5" y="0"/>
                    </a:lnTo>
                    <a:close/>
                  </a:path>
                </a:pathLst>
              </a:custGeom>
              <a:solidFill>
                <a:srgbClr val="D0B88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271" name="Freeform 261"/>
              <p:cNvSpPr>
                <a:spLocks/>
              </p:cNvSpPr>
              <p:nvPr/>
            </p:nvSpPr>
            <p:spPr bwMode="auto">
              <a:xfrm>
                <a:off x="1904" y="3266"/>
                <a:ext cx="41" cy="10"/>
              </a:xfrm>
              <a:custGeom>
                <a:avLst/>
                <a:gdLst>
                  <a:gd name="T0" fmla="*/ 41 w 41"/>
                  <a:gd name="T1" fmla="*/ 0 h 10"/>
                  <a:gd name="T2" fmla="*/ 2 w 41"/>
                  <a:gd name="T3" fmla="*/ 0 h 10"/>
                  <a:gd name="T4" fmla="*/ 0 w 41"/>
                  <a:gd name="T5" fmla="*/ 10 h 10"/>
                  <a:gd name="T6" fmla="*/ 38 w 41"/>
                  <a:gd name="T7" fmla="*/ 10 h 10"/>
                  <a:gd name="T8" fmla="*/ 41 w 41"/>
                  <a:gd name="T9" fmla="*/ 0 h 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1" h="10">
                    <a:moveTo>
                      <a:pt x="41" y="0"/>
                    </a:moveTo>
                    <a:lnTo>
                      <a:pt x="2" y="0"/>
                    </a:lnTo>
                    <a:lnTo>
                      <a:pt x="0" y="10"/>
                    </a:lnTo>
                    <a:lnTo>
                      <a:pt x="38" y="10"/>
                    </a:lnTo>
                    <a:lnTo>
                      <a:pt x="41" y="0"/>
                    </a:lnTo>
                    <a:close/>
                  </a:path>
                </a:pathLst>
              </a:custGeom>
              <a:solidFill>
                <a:srgbClr val="3C352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272" name="Freeform 262"/>
              <p:cNvSpPr>
                <a:spLocks/>
              </p:cNvSpPr>
              <p:nvPr/>
            </p:nvSpPr>
            <p:spPr bwMode="auto">
              <a:xfrm>
                <a:off x="1859" y="3266"/>
                <a:ext cx="47" cy="10"/>
              </a:xfrm>
              <a:custGeom>
                <a:avLst/>
                <a:gdLst>
                  <a:gd name="T0" fmla="*/ 47 w 47"/>
                  <a:gd name="T1" fmla="*/ 0 h 10"/>
                  <a:gd name="T2" fmla="*/ 5 w 47"/>
                  <a:gd name="T3" fmla="*/ 0 h 10"/>
                  <a:gd name="T4" fmla="*/ 0 w 47"/>
                  <a:gd name="T5" fmla="*/ 10 h 10"/>
                  <a:gd name="T6" fmla="*/ 45 w 47"/>
                  <a:gd name="T7" fmla="*/ 10 h 10"/>
                  <a:gd name="T8" fmla="*/ 47 w 47"/>
                  <a:gd name="T9" fmla="*/ 0 h 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7" h="10">
                    <a:moveTo>
                      <a:pt x="47" y="0"/>
                    </a:moveTo>
                    <a:lnTo>
                      <a:pt x="5" y="0"/>
                    </a:lnTo>
                    <a:lnTo>
                      <a:pt x="0" y="10"/>
                    </a:lnTo>
                    <a:lnTo>
                      <a:pt x="45" y="10"/>
                    </a:lnTo>
                    <a:lnTo>
                      <a:pt x="47" y="0"/>
                    </a:lnTo>
                    <a:close/>
                  </a:path>
                </a:pathLst>
              </a:custGeom>
              <a:solidFill>
                <a:srgbClr val="D0B88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273" name="Freeform 263"/>
              <p:cNvSpPr>
                <a:spLocks/>
              </p:cNvSpPr>
              <p:nvPr/>
            </p:nvSpPr>
            <p:spPr bwMode="auto">
              <a:xfrm>
                <a:off x="1932" y="3290"/>
                <a:ext cx="49" cy="18"/>
              </a:xfrm>
              <a:custGeom>
                <a:avLst/>
                <a:gdLst>
                  <a:gd name="T0" fmla="*/ 5 w 49"/>
                  <a:gd name="T1" fmla="*/ 0 h 18"/>
                  <a:gd name="T2" fmla="*/ 0 w 49"/>
                  <a:gd name="T3" fmla="*/ 18 h 18"/>
                  <a:gd name="T4" fmla="*/ 43 w 49"/>
                  <a:gd name="T5" fmla="*/ 18 h 18"/>
                  <a:gd name="T6" fmla="*/ 49 w 49"/>
                  <a:gd name="T7" fmla="*/ 0 h 18"/>
                  <a:gd name="T8" fmla="*/ 5 w 49"/>
                  <a:gd name="T9" fmla="*/ 0 h 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9" h="18">
                    <a:moveTo>
                      <a:pt x="5" y="0"/>
                    </a:moveTo>
                    <a:lnTo>
                      <a:pt x="0" y="18"/>
                    </a:lnTo>
                    <a:lnTo>
                      <a:pt x="43" y="18"/>
                    </a:lnTo>
                    <a:lnTo>
                      <a:pt x="49" y="0"/>
                    </a:lnTo>
                    <a:lnTo>
                      <a:pt x="5" y="0"/>
                    </a:lnTo>
                    <a:close/>
                  </a:path>
                </a:pathLst>
              </a:custGeom>
              <a:solidFill>
                <a:srgbClr val="D0B88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274" name="Freeform 264"/>
              <p:cNvSpPr>
                <a:spLocks/>
              </p:cNvSpPr>
              <p:nvPr/>
            </p:nvSpPr>
            <p:spPr bwMode="auto">
              <a:xfrm>
                <a:off x="1864" y="3254"/>
                <a:ext cx="46" cy="12"/>
              </a:xfrm>
              <a:custGeom>
                <a:avLst/>
                <a:gdLst>
                  <a:gd name="T0" fmla="*/ 46 w 46"/>
                  <a:gd name="T1" fmla="*/ 0 h 12"/>
                  <a:gd name="T2" fmla="*/ 5 w 46"/>
                  <a:gd name="T3" fmla="*/ 0 h 12"/>
                  <a:gd name="T4" fmla="*/ 0 w 46"/>
                  <a:gd name="T5" fmla="*/ 12 h 12"/>
                  <a:gd name="T6" fmla="*/ 42 w 46"/>
                  <a:gd name="T7" fmla="*/ 12 h 12"/>
                  <a:gd name="T8" fmla="*/ 46 w 46"/>
                  <a:gd name="T9" fmla="*/ 0 h 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6" h="12">
                    <a:moveTo>
                      <a:pt x="46" y="0"/>
                    </a:moveTo>
                    <a:lnTo>
                      <a:pt x="5" y="0"/>
                    </a:lnTo>
                    <a:lnTo>
                      <a:pt x="0" y="12"/>
                    </a:lnTo>
                    <a:lnTo>
                      <a:pt x="42" y="12"/>
                    </a:lnTo>
                    <a:lnTo>
                      <a:pt x="46" y="0"/>
                    </a:lnTo>
                    <a:close/>
                  </a:path>
                </a:pathLst>
              </a:custGeom>
              <a:solidFill>
                <a:srgbClr val="3C352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275" name="Freeform 265"/>
              <p:cNvSpPr>
                <a:spLocks/>
              </p:cNvSpPr>
              <p:nvPr/>
            </p:nvSpPr>
            <p:spPr bwMode="auto">
              <a:xfrm>
                <a:off x="1975" y="3290"/>
                <a:ext cx="45" cy="19"/>
              </a:xfrm>
              <a:custGeom>
                <a:avLst/>
                <a:gdLst>
                  <a:gd name="T0" fmla="*/ 0 w 45"/>
                  <a:gd name="T1" fmla="*/ 18 h 19"/>
                  <a:gd name="T2" fmla="*/ 40 w 45"/>
                  <a:gd name="T3" fmla="*/ 19 h 19"/>
                  <a:gd name="T4" fmla="*/ 45 w 45"/>
                  <a:gd name="T5" fmla="*/ 0 h 19"/>
                  <a:gd name="T6" fmla="*/ 6 w 45"/>
                  <a:gd name="T7" fmla="*/ 0 h 19"/>
                  <a:gd name="T8" fmla="*/ 0 w 45"/>
                  <a:gd name="T9" fmla="*/ 18 h 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" h="19">
                    <a:moveTo>
                      <a:pt x="0" y="18"/>
                    </a:moveTo>
                    <a:lnTo>
                      <a:pt x="40" y="19"/>
                    </a:lnTo>
                    <a:lnTo>
                      <a:pt x="45" y="0"/>
                    </a:lnTo>
                    <a:lnTo>
                      <a:pt x="6" y="0"/>
                    </a:lnTo>
                    <a:lnTo>
                      <a:pt x="0" y="18"/>
                    </a:lnTo>
                    <a:close/>
                  </a:path>
                </a:pathLst>
              </a:custGeom>
              <a:solidFill>
                <a:srgbClr val="3C352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276" name="Freeform 266"/>
              <p:cNvSpPr>
                <a:spLocks/>
              </p:cNvSpPr>
              <p:nvPr/>
            </p:nvSpPr>
            <p:spPr bwMode="auto">
              <a:xfrm>
                <a:off x="1893" y="3290"/>
                <a:ext cx="44" cy="18"/>
              </a:xfrm>
              <a:custGeom>
                <a:avLst/>
                <a:gdLst>
                  <a:gd name="T0" fmla="*/ 6 w 44"/>
                  <a:gd name="T1" fmla="*/ 0 h 18"/>
                  <a:gd name="T2" fmla="*/ 0 w 44"/>
                  <a:gd name="T3" fmla="*/ 17 h 18"/>
                  <a:gd name="T4" fmla="*/ 39 w 44"/>
                  <a:gd name="T5" fmla="*/ 18 h 18"/>
                  <a:gd name="T6" fmla="*/ 44 w 44"/>
                  <a:gd name="T7" fmla="*/ 0 h 18"/>
                  <a:gd name="T8" fmla="*/ 6 w 44"/>
                  <a:gd name="T9" fmla="*/ 0 h 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4" h="18">
                    <a:moveTo>
                      <a:pt x="6" y="0"/>
                    </a:moveTo>
                    <a:lnTo>
                      <a:pt x="0" y="17"/>
                    </a:lnTo>
                    <a:lnTo>
                      <a:pt x="39" y="18"/>
                    </a:lnTo>
                    <a:lnTo>
                      <a:pt x="44" y="0"/>
                    </a:lnTo>
                    <a:lnTo>
                      <a:pt x="6" y="0"/>
                    </a:lnTo>
                    <a:close/>
                  </a:path>
                </a:pathLst>
              </a:custGeom>
              <a:solidFill>
                <a:srgbClr val="3C352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277" name="Freeform 267"/>
              <p:cNvSpPr>
                <a:spLocks/>
              </p:cNvSpPr>
              <p:nvPr/>
            </p:nvSpPr>
            <p:spPr bwMode="auto">
              <a:xfrm>
                <a:off x="1981" y="3276"/>
                <a:ext cx="44" cy="14"/>
              </a:xfrm>
              <a:custGeom>
                <a:avLst/>
                <a:gdLst>
                  <a:gd name="T0" fmla="*/ 0 w 44"/>
                  <a:gd name="T1" fmla="*/ 14 h 14"/>
                  <a:gd name="T2" fmla="*/ 39 w 44"/>
                  <a:gd name="T3" fmla="*/ 14 h 14"/>
                  <a:gd name="T4" fmla="*/ 44 w 44"/>
                  <a:gd name="T5" fmla="*/ 0 h 14"/>
                  <a:gd name="T6" fmla="*/ 4 w 44"/>
                  <a:gd name="T7" fmla="*/ 0 h 14"/>
                  <a:gd name="T8" fmla="*/ 0 w 44"/>
                  <a:gd name="T9" fmla="*/ 14 h 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4" h="14">
                    <a:moveTo>
                      <a:pt x="0" y="14"/>
                    </a:moveTo>
                    <a:lnTo>
                      <a:pt x="39" y="14"/>
                    </a:lnTo>
                    <a:lnTo>
                      <a:pt x="44" y="0"/>
                    </a:lnTo>
                    <a:lnTo>
                      <a:pt x="4" y="0"/>
                    </a:lnTo>
                    <a:lnTo>
                      <a:pt x="0" y="14"/>
                    </a:lnTo>
                    <a:close/>
                  </a:path>
                </a:pathLst>
              </a:custGeom>
              <a:solidFill>
                <a:srgbClr val="D0B88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278" name="Freeform 268"/>
              <p:cNvSpPr>
                <a:spLocks/>
              </p:cNvSpPr>
              <p:nvPr/>
            </p:nvSpPr>
            <p:spPr bwMode="auto">
              <a:xfrm>
                <a:off x="1853" y="3276"/>
                <a:ext cx="51" cy="14"/>
              </a:xfrm>
              <a:custGeom>
                <a:avLst/>
                <a:gdLst>
                  <a:gd name="T0" fmla="*/ 51 w 51"/>
                  <a:gd name="T1" fmla="*/ 0 h 14"/>
                  <a:gd name="T2" fmla="*/ 6 w 51"/>
                  <a:gd name="T3" fmla="*/ 0 h 14"/>
                  <a:gd name="T4" fmla="*/ 0 w 51"/>
                  <a:gd name="T5" fmla="*/ 14 h 14"/>
                  <a:gd name="T6" fmla="*/ 46 w 51"/>
                  <a:gd name="T7" fmla="*/ 14 h 14"/>
                  <a:gd name="T8" fmla="*/ 51 w 51"/>
                  <a:gd name="T9" fmla="*/ 0 h 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1" h="14">
                    <a:moveTo>
                      <a:pt x="51" y="0"/>
                    </a:moveTo>
                    <a:lnTo>
                      <a:pt x="6" y="0"/>
                    </a:lnTo>
                    <a:lnTo>
                      <a:pt x="0" y="14"/>
                    </a:lnTo>
                    <a:lnTo>
                      <a:pt x="46" y="14"/>
                    </a:lnTo>
                    <a:lnTo>
                      <a:pt x="51" y="0"/>
                    </a:lnTo>
                    <a:close/>
                  </a:path>
                </a:pathLst>
              </a:custGeom>
              <a:solidFill>
                <a:srgbClr val="3C352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279" name="Freeform 269"/>
              <p:cNvSpPr>
                <a:spLocks/>
              </p:cNvSpPr>
              <p:nvPr/>
            </p:nvSpPr>
            <p:spPr bwMode="auto">
              <a:xfrm>
                <a:off x="1846" y="3290"/>
                <a:ext cx="53" cy="17"/>
              </a:xfrm>
              <a:custGeom>
                <a:avLst/>
                <a:gdLst>
                  <a:gd name="T0" fmla="*/ 7 w 53"/>
                  <a:gd name="T1" fmla="*/ 0 h 17"/>
                  <a:gd name="T2" fmla="*/ 0 w 53"/>
                  <a:gd name="T3" fmla="*/ 17 h 17"/>
                  <a:gd name="T4" fmla="*/ 47 w 53"/>
                  <a:gd name="T5" fmla="*/ 17 h 17"/>
                  <a:gd name="T6" fmla="*/ 53 w 53"/>
                  <a:gd name="T7" fmla="*/ 0 h 17"/>
                  <a:gd name="T8" fmla="*/ 7 w 53"/>
                  <a:gd name="T9" fmla="*/ 0 h 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3" h="17">
                    <a:moveTo>
                      <a:pt x="7" y="0"/>
                    </a:moveTo>
                    <a:lnTo>
                      <a:pt x="0" y="17"/>
                    </a:lnTo>
                    <a:lnTo>
                      <a:pt x="47" y="17"/>
                    </a:lnTo>
                    <a:lnTo>
                      <a:pt x="53" y="0"/>
                    </a:lnTo>
                    <a:lnTo>
                      <a:pt x="7" y="0"/>
                    </a:lnTo>
                    <a:close/>
                  </a:path>
                </a:pathLst>
              </a:custGeom>
              <a:solidFill>
                <a:srgbClr val="D0B88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280" name="Freeform 270"/>
              <p:cNvSpPr>
                <a:spLocks/>
              </p:cNvSpPr>
              <p:nvPr/>
            </p:nvSpPr>
            <p:spPr bwMode="auto">
              <a:xfrm>
                <a:off x="1869" y="3239"/>
                <a:ext cx="46" cy="15"/>
              </a:xfrm>
              <a:custGeom>
                <a:avLst/>
                <a:gdLst>
                  <a:gd name="T0" fmla="*/ 41 w 46"/>
                  <a:gd name="T1" fmla="*/ 15 h 15"/>
                  <a:gd name="T2" fmla="*/ 46 w 46"/>
                  <a:gd name="T3" fmla="*/ 0 h 15"/>
                  <a:gd name="T4" fmla="*/ 8 w 46"/>
                  <a:gd name="T5" fmla="*/ 0 h 15"/>
                  <a:gd name="T6" fmla="*/ 0 w 46"/>
                  <a:gd name="T7" fmla="*/ 15 h 15"/>
                  <a:gd name="T8" fmla="*/ 41 w 46"/>
                  <a:gd name="T9" fmla="*/ 15 h 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6" h="15">
                    <a:moveTo>
                      <a:pt x="41" y="15"/>
                    </a:moveTo>
                    <a:lnTo>
                      <a:pt x="46" y="0"/>
                    </a:lnTo>
                    <a:lnTo>
                      <a:pt x="8" y="0"/>
                    </a:lnTo>
                    <a:lnTo>
                      <a:pt x="0" y="15"/>
                    </a:lnTo>
                    <a:lnTo>
                      <a:pt x="41" y="15"/>
                    </a:lnTo>
                    <a:close/>
                  </a:path>
                </a:pathLst>
              </a:custGeom>
              <a:solidFill>
                <a:srgbClr val="D0B88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281" name="Freeform 271"/>
              <p:cNvSpPr>
                <a:spLocks/>
              </p:cNvSpPr>
              <p:nvPr/>
            </p:nvSpPr>
            <p:spPr bwMode="auto">
              <a:xfrm>
                <a:off x="1833" y="3322"/>
                <a:ext cx="55" cy="13"/>
              </a:xfrm>
              <a:custGeom>
                <a:avLst/>
                <a:gdLst>
                  <a:gd name="T0" fmla="*/ 6 w 55"/>
                  <a:gd name="T1" fmla="*/ 0 h 13"/>
                  <a:gd name="T2" fmla="*/ 0 w 55"/>
                  <a:gd name="T3" fmla="*/ 13 h 13"/>
                  <a:gd name="T4" fmla="*/ 51 w 55"/>
                  <a:gd name="T5" fmla="*/ 13 h 13"/>
                  <a:gd name="T6" fmla="*/ 55 w 55"/>
                  <a:gd name="T7" fmla="*/ 0 h 13"/>
                  <a:gd name="T8" fmla="*/ 6 w 55"/>
                  <a:gd name="T9" fmla="*/ 0 h 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5" h="13">
                    <a:moveTo>
                      <a:pt x="6" y="0"/>
                    </a:moveTo>
                    <a:lnTo>
                      <a:pt x="0" y="13"/>
                    </a:lnTo>
                    <a:lnTo>
                      <a:pt x="51" y="13"/>
                    </a:lnTo>
                    <a:lnTo>
                      <a:pt x="55" y="0"/>
                    </a:lnTo>
                    <a:lnTo>
                      <a:pt x="6" y="0"/>
                    </a:lnTo>
                    <a:close/>
                  </a:path>
                </a:pathLst>
              </a:custGeom>
              <a:solidFill>
                <a:srgbClr val="D0B88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282" name="Freeform 272"/>
              <p:cNvSpPr>
                <a:spLocks/>
              </p:cNvSpPr>
              <p:nvPr/>
            </p:nvSpPr>
            <p:spPr bwMode="auto">
              <a:xfrm>
                <a:off x="1923" y="3324"/>
                <a:ext cx="46" cy="11"/>
              </a:xfrm>
              <a:custGeom>
                <a:avLst/>
                <a:gdLst>
                  <a:gd name="T0" fmla="*/ 4 w 46"/>
                  <a:gd name="T1" fmla="*/ 0 h 11"/>
                  <a:gd name="T2" fmla="*/ 0 w 46"/>
                  <a:gd name="T3" fmla="*/ 11 h 11"/>
                  <a:gd name="T4" fmla="*/ 43 w 46"/>
                  <a:gd name="T5" fmla="*/ 11 h 11"/>
                  <a:gd name="T6" fmla="*/ 46 w 46"/>
                  <a:gd name="T7" fmla="*/ 0 h 11"/>
                  <a:gd name="T8" fmla="*/ 4 w 46"/>
                  <a:gd name="T9" fmla="*/ 0 h 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6" h="11">
                    <a:moveTo>
                      <a:pt x="4" y="0"/>
                    </a:moveTo>
                    <a:lnTo>
                      <a:pt x="0" y="11"/>
                    </a:lnTo>
                    <a:lnTo>
                      <a:pt x="43" y="11"/>
                    </a:lnTo>
                    <a:lnTo>
                      <a:pt x="46" y="0"/>
                    </a:lnTo>
                    <a:lnTo>
                      <a:pt x="4" y="0"/>
                    </a:lnTo>
                    <a:close/>
                  </a:path>
                </a:pathLst>
              </a:custGeom>
              <a:solidFill>
                <a:srgbClr val="D0B88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283" name="Freeform 273"/>
              <p:cNvSpPr>
                <a:spLocks/>
              </p:cNvSpPr>
              <p:nvPr/>
            </p:nvSpPr>
            <p:spPr bwMode="auto">
              <a:xfrm>
                <a:off x="1884" y="3322"/>
                <a:ext cx="43" cy="13"/>
              </a:xfrm>
              <a:custGeom>
                <a:avLst/>
                <a:gdLst>
                  <a:gd name="T0" fmla="*/ 4 w 43"/>
                  <a:gd name="T1" fmla="*/ 0 h 13"/>
                  <a:gd name="T2" fmla="*/ 0 w 43"/>
                  <a:gd name="T3" fmla="*/ 13 h 13"/>
                  <a:gd name="T4" fmla="*/ 39 w 43"/>
                  <a:gd name="T5" fmla="*/ 13 h 13"/>
                  <a:gd name="T6" fmla="*/ 43 w 43"/>
                  <a:gd name="T7" fmla="*/ 2 h 13"/>
                  <a:gd name="T8" fmla="*/ 4 w 43"/>
                  <a:gd name="T9" fmla="*/ 0 h 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3" h="13">
                    <a:moveTo>
                      <a:pt x="4" y="0"/>
                    </a:moveTo>
                    <a:lnTo>
                      <a:pt x="0" y="13"/>
                    </a:lnTo>
                    <a:lnTo>
                      <a:pt x="39" y="13"/>
                    </a:lnTo>
                    <a:lnTo>
                      <a:pt x="43" y="2"/>
                    </a:lnTo>
                    <a:lnTo>
                      <a:pt x="4" y="0"/>
                    </a:lnTo>
                    <a:close/>
                  </a:path>
                </a:pathLst>
              </a:custGeom>
              <a:solidFill>
                <a:srgbClr val="3C352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284" name="Freeform 274"/>
              <p:cNvSpPr>
                <a:spLocks/>
              </p:cNvSpPr>
              <p:nvPr/>
            </p:nvSpPr>
            <p:spPr bwMode="auto">
              <a:xfrm>
                <a:off x="1966" y="3324"/>
                <a:ext cx="43" cy="13"/>
              </a:xfrm>
              <a:custGeom>
                <a:avLst/>
                <a:gdLst>
                  <a:gd name="T0" fmla="*/ 3 w 43"/>
                  <a:gd name="T1" fmla="*/ 0 h 13"/>
                  <a:gd name="T2" fmla="*/ 0 w 43"/>
                  <a:gd name="T3" fmla="*/ 11 h 13"/>
                  <a:gd name="T4" fmla="*/ 40 w 43"/>
                  <a:gd name="T5" fmla="*/ 13 h 13"/>
                  <a:gd name="T6" fmla="*/ 43 w 43"/>
                  <a:gd name="T7" fmla="*/ 1 h 13"/>
                  <a:gd name="T8" fmla="*/ 3 w 43"/>
                  <a:gd name="T9" fmla="*/ 0 h 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3" h="13">
                    <a:moveTo>
                      <a:pt x="3" y="0"/>
                    </a:moveTo>
                    <a:lnTo>
                      <a:pt x="0" y="11"/>
                    </a:lnTo>
                    <a:lnTo>
                      <a:pt x="40" y="13"/>
                    </a:lnTo>
                    <a:lnTo>
                      <a:pt x="43" y="1"/>
                    </a:lnTo>
                    <a:lnTo>
                      <a:pt x="3" y="0"/>
                    </a:lnTo>
                    <a:close/>
                  </a:path>
                </a:pathLst>
              </a:custGeom>
              <a:solidFill>
                <a:srgbClr val="3C352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285" name="Freeform 275"/>
              <p:cNvSpPr>
                <a:spLocks/>
              </p:cNvSpPr>
              <p:nvPr/>
            </p:nvSpPr>
            <p:spPr bwMode="auto">
              <a:xfrm>
                <a:off x="1756" y="3290"/>
                <a:ext cx="51" cy="16"/>
              </a:xfrm>
              <a:custGeom>
                <a:avLst/>
                <a:gdLst>
                  <a:gd name="T0" fmla="*/ 51 w 51"/>
                  <a:gd name="T1" fmla="*/ 0 h 16"/>
                  <a:gd name="T2" fmla="*/ 10 w 51"/>
                  <a:gd name="T3" fmla="*/ 0 h 16"/>
                  <a:gd name="T4" fmla="*/ 0 w 51"/>
                  <a:gd name="T5" fmla="*/ 16 h 16"/>
                  <a:gd name="T6" fmla="*/ 43 w 51"/>
                  <a:gd name="T7" fmla="*/ 16 h 16"/>
                  <a:gd name="T8" fmla="*/ 51 w 51"/>
                  <a:gd name="T9" fmla="*/ 0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1" h="16">
                    <a:moveTo>
                      <a:pt x="51" y="0"/>
                    </a:moveTo>
                    <a:lnTo>
                      <a:pt x="10" y="0"/>
                    </a:lnTo>
                    <a:lnTo>
                      <a:pt x="0" y="16"/>
                    </a:lnTo>
                    <a:lnTo>
                      <a:pt x="43" y="16"/>
                    </a:lnTo>
                    <a:lnTo>
                      <a:pt x="51" y="0"/>
                    </a:lnTo>
                    <a:close/>
                  </a:path>
                </a:pathLst>
              </a:custGeom>
              <a:solidFill>
                <a:srgbClr val="D0B88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286" name="Freeform 276"/>
              <p:cNvSpPr>
                <a:spLocks/>
              </p:cNvSpPr>
              <p:nvPr/>
            </p:nvSpPr>
            <p:spPr bwMode="auto">
              <a:xfrm>
                <a:off x="2006" y="3325"/>
                <a:ext cx="32" cy="12"/>
              </a:xfrm>
              <a:custGeom>
                <a:avLst/>
                <a:gdLst>
                  <a:gd name="T0" fmla="*/ 3 w 32"/>
                  <a:gd name="T1" fmla="*/ 0 h 12"/>
                  <a:gd name="T2" fmla="*/ 0 w 32"/>
                  <a:gd name="T3" fmla="*/ 12 h 12"/>
                  <a:gd name="T4" fmla="*/ 27 w 32"/>
                  <a:gd name="T5" fmla="*/ 12 h 12"/>
                  <a:gd name="T6" fmla="*/ 32 w 32"/>
                  <a:gd name="T7" fmla="*/ 0 h 12"/>
                  <a:gd name="T8" fmla="*/ 3 w 32"/>
                  <a:gd name="T9" fmla="*/ 0 h 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2" h="12">
                    <a:moveTo>
                      <a:pt x="3" y="0"/>
                    </a:moveTo>
                    <a:lnTo>
                      <a:pt x="0" y="12"/>
                    </a:lnTo>
                    <a:lnTo>
                      <a:pt x="27" y="12"/>
                    </a:lnTo>
                    <a:lnTo>
                      <a:pt x="32" y="0"/>
                    </a:lnTo>
                    <a:lnTo>
                      <a:pt x="3" y="0"/>
                    </a:lnTo>
                    <a:close/>
                  </a:path>
                </a:pathLst>
              </a:custGeom>
              <a:solidFill>
                <a:srgbClr val="D0B88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287" name="Freeform 277"/>
              <p:cNvSpPr>
                <a:spLocks/>
              </p:cNvSpPr>
              <p:nvPr/>
            </p:nvSpPr>
            <p:spPr bwMode="auto">
              <a:xfrm>
                <a:off x="2015" y="3289"/>
                <a:ext cx="38" cy="20"/>
              </a:xfrm>
              <a:custGeom>
                <a:avLst/>
                <a:gdLst>
                  <a:gd name="T0" fmla="*/ 0 w 38"/>
                  <a:gd name="T1" fmla="*/ 20 h 20"/>
                  <a:gd name="T2" fmla="*/ 29 w 38"/>
                  <a:gd name="T3" fmla="*/ 20 h 20"/>
                  <a:gd name="T4" fmla="*/ 38 w 38"/>
                  <a:gd name="T5" fmla="*/ 0 h 20"/>
                  <a:gd name="T6" fmla="*/ 5 w 38"/>
                  <a:gd name="T7" fmla="*/ 1 h 20"/>
                  <a:gd name="T8" fmla="*/ 0 w 38"/>
                  <a:gd name="T9" fmla="*/ 20 h 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8" h="20">
                    <a:moveTo>
                      <a:pt x="0" y="20"/>
                    </a:moveTo>
                    <a:lnTo>
                      <a:pt x="29" y="20"/>
                    </a:lnTo>
                    <a:lnTo>
                      <a:pt x="38" y="0"/>
                    </a:lnTo>
                    <a:lnTo>
                      <a:pt x="5" y="1"/>
                    </a:lnTo>
                    <a:lnTo>
                      <a:pt x="0" y="20"/>
                    </a:lnTo>
                    <a:close/>
                  </a:path>
                </a:pathLst>
              </a:custGeom>
              <a:solidFill>
                <a:srgbClr val="D0B88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288" name="Freeform 278"/>
              <p:cNvSpPr>
                <a:spLocks/>
              </p:cNvSpPr>
              <p:nvPr/>
            </p:nvSpPr>
            <p:spPr bwMode="auto">
              <a:xfrm>
                <a:off x="1736" y="3320"/>
                <a:ext cx="56" cy="15"/>
              </a:xfrm>
              <a:custGeom>
                <a:avLst/>
                <a:gdLst>
                  <a:gd name="T0" fmla="*/ 10 w 56"/>
                  <a:gd name="T1" fmla="*/ 0 h 15"/>
                  <a:gd name="T2" fmla="*/ 0 w 56"/>
                  <a:gd name="T3" fmla="*/ 15 h 15"/>
                  <a:gd name="T4" fmla="*/ 49 w 56"/>
                  <a:gd name="T5" fmla="*/ 15 h 15"/>
                  <a:gd name="T6" fmla="*/ 56 w 56"/>
                  <a:gd name="T7" fmla="*/ 1 h 15"/>
                  <a:gd name="T8" fmla="*/ 10 w 56"/>
                  <a:gd name="T9" fmla="*/ 0 h 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6" h="15">
                    <a:moveTo>
                      <a:pt x="10" y="0"/>
                    </a:moveTo>
                    <a:lnTo>
                      <a:pt x="0" y="15"/>
                    </a:lnTo>
                    <a:lnTo>
                      <a:pt x="49" y="15"/>
                    </a:lnTo>
                    <a:lnTo>
                      <a:pt x="56" y="1"/>
                    </a:lnTo>
                    <a:lnTo>
                      <a:pt x="10" y="0"/>
                    </a:lnTo>
                    <a:close/>
                  </a:path>
                </a:pathLst>
              </a:custGeom>
              <a:solidFill>
                <a:srgbClr val="D0B88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289" name="Freeform 279"/>
              <p:cNvSpPr>
                <a:spLocks/>
              </p:cNvSpPr>
              <p:nvPr/>
            </p:nvSpPr>
            <p:spPr bwMode="auto">
              <a:xfrm>
                <a:off x="1785" y="3321"/>
                <a:ext cx="54" cy="14"/>
              </a:xfrm>
              <a:custGeom>
                <a:avLst/>
                <a:gdLst>
                  <a:gd name="T0" fmla="*/ 7 w 54"/>
                  <a:gd name="T1" fmla="*/ 0 h 14"/>
                  <a:gd name="T2" fmla="*/ 0 w 54"/>
                  <a:gd name="T3" fmla="*/ 14 h 14"/>
                  <a:gd name="T4" fmla="*/ 48 w 54"/>
                  <a:gd name="T5" fmla="*/ 14 h 14"/>
                  <a:gd name="T6" fmla="*/ 54 w 54"/>
                  <a:gd name="T7" fmla="*/ 1 h 14"/>
                  <a:gd name="T8" fmla="*/ 7 w 54"/>
                  <a:gd name="T9" fmla="*/ 0 h 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4" h="14">
                    <a:moveTo>
                      <a:pt x="7" y="0"/>
                    </a:moveTo>
                    <a:lnTo>
                      <a:pt x="0" y="14"/>
                    </a:lnTo>
                    <a:lnTo>
                      <a:pt x="48" y="14"/>
                    </a:lnTo>
                    <a:lnTo>
                      <a:pt x="54" y="1"/>
                    </a:lnTo>
                    <a:lnTo>
                      <a:pt x="7" y="0"/>
                    </a:lnTo>
                    <a:close/>
                  </a:path>
                </a:pathLst>
              </a:custGeom>
              <a:solidFill>
                <a:srgbClr val="3C352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290" name="Freeform 280"/>
              <p:cNvSpPr>
                <a:spLocks/>
              </p:cNvSpPr>
              <p:nvPr/>
            </p:nvSpPr>
            <p:spPr bwMode="auto">
              <a:xfrm>
                <a:off x="2065" y="3253"/>
                <a:ext cx="46" cy="11"/>
              </a:xfrm>
              <a:custGeom>
                <a:avLst/>
                <a:gdLst>
                  <a:gd name="T0" fmla="*/ 0 w 46"/>
                  <a:gd name="T1" fmla="*/ 11 h 11"/>
                  <a:gd name="T2" fmla="*/ 38 w 46"/>
                  <a:gd name="T3" fmla="*/ 11 h 11"/>
                  <a:gd name="T4" fmla="*/ 46 w 46"/>
                  <a:gd name="T5" fmla="*/ 0 h 11"/>
                  <a:gd name="T6" fmla="*/ 5 w 46"/>
                  <a:gd name="T7" fmla="*/ 0 h 11"/>
                  <a:gd name="T8" fmla="*/ 0 w 46"/>
                  <a:gd name="T9" fmla="*/ 11 h 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6" h="11">
                    <a:moveTo>
                      <a:pt x="0" y="11"/>
                    </a:moveTo>
                    <a:lnTo>
                      <a:pt x="38" y="11"/>
                    </a:lnTo>
                    <a:lnTo>
                      <a:pt x="46" y="0"/>
                    </a:lnTo>
                    <a:lnTo>
                      <a:pt x="5" y="0"/>
                    </a:lnTo>
                    <a:lnTo>
                      <a:pt x="0" y="11"/>
                    </a:lnTo>
                    <a:close/>
                  </a:path>
                </a:pathLst>
              </a:custGeom>
              <a:solidFill>
                <a:srgbClr val="D0B88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291" name="Freeform 281"/>
              <p:cNvSpPr>
                <a:spLocks/>
              </p:cNvSpPr>
              <p:nvPr/>
            </p:nvSpPr>
            <p:spPr bwMode="auto">
              <a:xfrm>
                <a:off x="2060" y="3264"/>
                <a:ext cx="43" cy="12"/>
              </a:xfrm>
              <a:custGeom>
                <a:avLst/>
                <a:gdLst>
                  <a:gd name="T0" fmla="*/ 0 w 43"/>
                  <a:gd name="T1" fmla="*/ 12 h 12"/>
                  <a:gd name="T2" fmla="*/ 36 w 43"/>
                  <a:gd name="T3" fmla="*/ 12 h 12"/>
                  <a:gd name="T4" fmla="*/ 43 w 43"/>
                  <a:gd name="T5" fmla="*/ 0 h 12"/>
                  <a:gd name="T6" fmla="*/ 5 w 43"/>
                  <a:gd name="T7" fmla="*/ 0 h 12"/>
                  <a:gd name="T8" fmla="*/ 0 w 43"/>
                  <a:gd name="T9" fmla="*/ 12 h 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3" h="12">
                    <a:moveTo>
                      <a:pt x="0" y="12"/>
                    </a:moveTo>
                    <a:lnTo>
                      <a:pt x="36" y="12"/>
                    </a:lnTo>
                    <a:lnTo>
                      <a:pt x="43" y="0"/>
                    </a:lnTo>
                    <a:lnTo>
                      <a:pt x="5" y="0"/>
                    </a:lnTo>
                    <a:lnTo>
                      <a:pt x="0" y="12"/>
                    </a:lnTo>
                    <a:close/>
                  </a:path>
                </a:pathLst>
              </a:custGeom>
              <a:solidFill>
                <a:srgbClr val="3C352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292" name="Freeform 282"/>
              <p:cNvSpPr>
                <a:spLocks/>
              </p:cNvSpPr>
              <p:nvPr/>
            </p:nvSpPr>
            <p:spPr bwMode="auto">
              <a:xfrm>
                <a:off x="2070" y="3241"/>
                <a:ext cx="49" cy="12"/>
              </a:xfrm>
              <a:custGeom>
                <a:avLst/>
                <a:gdLst>
                  <a:gd name="T0" fmla="*/ 5 w 49"/>
                  <a:gd name="T1" fmla="*/ 0 h 12"/>
                  <a:gd name="T2" fmla="*/ 0 w 49"/>
                  <a:gd name="T3" fmla="*/ 12 h 12"/>
                  <a:gd name="T4" fmla="*/ 41 w 49"/>
                  <a:gd name="T5" fmla="*/ 12 h 12"/>
                  <a:gd name="T6" fmla="*/ 49 w 49"/>
                  <a:gd name="T7" fmla="*/ 0 h 12"/>
                  <a:gd name="T8" fmla="*/ 5 w 49"/>
                  <a:gd name="T9" fmla="*/ 0 h 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9" h="12">
                    <a:moveTo>
                      <a:pt x="5" y="0"/>
                    </a:moveTo>
                    <a:lnTo>
                      <a:pt x="0" y="12"/>
                    </a:lnTo>
                    <a:lnTo>
                      <a:pt x="41" y="12"/>
                    </a:lnTo>
                    <a:lnTo>
                      <a:pt x="49" y="0"/>
                    </a:lnTo>
                    <a:lnTo>
                      <a:pt x="5" y="0"/>
                    </a:lnTo>
                    <a:close/>
                  </a:path>
                </a:pathLst>
              </a:custGeom>
              <a:solidFill>
                <a:srgbClr val="3C352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293" name="Freeform 283"/>
              <p:cNvSpPr>
                <a:spLocks/>
              </p:cNvSpPr>
              <p:nvPr/>
            </p:nvSpPr>
            <p:spPr bwMode="auto">
              <a:xfrm>
                <a:off x="2044" y="3289"/>
                <a:ext cx="43" cy="20"/>
              </a:xfrm>
              <a:custGeom>
                <a:avLst/>
                <a:gdLst>
                  <a:gd name="T0" fmla="*/ 0 w 43"/>
                  <a:gd name="T1" fmla="*/ 20 h 20"/>
                  <a:gd name="T2" fmla="*/ 29 w 43"/>
                  <a:gd name="T3" fmla="*/ 20 h 20"/>
                  <a:gd name="T4" fmla="*/ 43 w 43"/>
                  <a:gd name="T5" fmla="*/ 0 h 20"/>
                  <a:gd name="T6" fmla="*/ 9 w 43"/>
                  <a:gd name="T7" fmla="*/ 0 h 20"/>
                  <a:gd name="T8" fmla="*/ 0 w 43"/>
                  <a:gd name="T9" fmla="*/ 20 h 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3" h="20">
                    <a:moveTo>
                      <a:pt x="0" y="20"/>
                    </a:moveTo>
                    <a:lnTo>
                      <a:pt x="29" y="20"/>
                    </a:lnTo>
                    <a:lnTo>
                      <a:pt x="43" y="0"/>
                    </a:lnTo>
                    <a:lnTo>
                      <a:pt x="9" y="0"/>
                    </a:lnTo>
                    <a:lnTo>
                      <a:pt x="0" y="20"/>
                    </a:lnTo>
                    <a:close/>
                  </a:path>
                </a:pathLst>
              </a:custGeom>
              <a:solidFill>
                <a:srgbClr val="3C352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294" name="Freeform 284"/>
              <p:cNvSpPr>
                <a:spLocks/>
              </p:cNvSpPr>
              <p:nvPr/>
            </p:nvSpPr>
            <p:spPr bwMode="auto">
              <a:xfrm>
                <a:off x="2038" y="3309"/>
                <a:ext cx="35" cy="16"/>
              </a:xfrm>
              <a:custGeom>
                <a:avLst/>
                <a:gdLst>
                  <a:gd name="T0" fmla="*/ 0 w 35"/>
                  <a:gd name="T1" fmla="*/ 16 h 16"/>
                  <a:gd name="T2" fmla="*/ 23 w 35"/>
                  <a:gd name="T3" fmla="*/ 16 h 16"/>
                  <a:gd name="T4" fmla="*/ 35 w 35"/>
                  <a:gd name="T5" fmla="*/ 0 h 16"/>
                  <a:gd name="T6" fmla="*/ 6 w 35"/>
                  <a:gd name="T7" fmla="*/ 0 h 16"/>
                  <a:gd name="T8" fmla="*/ 0 w 35"/>
                  <a:gd name="T9" fmla="*/ 16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5" h="16">
                    <a:moveTo>
                      <a:pt x="0" y="16"/>
                    </a:moveTo>
                    <a:lnTo>
                      <a:pt x="23" y="16"/>
                    </a:lnTo>
                    <a:lnTo>
                      <a:pt x="35" y="0"/>
                    </a:lnTo>
                    <a:lnTo>
                      <a:pt x="6" y="0"/>
                    </a:lnTo>
                    <a:lnTo>
                      <a:pt x="0" y="16"/>
                    </a:lnTo>
                    <a:close/>
                  </a:path>
                </a:pathLst>
              </a:custGeom>
              <a:solidFill>
                <a:srgbClr val="D0B88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295" name="Freeform 285"/>
              <p:cNvSpPr>
                <a:spLocks/>
              </p:cNvSpPr>
              <p:nvPr/>
            </p:nvSpPr>
            <p:spPr bwMode="auto">
              <a:xfrm>
                <a:off x="2053" y="3276"/>
                <a:ext cx="43" cy="13"/>
              </a:xfrm>
              <a:custGeom>
                <a:avLst/>
                <a:gdLst>
                  <a:gd name="T0" fmla="*/ 0 w 43"/>
                  <a:gd name="T1" fmla="*/ 13 h 13"/>
                  <a:gd name="T2" fmla="*/ 34 w 43"/>
                  <a:gd name="T3" fmla="*/ 13 h 13"/>
                  <a:gd name="T4" fmla="*/ 43 w 43"/>
                  <a:gd name="T5" fmla="*/ 0 h 13"/>
                  <a:gd name="T6" fmla="*/ 7 w 43"/>
                  <a:gd name="T7" fmla="*/ 0 h 13"/>
                  <a:gd name="T8" fmla="*/ 0 w 43"/>
                  <a:gd name="T9" fmla="*/ 13 h 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3" h="13">
                    <a:moveTo>
                      <a:pt x="0" y="13"/>
                    </a:moveTo>
                    <a:lnTo>
                      <a:pt x="34" y="13"/>
                    </a:lnTo>
                    <a:lnTo>
                      <a:pt x="43" y="0"/>
                    </a:lnTo>
                    <a:lnTo>
                      <a:pt x="7" y="0"/>
                    </a:lnTo>
                    <a:lnTo>
                      <a:pt x="0" y="13"/>
                    </a:lnTo>
                    <a:close/>
                  </a:path>
                </a:pathLst>
              </a:custGeom>
              <a:solidFill>
                <a:srgbClr val="D0B88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296" name="Freeform 286"/>
              <p:cNvSpPr>
                <a:spLocks/>
              </p:cNvSpPr>
              <p:nvPr/>
            </p:nvSpPr>
            <p:spPr bwMode="auto">
              <a:xfrm>
                <a:off x="2033" y="3325"/>
                <a:ext cx="28" cy="12"/>
              </a:xfrm>
              <a:custGeom>
                <a:avLst/>
                <a:gdLst>
                  <a:gd name="T0" fmla="*/ 0 w 28"/>
                  <a:gd name="T1" fmla="*/ 12 h 12"/>
                  <a:gd name="T2" fmla="*/ 20 w 28"/>
                  <a:gd name="T3" fmla="*/ 12 h 12"/>
                  <a:gd name="T4" fmla="*/ 28 w 28"/>
                  <a:gd name="T5" fmla="*/ 0 h 12"/>
                  <a:gd name="T6" fmla="*/ 5 w 28"/>
                  <a:gd name="T7" fmla="*/ 0 h 12"/>
                  <a:gd name="T8" fmla="*/ 0 w 28"/>
                  <a:gd name="T9" fmla="*/ 12 h 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8" h="12">
                    <a:moveTo>
                      <a:pt x="0" y="12"/>
                    </a:moveTo>
                    <a:lnTo>
                      <a:pt x="20" y="12"/>
                    </a:lnTo>
                    <a:lnTo>
                      <a:pt x="28" y="0"/>
                    </a:lnTo>
                    <a:lnTo>
                      <a:pt x="5" y="0"/>
                    </a:lnTo>
                    <a:lnTo>
                      <a:pt x="0" y="12"/>
                    </a:lnTo>
                    <a:close/>
                  </a:path>
                </a:pathLst>
              </a:custGeom>
              <a:solidFill>
                <a:srgbClr val="3C352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297" name="Freeform 287"/>
              <p:cNvSpPr>
                <a:spLocks/>
              </p:cNvSpPr>
              <p:nvPr/>
            </p:nvSpPr>
            <p:spPr bwMode="auto">
              <a:xfrm>
                <a:off x="1746" y="3306"/>
                <a:ext cx="53" cy="15"/>
              </a:xfrm>
              <a:custGeom>
                <a:avLst/>
                <a:gdLst>
                  <a:gd name="T0" fmla="*/ 53 w 53"/>
                  <a:gd name="T1" fmla="*/ 0 h 15"/>
                  <a:gd name="T2" fmla="*/ 10 w 53"/>
                  <a:gd name="T3" fmla="*/ 0 h 15"/>
                  <a:gd name="T4" fmla="*/ 0 w 53"/>
                  <a:gd name="T5" fmla="*/ 14 h 15"/>
                  <a:gd name="T6" fmla="*/ 46 w 53"/>
                  <a:gd name="T7" fmla="*/ 15 h 15"/>
                  <a:gd name="T8" fmla="*/ 53 w 53"/>
                  <a:gd name="T9" fmla="*/ 0 h 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3" h="15">
                    <a:moveTo>
                      <a:pt x="53" y="0"/>
                    </a:moveTo>
                    <a:lnTo>
                      <a:pt x="10" y="0"/>
                    </a:lnTo>
                    <a:lnTo>
                      <a:pt x="0" y="14"/>
                    </a:lnTo>
                    <a:lnTo>
                      <a:pt x="46" y="15"/>
                    </a:lnTo>
                    <a:lnTo>
                      <a:pt x="53" y="0"/>
                    </a:lnTo>
                    <a:close/>
                  </a:path>
                </a:pathLst>
              </a:custGeom>
              <a:solidFill>
                <a:srgbClr val="3C352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298" name="Freeform 288"/>
              <p:cNvSpPr>
                <a:spLocks/>
              </p:cNvSpPr>
              <p:nvPr/>
            </p:nvSpPr>
            <p:spPr bwMode="auto">
              <a:xfrm>
                <a:off x="1954" y="3231"/>
                <a:ext cx="46" cy="9"/>
              </a:xfrm>
              <a:custGeom>
                <a:avLst/>
                <a:gdLst>
                  <a:gd name="T0" fmla="*/ 43 w 46"/>
                  <a:gd name="T1" fmla="*/ 9 h 9"/>
                  <a:gd name="T2" fmla="*/ 46 w 46"/>
                  <a:gd name="T3" fmla="*/ 0 h 9"/>
                  <a:gd name="T4" fmla="*/ 3 w 46"/>
                  <a:gd name="T5" fmla="*/ 0 h 9"/>
                  <a:gd name="T6" fmla="*/ 0 w 46"/>
                  <a:gd name="T7" fmla="*/ 9 h 9"/>
                  <a:gd name="T8" fmla="*/ 43 w 46"/>
                  <a:gd name="T9" fmla="*/ 9 h 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6" h="9">
                    <a:moveTo>
                      <a:pt x="43" y="9"/>
                    </a:moveTo>
                    <a:lnTo>
                      <a:pt x="46" y="0"/>
                    </a:lnTo>
                    <a:lnTo>
                      <a:pt x="3" y="0"/>
                    </a:lnTo>
                    <a:lnTo>
                      <a:pt x="0" y="9"/>
                    </a:lnTo>
                    <a:lnTo>
                      <a:pt x="43" y="9"/>
                    </a:lnTo>
                    <a:close/>
                  </a:path>
                </a:pathLst>
              </a:custGeom>
              <a:solidFill>
                <a:srgbClr val="3C352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299" name="Freeform 289"/>
              <p:cNvSpPr>
                <a:spLocks/>
              </p:cNvSpPr>
              <p:nvPr/>
            </p:nvSpPr>
            <p:spPr bwMode="auto">
              <a:xfrm>
                <a:off x="1997" y="3231"/>
                <a:ext cx="42" cy="9"/>
              </a:xfrm>
              <a:custGeom>
                <a:avLst/>
                <a:gdLst>
                  <a:gd name="T0" fmla="*/ 39 w 42"/>
                  <a:gd name="T1" fmla="*/ 9 h 9"/>
                  <a:gd name="T2" fmla="*/ 42 w 42"/>
                  <a:gd name="T3" fmla="*/ 0 h 9"/>
                  <a:gd name="T4" fmla="*/ 3 w 42"/>
                  <a:gd name="T5" fmla="*/ 0 h 9"/>
                  <a:gd name="T6" fmla="*/ 0 w 42"/>
                  <a:gd name="T7" fmla="*/ 9 h 9"/>
                  <a:gd name="T8" fmla="*/ 39 w 42"/>
                  <a:gd name="T9" fmla="*/ 9 h 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2" h="9">
                    <a:moveTo>
                      <a:pt x="39" y="9"/>
                    </a:moveTo>
                    <a:lnTo>
                      <a:pt x="42" y="0"/>
                    </a:lnTo>
                    <a:lnTo>
                      <a:pt x="3" y="0"/>
                    </a:lnTo>
                    <a:lnTo>
                      <a:pt x="0" y="9"/>
                    </a:lnTo>
                    <a:lnTo>
                      <a:pt x="39" y="9"/>
                    </a:lnTo>
                    <a:close/>
                  </a:path>
                </a:pathLst>
              </a:custGeom>
              <a:solidFill>
                <a:srgbClr val="D0B88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300" name="Freeform 290"/>
              <p:cNvSpPr>
                <a:spLocks/>
              </p:cNvSpPr>
              <p:nvPr/>
            </p:nvSpPr>
            <p:spPr bwMode="auto">
              <a:xfrm>
                <a:off x="2031" y="3240"/>
                <a:ext cx="44" cy="14"/>
              </a:xfrm>
              <a:custGeom>
                <a:avLst/>
                <a:gdLst>
                  <a:gd name="T0" fmla="*/ 0 w 44"/>
                  <a:gd name="T1" fmla="*/ 14 h 14"/>
                  <a:gd name="T2" fmla="*/ 39 w 44"/>
                  <a:gd name="T3" fmla="*/ 13 h 14"/>
                  <a:gd name="T4" fmla="*/ 44 w 44"/>
                  <a:gd name="T5" fmla="*/ 1 h 14"/>
                  <a:gd name="T6" fmla="*/ 5 w 44"/>
                  <a:gd name="T7" fmla="*/ 0 h 14"/>
                  <a:gd name="T8" fmla="*/ 0 w 44"/>
                  <a:gd name="T9" fmla="*/ 14 h 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4" h="14">
                    <a:moveTo>
                      <a:pt x="0" y="14"/>
                    </a:moveTo>
                    <a:lnTo>
                      <a:pt x="39" y="13"/>
                    </a:lnTo>
                    <a:lnTo>
                      <a:pt x="44" y="1"/>
                    </a:lnTo>
                    <a:lnTo>
                      <a:pt x="5" y="0"/>
                    </a:lnTo>
                    <a:lnTo>
                      <a:pt x="0" y="14"/>
                    </a:lnTo>
                    <a:close/>
                  </a:path>
                </a:pathLst>
              </a:custGeom>
              <a:solidFill>
                <a:srgbClr val="D0B88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301" name="Freeform 291"/>
              <p:cNvSpPr>
                <a:spLocks/>
              </p:cNvSpPr>
              <p:nvPr/>
            </p:nvSpPr>
            <p:spPr bwMode="auto">
              <a:xfrm>
                <a:off x="2036" y="3231"/>
                <a:ext cx="43" cy="10"/>
              </a:xfrm>
              <a:custGeom>
                <a:avLst/>
                <a:gdLst>
                  <a:gd name="T0" fmla="*/ 39 w 43"/>
                  <a:gd name="T1" fmla="*/ 10 h 10"/>
                  <a:gd name="T2" fmla="*/ 43 w 43"/>
                  <a:gd name="T3" fmla="*/ 0 h 10"/>
                  <a:gd name="T4" fmla="*/ 3 w 43"/>
                  <a:gd name="T5" fmla="*/ 0 h 10"/>
                  <a:gd name="T6" fmla="*/ 0 w 43"/>
                  <a:gd name="T7" fmla="*/ 9 h 10"/>
                  <a:gd name="T8" fmla="*/ 39 w 43"/>
                  <a:gd name="T9" fmla="*/ 10 h 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3" h="10">
                    <a:moveTo>
                      <a:pt x="39" y="10"/>
                    </a:moveTo>
                    <a:lnTo>
                      <a:pt x="43" y="0"/>
                    </a:lnTo>
                    <a:lnTo>
                      <a:pt x="3" y="0"/>
                    </a:lnTo>
                    <a:lnTo>
                      <a:pt x="0" y="9"/>
                    </a:lnTo>
                    <a:lnTo>
                      <a:pt x="39" y="10"/>
                    </a:lnTo>
                    <a:close/>
                  </a:path>
                </a:pathLst>
              </a:custGeom>
              <a:solidFill>
                <a:srgbClr val="3C352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302" name="Freeform 292"/>
              <p:cNvSpPr>
                <a:spLocks/>
              </p:cNvSpPr>
              <p:nvPr/>
            </p:nvSpPr>
            <p:spPr bwMode="auto">
              <a:xfrm>
                <a:off x="2020" y="3276"/>
                <a:ext cx="40" cy="14"/>
              </a:xfrm>
              <a:custGeom>
                <a:avLst/>
                <a:gdLst>
                  <a:gd name="T0" fmla="*/ 0 w 40"/>
                  <a:gd name="T1" fmla="*/ 14 h 14"/>
                  <a:gd name="T2" fmla="*/ 33 w 40"/>
                  <a:gd name="T3" fmla="*/ 13 h 14"/>
                  <a:gd name="T4" fmla="*/ 40 w 40"/>
                  <a:gd name="T5" fmla="*/ 0 h 14"/>
                  <a:gd name="T6" fmla="*/ 5 w 40"/>
                  <a:gd name="T7" fmla="*/ 0 h 14"/>
                  <a:gd name="T8" fmla="*/ 0 w 40"/>
                  <a:gd name="T9" fmla="*/ 14 h 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0" h="14">
                    <a:moveTo>
                      <a:pt x="0" y="14"/>
                    </a:moveTo>
                    <a:lnTo>
                      <a:pt x="33" y="13"/>
                    </a:lnTo>
                    <a:lnTo>
                      <a:pt x="40" y="0"/>
                    </a:lnTo>
                    <a:lnTo>
                      <a:pt x="5" y="0"/>
                    </a:lnTo>
                    <a:lnTo>
                      <a:pt x="0" y="14"/>
                    </a:lnTo>
                    <a:close/>
                  </a:path>
                </a:pathLst>
              </a:custGeom>
              <a:solidFill>
                <a:srgbClr val="3C352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303" name="Freeform 293"/>
              <p:cNvSpPr>
                <a:spLocks/>
              </p:cNvSpPr>
              <p:nvPr/>
            </p:nvSpPr>
            <p:spPr bwMode="auto">
              <a:xfrm>
                <a:off x="1766" y="3277"/>
                <a:ext cx="48" cy="13"/>
              </a:xfrm>
              <a:custGeom>
                <a:avLst/>
                <a:gdLst>
                  <a:gd name="T0" fmla="*/ 48 w 48"/>
                  <a:gd name="T1" fmla="*/ 0 h 13"/>
                  <a:gd name="T2" fmla="*/ 10 w 48"/>
                  <a:gd name="T3" fmla="*/ 0 h 13"/>
                  <a:gd name="T4" fmla="*/ 0 w 48"/>
                  <a:gd name="T5" fmla="*/ 13 h 13"/>
                  <a:gd name="T6" fmla="*/ 41 w 48"/>
                  <a:gd name="T7" fmla="*/ 13 h 13"/>
                  <a:gd name="T8" fmla="*/ 48 w 48"/>
                  <a:gd name="T9" fmla="*/ 0 h 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8" h="13">
                    <a:moveTo>
                      <a:pt x="48" y="0"/>
                    </a:moveTo>
                    <a:lnTo>
                      <a:pt x="10" y="0"/>
                    </a:lnTo>
                    <a:lnTo>
                      <a:pt x="0" y="13"/>
                    </a:lnTo>
                    <a:lnTo>
                      <a:pt x="41" y="13"/>
                    </a:lnTo>
                    <a:lnTo>
                      <a:pt x="48" y="0"/>
                    </a:lnTo>
                    <a:close/>
                  </a:path>
                </a:pathLst>
              </a:custGeom>
              <a:solidFill>
                <a:srgbClr val="3C352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304" name="Freeform 294"/>
              <p:cNvSpPr>
                <a:spLocks/>
              </p:cNvSpPr>
              <p:nvPr/>
            </p:nvSpPr>
            <p:spPr bwMode="auto">
              <a:xfrm>
                <a:off x="2029" y="3253"/>
                <a:ext cx="41" cy="11"/>
              </a:xfrm>
              <a:custGeom>
                <a:avLst/>
                <a:gdLst>
                  <a:gd name="T0" fmla="*/ 0 w 41"/>
                  <a:gd name="T1" fmla="*/ 11 h 11"/>
                  <a:gd name="T2" fmla="*/ 36 w 41"/>
                  <a:gd name="T3" fmla="*/ 11 h 11"/>
                  <a:gd name="T4" fmla="*/ 41 w 41"/>
                  <a:gd name="T5" fmla="*/ 0 h 11"/>
                  <a:gd name="T6" fmla="*/ 2 w 41"/>
                  <a:gd name="T7" fmla="*/ 1 h 11"/>
                  <a:gd name="T8" fmla="*/ 0 w 41"/>
                  <a:gd name="T9" fmla="*/ 11 h 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1" h="11">
                    <a:moveTo>
                      <a:pt x="0" y="11"/>
                    </a:moveTo>
                    <a:lnTo>
                      <a:pt x="36" y="11"/>
                    </a:lnTo>
                    <a:lnTo>
                      <a:pt x="41" y="0"/>
                    </a:lnTo>
                    <a:lnTo>
                      <a:pt x="2" y="1"/>
                    </a:lnTo>
                    <a:lnTo>
                      <a:pt x="0" y="11"/>
                    </a:lnTo>
                    <a:close/>
                  </a:path>
                </a:pathLst>
              </a:custGeom>
              <a:solidFill>
                <a:srgbClr val="3C352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305" name="Freeform 295"/>
              <p:cNvSpPr>
                <a:spLocks/>
              </p:cNvSpPr>
              <p:nvPr/>
            </p:nvSpPr>
            <p:spPr bwMode="auto">
              <a:xfrm>
                <a:off x="2025" y="3264"/>
                <a:ext cx="40" cy="12"/>
              </a:xfrm>
              <a:custGeom>
                <a:avLst/>
                <a:gdLst>
                  <a:gd name="T0" fmla="*/ 0 w 40"/>
                  <a:gd name="T1" fmla="*/ 12 h 12"/>
                  <a:gd name="T2" fmla="*/ 35 w 40"/>
                  <a:gd name="T3" fmla="*/ 12 h 12"/>
                  <a:gd name="T4" fmla="*/ 40 w 40"/>
                  <a:gd name="T5" fmla="*/ 0 h 12"/>
                  <a:gd name="T6" fmla="*/ 4 w 40"/>
                  <a:gd name="T7" fmla="*/ 0 h 12"/>
                  <a:gd name="T8" fmla="*/ 0 w 40"/>
                  <a:gd name="T9" fmla="*/ 12 h 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0" h="12">
                    <a:moveTo>
                      <a:pt x="0" y="12"/>
                    </a:moveTo>
                    <a:lnTo>
                      <a:pt x="35" y="12"/>
                    </a:lnTo>
                    <a:lnTo>
                      <a:pt x="40" y="0"/>
                    </a:lnTo>
                    <a:lnTo>
                      <a:pt x="4" y="0"/>
                    </a:lnTo>
                    <a:lnTo>
                      <a:pt x="0" y="12"/>
                    </a:lnTo>
                    <a:close/>
                  </a:path>
                </a:pathLst>
              </a:custGeom>
              <a:solidFill>
                <a:srgbClr val="D0B88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306" name="Freeform 296"/>
              <p:cNvSpPr>
                <a:spLocks/>
              </p:cNvSpPr>
              <p:nvPr/>
            </p:nvSpPr>
            <p:spPr bwMode="auto">
              <a:xfrm>
                <a:off x="1792" y="3237"/>
                <a:ext cx="40" cy="18"/>
              </a:xfrm>
              <a:custGeom>
                <a:avLst/>
                <a:gdLst>
                  <a:gd name="T0" fmla="*/ 40 w 40"/>
                  <a:gd name="T1" fmla="*/ 2 h 18"/>
                  <a:gd name="T2" fmla="*/ 11 w 40"/>
                  <a:gd name="T3" fmla="*/ 0 h 18"/>
                  <a:gd name="T4" fmla="*/ 0 w 40"/>
                  <a:gd name="T5" fmla="*/ 18 h 18"/>
                  <a:gd name="T6" fmla="*/ 32 w 40"/>
                  <a:gd name="T7" fmla="*/ 17 h 18"/>
                  <a:gd name="T8" fmla="*/ 40 w 40"/>
                  <a:gd name="T9" fmla="*/ 2 h 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0" h="18">
                    <a:moveTo>
                      <a:pt x="40" y="2"/>
                    </a:moveTo>
                    <a:lnTo>
                      <a:pt x="11" y="0"/>
                    </a:lnTo>
                    <a:lnTo>
                      <a:pt x="0" y="18"/>
                    </a:lnTo>
                    <a:lnTo>
                      <a:pt x="32" y="17"/>
                    </a:lnTo>
                    <a:lnTo>
                      <a:pt x="40" y="2"/>
                    </a:lnTo>
                    <a:close/>
                  </a:path>
                </a:pathLst>
              </a:custGeom>
              <a:solidFill>
                <a:srgbClr val="D0B88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307" name="Freeform 297"/>
              <p:cNvSpPr>
                <a:spLocks/>
              </p:cNvSpPr>
              <p:nvPr/>
            </p:nvSpPr>
            <p:spPr bwMode="auto">
              <a:xfrm>
                <a:off x="1784" y="3254"/>
                <a:ext cx="40" cy="12"/>
              </a:xfrm>
              <a:custGeom>
                <a:avLst/>
                <a:gdLst>
                  <a:gd name="T0" fmla="*/ 40 w 40"/>
                  <a:gd name="T1" fmla="*/ 0 h 12"/>
                  <a:gd name="T2" fmla="*/ 8 w 40"/>
                  <a:gd name="T3" fmla="*/ 1 h 12"/>
                  <a:gd name="T4" fmla="*/ 0 w 40"/>
                  <a:gd name="T5" fmla="*/ 12 h 12"/>
                  <a:gd name="T6" fmla="*/ 35 w 40"/>
                  <a:gd name="T7" fmla="*/ 12 h 12"/>
                  <a:gd name="T8" fmla="*/ 40 w 40"/>
                  <a:gd name="T9" fmla="*/ 0 h 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0" h="12">
                    <a:moveTo>
                      <a:pt x="40" y="0"/>
                    </a:moveTo>
                    <a:lnTo>
                      <a:pt x="8" y="1"/>
                    </a:lnTo>
                    <a:lnTo>
                      <a:pt x="0" y="12"/>
                    </a:lnTo>
                    <a:lnTo>
                      <a:pt x="35" y="12"/>
                    </a:lnTo>
                    <a:lnTo>
                      <a:pt x="40" y="0"/>
                    </a:lnTo>
                    <a:close/>
                  </a:path>
                </a:pathLst>
              </a:custGeom>
              <a:solidFill>
                <a:srgbClr val="3C352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308" name="Freeform 298"/>
              <p:cNvSpPr>
                <a:spLocks/>
              </p:cNvSpPr>
              <p:nvPr/>
            </p:nvSpPr>
            <p:spPr bwMode="auto">
              <a:xfrm>
                <a:off x="1776" y="3266"/>
                <a:ext cx="43" cy="11"/>
              </a:xfrm>
              <a:custGeom>
                <a:avLst/>
                <a:gdLst>
                  <a:gd name="T0" fmla="*/ 43 w 43"/>
                  <a:gd name="T1" fmla="*/ 0 h 11"/>
                  <a:gd name="T2" fmla="*/ 8 w 43"/>
                  <a:gd name="T3" fmla="*/ 0 h 11"/>
                  <a:gd name="T4" fmla="*/ 0 w 43"/>
                  <a:gd name="T5" fmla="*/ 11 h 11"/>
                  <a:gd name="T6" fmla="*/ 38 w 43"/>
                  <a:gd name="T7" fmla="*/ 11 h 11"/>
                  <a:gd name="T8" fmla="*/ 43 w 43"/>
                  <a:gd name="T9" fmla="*/ 0 h 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3" h="11">
                    <a:moveTo>
                      <a:pt x="43" y="0"/>
                    </a:moveTo>
                    <a:lnTo>
                      <a:pt x="8" y="0"/>
                    </a:lnTo>
                    <a:lnTo>
                      <a:pt x="0" y="11"/>
                    </a:lnTo>
                    <a:lnTo>
                      <a:pt x="38" y="11"/>
                    </a:lnTo>
                    <a:lnTo>
                      <a:pt x="43" y="0"/>
                    </a:lnTo>
                    <a:close/>
                  </a:path>
                </a:pathLst>
              </a:custGeom>
              <a:solidFill>
                <a:srgbClr val="D0B88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309" name="Freeform 299"/>
              <p:cNvSpPr>
                <a:spLocks/>
              </p:cNvSpPr>
              <p:nvPr/>
            </p:nvSpPr>
            <p:spPr bwMode="auto">
              <a:xfrm>
                <a:off x="1877" y="3231"/>
                <a:ext cx="41" cy="8"/>
              </a:xfrm>
              <a:custGeom>
                <a:avLst/>
                <a:gdLst>
                  <a:gd name="T0" fmla="*/ 38 w 41"/>
                  <a:gd name="T1" fmla="*/ 8 h 8"/>
                  <a:gd name="T2" fmla="*/ 41 w 41"/>
                  <a:gd name="T3" fmla="*/ 0 h 8"/>
                  <a:gd name="T4" fmla="*/ 4 w 41"/>
                  <a:gd name="T5" fmla="*/ 0 h 8"/>
                  <a:gd name="T6" fmla="*/ 0 w 41"/>
                  <a:gd name="T7" fmla="*/ 8 h 8"/>
                  <a:gd name="T8" fmla="*/ 38 w 41"/>
                  <a:gd name="T9" fmla="*/ 8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1" h="8">
                    <a:moveTo>
                      <a:pt x="38" y="8"/>
                    </a:moveTo>
                    <a:lnTo>
                      <a:pt x="41" y="0"/>
                    </a:lnTo>
                    <a:lnTo>
                      <a:pt x="4" y="0"/>
                    </a:lnTo>
                    <a:lnTo>
                      <a:pt x="0" y="8"/>
                    </a:lnTo>
                    <a:lnTo>
                      <a:pt x="38" y="8"/>
                    </a:lnTo>
                    <a:close/>
                  </a:path>
                </a:pathLst>
              </a:custGeom>
              <a:solidFill>
                <a:srgbClr val="3C352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310" name="Freeform 300"/>
              <p:cNvSpPr>
                <a:spLocks/>
              </p:cNvSpPr>
              <p:nvPr/>
            </p:nvSpPr>
            <p:spPr bwMode="auto">
              <a:xfrm>
                <a:off x="1915" y="3231"/>
                <a:ext cx="42" cy="9"/>
              </a:xfrm>
              <a:custGeom>
                <a:avLst/>
                <a:gdLst>
                  <a:gd name="T0" fmla="*/ 39 w 42"/>
                  <a:gd name="T1" fmla="*/ 9 h 9"/>
                  <a:gd name="T2" fmla="*/ 42 w 42"/>
                  <a:gd name="T3" fmla="*/ 0 h 9"/>
                  <a:gd name="T4" fmla="*/ 3 w 42"/>
                  <a:gd name="T5" fmla="*/ 0 h 9"/>
                  <a:gd name="T6" fmla="*/ 0 w 42"/>
                  <a:gd name="T7" fmla="*/ 8 h 9"/>
                  <a:gd name="T8" fmla="*/ 39 w 42"/>
                  <a:gd name="T9" fmla="*/ 9 h 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2" h="9">
                    <a:moveTo>
                      <a:pt x="39" y="9"/>
                    </a:moveTo>
                    <a:lnTo>
                      <a:pt x="42" y="0"/>
                    </a:lnTo>
                    <a:lnTo>
                      <a:pt x="3" y="0"/>
                    </a:lnTo>
                    <a:lnTo>
                      <a:pt x="0" y="8"/>
                    </a:lnTo>
                    <a:lnTo>
                      <a:pt x="39" y="9"/>
                    </a:lnTo>
                    <a:close/>
                  </a:path>
                </a:pathLst>
              </a:custGeom>
              <a:solidFill>
                <a:srgbClr val="D0B88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311" name="Freeform 301"/>
              <p:cNvSpPr>
                <a:spLocks/>
              </p:cNvSpPr>
              <p:nvPr/>
            </p:nvSpPr>
            <p:spPr bwMode="auto">
              <a:xfrm>
                <a:off x="1832" y="3230"/>
                <a:ext cx="49" cy="9"/>
              </a:xfrm>
              <a:custGeom>
                <a:avLst/>
                <a:gdLst>
                  <a:gd name="T0" fmla="*/ 45 w 49"/>
                  <a:gd name="T1" fmla="*/ 9 h 9"/>
                  <a:gd name="T2" fmla="*/ 49 w 49"/>
                  <a:gd name="T3" fmla="*/ 1 h 9"/>
                  <a:gd name="T4" fmla="*/ 3 w 49"/>
                  <a:gd name="T5" fmla="*/ 0 h 9"/>
                  <a:gd name="T6" fmla="*/ 0 w 49"/>
                  <a:gd name="T7" fmla="*/ 9 h 9"/>
                  <a:gd name="T8" fmla="*/ 45 w 49"/>
                  <a:gd name="T9" fmla="*/ 9 h 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9" h="9">
                    <a:moveTo>
                      <a:pt x="45" y="9"/>
                    </a:moveTo>
                    <a:lnTo>
                      <a:pt x="49" y="1"/>
                    </a:lnTo>
                    <a:lnTo>
                      <a:pt x="3" y="0"/>
                    </a:lnTo>
                    <a:lnTo>
                      <a:pt x="0" y="9"/>
                    </a:lnTo>
                    <a:lnTo>
                      <a:pt x="45" y="9"/>
                    </a:lnTo>
                    <a:close/>
                  </a:path>
                </a:pathLst>
              </a:custGeom>
              <a:solidFill>
                <a:srgbClr val="D0B88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312" name="Freeform 302"/>
              <p:cNvSpPr>
                <a:spLocks/>
              </p:cNvSpPr>
              <p:nvPr/>
            </p:nvSpPr>
            <p:spPr bwMode="auto">
              <a:xfrm>
                <a:off x="1803" y="3230"/>
                <a:ext cx="32" cy="9"/>
              </a:xfrm>
              <a:custGeom>
                <a:avLst/>
                <a:gdLst>
                  <a:gd name="T0" fmla="*/ 32 w 32"/>
                  <a:gd name="T1" fmla="*/ 0 h 9"/>
                  <a:gd name="T2" fmla="*/ 5 w 32"/>
                  <a:gd name="T3" fmla="*/ 0 h 9"/>
                  <a:gd name="T4" fmla="*/ 0 w 32"/>
                  <a:gd name="T5" fmla="*/ 7 h 9"/>
                  <a:gd name="T6" fmla="*/ 29 w 32"/>
                  <a:gd name="T7" fmla="*/ 9 h 9"/>
                  <a:gd name="T8" fmla="*/ 32 w 32"/>
                  <a:gd name="T9" fmla="*/ 0 h 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2" h="9">
                    <a:moveTo>
                      <a:pt x="32" y="0"/>
                    </a:moveTo>
                    <a:lnTo>
                      <a:pt x="5" y="0"/>
                    </a:lnTo>
                    <a:lnTo>
                      <a:pt x="0" y="7"/>
                    </a:lnTo>
                    <a:lnTo>
                      <a:pt x="29" y="9"/>
                    </a:lnTo>
                    <a:lnTo>
                      <a:pt x="32" y="0"/>
                    </a:lnTo>
                    <a:close/>
                  </a:path>
                </a:pathLst>
              </a:custGeom>
              <a:solidFill>
                <a:srgbClr val="3C352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313" name="Freeform 303"/>
              <p:cNvSpPr>
                <a:spLocks/>
              </p:cNvSpPr>
              <p:nvPr/>
            </p:nvSpPr>
            <p:spPr bwMode="auto">
              <a:xfrm>
                <a:off x="1811" y="3192"/>
                <a:ext cx="18" cy="41"/>
              </a:xfrm>
              <a:custGeom>
                <a:avLst/>
                <a:gdLst>
                  <a:gd name="T0" fmla="*/ 17 w 18"/>
                  <a:gd name="T1" fmla="*/ 39 h 41"/>
                  <a:gd name="T2" fmla="*/ 17 w 18"/>
                  <a:gd name="T3" fmla="*/ 39 h 41"/>
                  <a:gd name="T4" fmla="*/ 17 w 18"/>
                  <a:gd name="T5" fmla="*/ 36 h 41"/>
                  <a:gd name="T6" fmla="*/ 17 w 18"/>
                  <a:gd name="T7" fmla="*/ 36 h 41"/>
                  <a:gd name="T8" fmla="*/ 17 w 18"/>
                  <a:gd name="T9" fmla="*/ 36 h 41"/>
                  <a:gd name="T10" fmla="*/ 15 w 18"/>
                  <a:gd name="T11" fmla="*/ 35 h 41"/>
                  <a:gd name="T12" fmla="*/ 15 w 18"/>
                  <a:gd name="T13" fmla="*/ 35 h 41"/>
                  <a:gd name="T14" fmla="*/ 17 w 18"/>
                  <a:gd name="T15" fmla="*/ 35 h 41"/>
                  <a:gd name="T16" fmla="*/ 17 w 18"/>
                  <a:gd name="T17" fmla="*/ 34 h 41"/>
                  <a:gd name="T18" fmla="*/ 17 w 18"/>
                  <a:gd name="T19" fmla="*/ 34 h 41"/>
                  <a:gd name="T20" fmla="*/ 17 w 18"/>
                  <a:gd name="T21" fmla="*/ 32 h 41"/>
                  <a:gd name="T22" fmla="*/ 15 w 18"/>
                  <a:gd name="T23" fmla="*/ 32 h 41"/>
                  <a:gd name="T24" fmla="*/ 14 w 18"/>
                  <a:gd name="T25" fmla="*/ 32 h 41"/>
                  <a:gd name="T26" fmla="*/ 14 w 18"/>
                  <a:gd name="T27" fmla="*/ 9 h 41"/>
                  <a:gd name="T28" fmla="*/ 15 w 18"/>
                  <a:gd name="T29" fmla="*/ 9 h 41"/>
                  <a:gd name="T30" fmla="*/ 17 w 18"/>
                  <a:gd name="T31" fmla="*/ 7 h 41"/>
                  <a:gd name="T32" fmla="*/ 18 w 18"/>
                  <a:gd name="T33" fmla="*/ 0 h 41"/>
                  <a:gd name="T34" fmla="*/ 14 w 18"/>
                  <a:gd name="T35" fmla="*/ 0 h 41"/>
                  <a:gd name="T36" fmla="*/ 14 w 18"/>
                  <a:gd name="T37" fmla="*/ 3 h 41"/>
                  <a:gd name="T38" fmla="*/ 12 w 18"/>
                  <a:gd name="T39" fmla="*/ 2 h 41"/>
                  <a:gd name="T40" fmla="*/ 12 w 18"/>
                  <a:gd name="T41" fmla="*/ 0 h 41"/>
                  <a:gd name="T42" fmla="*/ 8 w 18"/>
                  <a:gd name="T43" fmla="*/ 0 h 41"/>
                  <a:gd name="T44" fmla="*/ 8 w 18"/>
                  <a:gd name="T45" fmla="*/ 2 h 41"/>
                  <a:gd name="T46" fmla="*/ 5 w 18"/>
                  <a:gd name="T47" fmla="*/ 3 h 41"/>
                  <a:gd name="T48" fmla="*/ 5 w 18"/>
                  <a:gd name="T49" fmla="*/ 0 h 41"/>
                  <a:gd name="T50" fmla="*/ 1 w 18"/>
                  <a:gd name="T51" fmla="*/ 0 h 41"/>
                  <a:gd name="T52" fmla="*/ 3 w 18"/>
                  <a:gd name="T53" fmla="*/ 7 h 41"/>
                  <a:gd name="T54" fmla="*/ 4 w 18"/>
                  <a:gd name="T55" fmla="*/ 9 h 41"/>
                  <a:gd name="T56" fmla="*/ 6 w 18"/>
                  <a:gd name="T57" fmla="*/ 9 h 41"/>
                  <a:gd name="T58" fmla="*/ 6 w 18"/>
                  <a:gd name="T59" fmla="*/ 32 h 41"/>
                  <a:gd name="T60" fmla="*/ 4 w 18"/>
                  <a:gd name="T61" fmla="*/ 32 h 41"/>
                  <a:gd name="T62" fmla="*/ 4 w 18"/>
                  <a:gd name="T63" fmla="*/ 32 h 41"/>
                  <a:gd name="T64" fmla="*/ 3 w 18"/>
                  <a:gd name="T65" fmla="*/ 32 h 41"/>
                  <a:gd name="T66" fmla="*/ 1 w 18"/>
                  <a:gd name="T67" fmla="*/ 34 h 41"/>
                  <a:gd name="T68" fmla="*/ 1 w 18"/>
                  <a:gd name="T69" fmla="*/ 34 h 41"/>
                  <a:gd name="T70" fmla="*/ 3 w 18"/>
                  <a:gd name="T71" fmla="*/ 35 h 41"/>
                  <a:gd name="T72" fmla="*/ 4 w 18"/>
                  <a:gd name="T73" fmla="*/ 35 h 41"/>
                  <a:gd name="T74" fmla="*/ 4 w 18"/>
                  <a:gd name="T75" fmla="*/ 35 h 41"/>
                  <a:gd name="T76" fmla="*/ 3 w 18"/>
                  <a:gd name="T77" fmla="*/ 36 h 41"/>
                  <a:gd name="T78" fmla="*/ 1 w 18"/>
                  <a:gd name="T79" fmla="*/ 36 h 41"/>
                  <a:gd name="T80" fmla="*/ 1 w 18"/>
                  <a:gd name="T81" fmla="*/ 36 h 41"/>
                  <a:gd name="T82" fmla="*/ 3 w 18"/>
                  <a:gd name="T83" fmla="*/ 39 h 41"/>
                  <a:gd name="T84" fmla="*/ 3 w 18"/>
                  <a:gd name="T85" fmla="*/ 39 h 41"/>
                  <a:gd name="T86" fmla="*/ 0 w 18"/>
                  <a:gd name="T87" fmla="*/ 40 h 41"/>
                  <a:gd name="T88" fmla="*/ 0 w 18"/>
                  <a:gd name="T89" fmla="*/ 41 h 41"/>
                  <a:gd name="T90" fmla="*/ 18 w 18"/>
                  <a:gd name="T91" fmla="*/ 41 h 41"/>
                  <a:gd name="T92" fmla="*/ 18 w 18"/>
                  <a:gd name="T93" fmla="*/ 40 h 41"/>
                  <a:gd name="T94" fmla="*/ 18 w 18"/>
                  <a:gd name="T95" fmla="*/ 40 h 41"/>
                  <a:gd name="T96" fmla="*/ 17 w 18"/>
                  <a:gd name="T97" fmla="*/ 39 h 41"/>
                  <a:gd name="T98" fmla="*/ 17 w 18"/>
                  <a:gd name="T99" fmla="*/ 39 h 4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18" h="41">
                    <a:moveTo>
                      <a:pt x="17" y="39"/>
                    </a:moveTo>
                    <a:lnTo>
                      <a:pt x="17" y="39"/>
                    </a:lnTo>
                    <a:lnTo>
                      <a:pt x="17" y="36"/>
                    </a:lnTo>
                    <a:lnTo>
                      <a:pt x="17" y="36"/>
                    </a:lnTo>
                    <a:lnTo>
                      <a:pt x="17" y="36"/>
                    </a:lnTo>
                    <a:lnTo>
                      <a:pt x="15" y="35"/>
                    </a:lnTo>
                    <a:lnTo>
                      <a:pt x="15" y="35"/>
                    </a:lnTo>
                    <a:lnTo>
                      <a:pt x="17" y="35"/>
                    </a:lnTo>
                    <a:lnTo>
                      <a:pt x="17" y="34"/>
                    </a:lnTo>
                    <a:lnTo>
                      <a:pt x="17" y="34"/>
                    </a:lnTo>
                    <a:lnTo>
                      <a:pt x="17" y="32"/>
                    </a:lnTo>
                    <a:lnTo>
                      <a:pt x="15" y="32"/>
                    </a:lnTo>
                    <a:lnTo>
                      <a:pt x="14" y="32"/>
                    </a:lnTo>
                    <a:lnTo>
                      <a:pt x="14" y="9"/>
                    </a:lnTo>
                    <a:lnTo>
                      <a:pt x="15" y="9"/>
                    </a:lnTo>
                    <a:lnTo>
                      <a:pt x="17" y="7"/>
                    </a:lnTo>
                    <a:lnTo>
                      <a:pt x="18" y="0"/>
                    </a:lnTo>
                    <a:lnTo>
                      <a:pt x="14" y="0"/>
                    </a:lnTo>
                    <a:lnTo>
                      <a:pt x="14" y="3"/>
                    </a:lnTo>
                    <a:lnTo>
                      <a:pt x="12" y="2"/>
                    </a:lnTo>
                    <a:lnTo>
                      <a:pt x="12" y="0"/>
                    </a:lnTo>
                    <a:lnTo>
                      <a:pt x="8" y="0"/>
                    </a:lnTo>
                    <a:lnTo>
                      <a:pt x="8" y="2"/>
                    </a:lnTo>
                    <a:lnTo>
                      <a:pt x="5" y="3"/>
                    </a:lnTo>
                    <a:lnTo>
                      <a:pt x="5" y="0"/>
                    </a:lnTo>
                    <a:lnTo>
                      <a:pt x="1" y="0"/>
                    </a:lnTo>
                    <a:lnTo>
                      <a:pt x="3" y="7"/>
                    </a:lnTo>
                    <a:lnTo>
                      <a:pt x="4" y="9"/>
                    </a:lnTo>
                    <a:lnTo>
                      <a:pt x="6" y="9"/>
                    </a:lnTo>
                    <a:lnTo>
                      <a:pt x="6" y="32"/>
                    </a:lnTo>
                    <a:lnTo>
                      <a:pt x="4" y="32"/>
                    </a:lnTo>
                    <a:lnTo>
                      <a:pt x="4" y="32"/>
                    </a:lnTo>
                    <a:lnTo>
                      <a:pt x="3" y="32"/>
                    </a:lnTo>
                    <a:lnTo>
                      <a:pt x="1" y="34"/>
                    </a:lnTo>
                    <a:lnTo>
                      <a:pt x="1" y="34"/>
                    </a:lnTo>
                    <a:lnTo>
                      <a:pt x="3" y="35"/>
                    </a:lnTo>
                    <a:lnTo>
                      <a:pt x="4" y="35"/>
                    </a:lnTo>
                    <a:lnTo>
                      <a:pt x="4" y="35"/>
                    </a:lnTo>
                    <a:lnTo>
                      <a:pt x="3" y="36"/>
                    </a:lnTo>
                    <a:lnTo>
                      <a:pt x="1" y="36"/>
                    </a:lnTo>
                    <a:lnTo>
                      <a:pt x="1" y="36"/>
                    </a:lnTo>
                    <a:lnTo>
                      <a:pt x="3" y="39"/>
                    </a:lnTo>
                    <a:lnTo>
                      <a:pt x="3" y="39"/>
                    </a:lnTo>
                    <a:lnTo>
                      <a:pt x="0" y="40"/>
                    </a:lnTo>
                    <a:lnTo>
                      <a:pt x="0" y="41"/>
                    </a:lnTo>
                    <a:lnTo>
                      <a:pt x="18" y="41"/>
                    </a:lnTo>
                    <a:lnTo>
                      <a:pt x="18" y="40"/>
                    </a:lnTo>
                    <a:lnTo>
                      <a:pt x="18" y="40"/>
                    </a:lnTo>
                    <a:lnTo>
                      <a:pt x="17" y="39"/>
                    </a:lnTo>
                    <a:lnTo>
                      <a:pt x="17" y="39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314" name="Freeform 304"/>
              <p:cNvSpPr>
                <a:spLocks/>
              </p:cNvSpPr>
              <p:nvPr/>
            </p:nvSpPr>
            <p:spPr bwMode="auto">
              <a:xfrm>
                <a:off x="1749" y="3290"/>
                <a:ext cx="18" cy="43"/>
              </a:xfrm>
              <a:custGeom>
                <a:avLst/>
                <a:gdLst>
                  <a:gd name="T0" fmla="*/ 17 w 18"/>
                  <a:gd name="T1" fmla="*/ 39 h 43"/>
                  <a:gd name="T2" fmla="*/ 17 w 18"/>
                  <a:gd name="T3" fmla="*/ 39 h 43"/>
                  <a:gd name="T4" fmla="*/ 17 w 18"/>
                  <a:gd name="T5" fmla="*/ 37 h 43"/>
                  <a:gd name="T6" fmla="*/ 17 w 18"/>
                  <a:gd name="T7" fmla="*/ 37 h 43"/>
                  <a:gd name="T8" fmla="*/ 17 w 18"/>
                  <a:gd name="T9" fmla="*/ 36 h 43"/>
                  <a:gd name="T10" fmla="*/ 16 w 18"/>
                  <a:gd name="T11" fmla="*/ 36 h 43"/>
                  <a:gd name="T12" fmla="*/ 16 w 18"/>
                  <a:gd name="T13" fmla="*/ 36 h 43"/>
                  <a:gd name="T14" fmla="*/ 17 w 18"/>
                  <a:gd name="T15" fmla="*/ 36 h 43"/>
                  <a:gd name="T16" fmla="*/ 17 w 18"/>
                  <a:gd name="T17" fmla="*/ 35 h 43"/>
                  <a:gd name="T18" fmla="*/ 17 w 18"/>
                  <a:gd name="T19" fmla="*/ 35 h 43"/>
                  <a:gd name="T20" fmla="*/ 17 w 18"/>
                  <a:gd name="T21" fmla="*/ 34 h 43"/>
                  <a:gd name="T22" fmla="*/ 16 w 18"/>
                  <a:gd name="T23" fmla="*/ 32 h 43"/>
                  <a:gd name="T24" fmla="*/ 14 w 18"/>
                  <a:gd name="T25" fmla="*/ 32 h 43"/>
                  <a:gd name="T26" fmla="*/ 14 w 18"/>
                  <a:gd name="T27" fmla="*/ 10 h 43"/>
                  <a:gd name="T28" fmla="*/ 16 w 18"/>
                  <a:gd name="T29" fmla="*/ 10 h 43"/>
                  <a:gd name="T30" fmla="*/ 17 w 18"/>
                  <a:gd name="T31" fmla="*/ 7 h 43"/>
                  <a:gd name="T32" fmla="*/ 17 w 18"/>
                  <a:gd name="T33" fmla="*/ 1 h 43"/>
                  <a:gd name="T34" fmla="*/ 14 w 18"/>
                  <a:gd name="T35" fmla="*/ 1 h 43"/>
                  <a:gd name="T36" fmla="*/ 14 w 18"/>
                  <a:gd name="T37" fmla="*/ 4 h 43"/>
                  <a:gd name="T38" fmla="*/ 12 w 18"/>
                  <a:gd name="T39" fmla="*/ 3 h 43"/>
                  <a:gd name="T40" fmla="*/ 12 w 18"/>
                  <a:gd name="T41" fmla="*/ 0 h 43"/>
                  <a:gd name="T42" fmla="*/ 8 w 18"/>
                  <a:gd name="T43" fmla="*/ 0 h 43"/>
                  <a:gd name="T44" fmla="*/ 8 w 18"/>
                  <a:gd name="T45" fmla="*/ 3 h 43"/>
                  <a:gd name="T46" fmla="*/ 5 w 18"/>
                  <a:gd name="T47" fmla="*/ 3 h 43"/>
                  <a:gd name="T48" fmla="*/ 5 w 18"/>
                  <a:gd name="T49" fmla="*/ 0 h 43"/>
                  <a:gd name="T50" fmla="*/ 1 w 18"/>
                  <a:gd name="T51" fmla="*/ 1 h 43"/>
                  <a:gd name="T52" fmla="*/ 3 w 18"/>
                  <a:gd name="T53" fmla="*/ 8 h 43"/>
                  <a:gd name="T54" fmla="*/ 4 w 18"/>
                  <a:gd name="T55" fmla="*/ 10 h 43"/>
                  <a:gd name="T56" fmla="*/ 7 w 18"/>
                  <a:gd name="T57" fmla="*/ 10 h 43"/>
                  <a:gd name="T58" fmla="*/ 7 w 18"/>
                  <a:gd name="T59" fmla="*/ 32 h 43"/>
                  <a:gd name="T60" fmla="*/ 4 w 18"/>
                  <a:gd name="T61" fmla="*/ 32 h 43"/>
                  <a:gd name="T62" fmla="*/ 4 w 18"/>
                  <a:gd name="T63" fmla="*/ 32 h 43"/>
                  <a:gd name="T64" fmla="*/ 3 w 18"/>
                  <a:gd name="T65" fmla="*/ 34 h 43"/>
                  <a:gd name="T66" fmla="*/ 1 w 18"/>
                  <a:gd name="T67" fmla="*/ 35 h 43"/>
                  <a:gd name="T68" fmla="*/ 1 w 18"/>
                  <a:gd name="T69" fmla="*/ 35 h 43"/>
                  <a:gd name="T70" fmla="*/ 3 w 18"/>
                  <a:gd name="T71" fmla="*/ 36 h 43"/>
                  <a:gd name="T72" fmla="*/ 4 w 18"/>
                  <a:gd name="T73" fmla="*/ 36 h 43"/>
                  <a:gd name="T74" fmla="*/ 4 w 18"/>
                  <a:gd name="T75" fmla="*/ 36 h 43"/>
                  <a:gd name="T76" fmla="*/ 3 w 18"/>
                  <a:gd name="T77" fmla="*/ 36 h 43"/>
                  <a:gd name="T78" fmla="*/ 1 w 18"/>
                  <a:gd name="T79" fmla="*/ 37 h 43"/>
                  <a:gd name="T80" fmla="*/ 1 w 18"/>
                  <a:gd name="T81" fmla="*/ 37 h 43"/>
                  <a:gd name="T82" fmla="*/ 3 w 18"/>
                  <a:gd name="T83" fmla="*/ 39 h 43"/>
                  <a:gd name="T84" fmla="*/ 3 w 18"/>
                  <a:gd name="T85" fmla="*/ 39 h 43"/>
                  <a:gd name="T86" fmla="*/ 0 w 18"/>
                  <a:gd name="T87" fmla="*/ 41 h 43"/>
                  <a:gd name="T88" fmla="*/ 0 w 18"/>
                  <a:gd name="T89" fmla="*/ 43 h 43"/>
                  <a:gd name="T90" fmla="*/ 18 w 18"/>
                  <a:gd name="T91" fmla="*/ 43 h 43"/>
                  <a:gd name="T92" fmla="*/ 18 w 18"/>
                  <a:gd name="T93" fmla="*/ 41 h 43"/>
                  <a:gd name="T94" fmla="*/ 18 w 18"/>
                  <a:gd name="T95" fmla="*/ 41 h 43"/>
                  <a:gd name="T96" fmla="*/ 17 w 18"/>
                  <a:gd name="T97" fmla="*/ 39 h 43"/>
                  <a:gd name="T98" fmla="*/ 17 w 18"/>
                  <a:gd name="T99" fmla="*/ 39 h 4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18" h="43">
                    <a:moveTo>
                      <a:pt x="17" y="39"/>
                    </a:moveTo>
                    <a:lnTo>
                      <a:pt x="17" y="39"/>
                    </a:lnTo>
                    <a:lnTo>
                      <a:pt x="17" y="37"/>
                    </a:lnTo>
                    <a:lnTo>
                      <a:pt x="17" y="37"/>
                    </a:lnTo>
                    <a:lnTo>
                      <a:pt x="17" y="36"/>
                    </a:lnTo>
                    <a:lnTo>
                      <a:pt x="16" y="36"/>
                    </a:lnTo>
                    <a:lnTo>
                      <a:pt x="16" y="36"/>
                    </a:lnTo>
                    <a:lnTo>
                      <a:pt x="17" y="36"/>
                    </a:lnTo>
                    <a:lnTo>
                      <a:pt x="17" y="35"/>
                    </a:lnTo>
                    <a:lnTo>
                      <a:pt x="17" y="35"/>
                    </a:lnTo>
                    <a:lnTo>
                      <a:pt x="17" y="34"/>
                    </a:lnTo>
                    <a:lnTo>
                      <a:pt x="16" y="32"/>
                    </a:lnTo>
                    <a:lnTo>
                      <a:pt x="14" y="32"/>
                    </a:lnTo>
                    <a:lnTo>
                      <a:pt x="14" y="10"/>
                    </a:lnTo>
                    <a:lnTo>
                      <a:pt x="16" y="10"/>
                    </a:lnTo>
                    <a:lnTo>
                      <a:pt x="17" y="7"/>
                    </a:lnTo>
                    <a:lnTo>
                      <a:pt x="17" y="1"/>
                    </a:lnTo>
                    <a:lnTo>
                      <a:pt x="14" y="1"/>
                    </a:lnTo>
                    <a:lnTo>
                      <a:pt x="14" y="4"/>
                    </a:lnTo>
                    <a:lnTo>
                      <a:pt x="12" y="3"/>
                    </a:lnTo>
                    <a:lnTo>
                      <a:pt x="12" y="0"/>
                    </a:lnTo>
                    <a:lnTo>
                      <a:pt x="8" y="0"/>
                    </a:lnTo>
                    <a:lnTo>
                      <a:pt x="8" y="3"/>
                    </a:lnTo>
                    <a:lnTo>
                      <a:pt x="5" y="3"/>
                    </a:lnTo>
                    <a:lnTo>
                      <a:pt x="5" y="0"/>
                    </a:lnTo>
                    <a:lnTo>
                      <a:pt x="1" y="1"/>
                    </a:lnTo>
                    <a:lnTo>
                      <a:pt x="3" y="8"/>
                    </a:lnTo>
                    <a:lnTo>
                      <a:pt x="4" y="10"/>
                    </a:lnTo>
                    <a:lnTo>
                      <a:pt x="7" y="10"/>
                    </a:lnTo>
                    <a:lnTo>
                      <a:pt x="7" y="32"/>
                    </a:lnTo>
                    <a:lnTo>
                      <a:pt x="4" y="32"/>
                    </a:lnTo>
                    <a:lnTo>
                      <a:pt x="4" y="32"/>
                    </a:lnTo>
                    <a:lnTo>
                      <a:pt x="3" y="34"/>
                    </a:lnTo>
                    <a:lnTo>
                      <a:pt x="1" y="35"/>
                    </a:lnTo>
                    <a:lnTo>
                      <a:pt x="1" y="35"/>
                    </a:lnTo>
                    <a:lnTo>
                      <a:pt x="3" y="36"/>
                    </a:lnTo>
                    <a:lnTo>
                      <a:pt x="4" y="36"/>
                    </a:lnTo>
                    <a:lnTo>
                      <a:pt x="4" y="36"/>
                    </a:lnTo>
                    <a:lnTo>
                      <a:pt x="3" y="36"/>
                    </a:lnTo>
                    <a:lnTo>
                      <a:pt x="1" y="37"/>
                    </a:lnTo>
                    <a:lnTo>
                      <a:pt x="1" y="37"/>
                    </a:lnTo>
                    <a:lnTo>
                      <a:pt x="3" y="39"/>
                    </a:lnTo>
                    <a:lnTo>
                      <a:pt x="3" y="39"/>
                    </a:lnTo>
                    <a:lnTo>
                      <a:pt x="0" y="41"/>
                    </a:lnTo>
                    <a:lnTo>
                      <a:pt x="0" y="43"/>
                    </a:lnTo>
                    <a:lnTo>
                      <a:pt x="18" y="43"/>
                    </a:lnTo>
                    <a:lnTo>
                      <a:pt x="18" y="41"/>
                    </a:lnTo>
                    <a:lnTo>
                      <a:pt x="18" y="41"/>
                    </a:lnTo>
                    <a:lnTo>
                      <a:pt x="17" y="39"/>
                    </a:lnTo>
                    <a:lnTo>
                      <a:pt x="17" y="39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315" name="Freeform 305"/>
              <p:cNvSpPr>
                <a:spLocks/>
              </p:cNvSpPr>
              <p:nvPr/>
            </p:nvSpPr>
            <p:spPr bwMode="auto">
              <a:xfrm>
                <a:off x="1860" y="3205"/>
                <a:ext cx="17" cy="31"/>
              </a:xfrm>
              <a:custGeom>
                <a:avLst/>
                <a:gdLst>
                  <a:gd name="T0" fmla="*/ 14 w 17"/>
                  <a:gd name="T1" fmla="*/ 27 h 31"/>
                  <a:gd name="T2" fmla="*/ 14 w 17"/>
                  <a:gd name="T3" fmla="*/ 27 h 31"/>
                  <a:gd name="T4" fmla="*/ 15 w 17"/>
                  <a:gd name="T5" fmla="*/ 26 h 31"/>
                  <a:gd name="T6" fmla="*/ 15 w 17"/>
                  <a:gd name="T7" fmla="*/ 26 h 31"/>
                  <a:gd name="T8" fmla="*/ 14 w 17"/>
                  <a:gd name="T9" fmla="*/ 25 h 31"/>
                  <a:gd name="T10" fmla="*/ 14 w 17"/>
                  <a:gd name="T11" fmla="*/ 25 h 31"/>
                  <a:gd name="T12" fmla="*/ 14 w 17"/>
                  <a:gd name="T13" fmla="*/ 25 h 31"/>
                  <a:gd name="T14" fmla="*/ 14 w 17"/>
                  <a:gd name="T15" fmla="*/ 25 h 31"/>
                  <a:gd name="T16" fmla="*/ 15 w 17"/>
                  <a:gd name="T17" fmla="*/ 23 h 31"/>
                  <a:gd name="T18" fmla="*/ 15 w 17"/>
                  <a:gd name="T19" fmla="*/ 23 h 31"/>
                  <a:gd name="T20" fmla="*/ 14 w 17"/>
                  <a:gd name="T21" fmla="*/ 22 h 31"/>
                  <a:gd name="T22" fmla="*/ 14 w 17"/>
                  <a:gd name="T23" fmla="*/ 22 h 31"/>
                  <a:gd name="T24" fmla="*/ 11 w 17"/>
                  <a:gd name="T25" fmla="*/ 22 h 31"/>
                  <a:gd name="T26" fmla="*/ 11 w 17"/>
                  <a:gd name="T27" fmla="*/ 8 h 31"/>
                  <a:gd name="T28" fmla="*/ 11 w 17"/>
                  <a:gd name="T29" fmla="*/ 8 h 31"/>
                  <a:gd name="T30" fmla="*/ 14 w 17"/>
                  <a:gd name="T31" fmla="*/ 7 h 31"/>
                  <a:gd name="T32" fmla="*/ 14 w 17"/>
                  <a:gd name="T33" fmla="*/ 7 h 31"/>
                  <a:gd name="T34" fmla="*/ 10 w 17"/>
                  <a:gd name="T35" fmla="*/ 7 h 31"/>
                  <a:gd name="T36" fmla="*/ 10 w 17"/>
                  <a:gd name="T37" fmla="*/ 7 h 31"/>
                  <a:gd name="T38" fmla="*/ 13 w 17"/>
                  <a:gd name="T39" fmla="*/ 3 h 31"/>
                  <a:gd name="T40" fmla="*/ 13 w 17"/>
                  <a:gd name="T41" fmla="*/ 3 h 31"/>
                  <a:gd name="T42" fmla="*/ 11 w 17"/>
                  <a:gd name="T43" fmla="*/ 0 h 31"/>
                  <a:gd name="T44" fmla="*/ 11 w 17"/>
                  <a:gd name="T45" fmla="*/ 0 h 31"/>
                  <a:gd name="T46" fmla="*/ 8 w 17"/>
                  <a:gd name="T47" fmla="*/ 0 h 31"/>
                  <a:gd name="T48" fmla="*/ 4 w 17"/>
                  <a:gd name="T49" fmla="*/ 0 h 31"/>
                  <a:gd name="T50" fmla="*/ 4 w 17"/>
                  <a:gd name="T51" fmla="*/ 0 h 31"/>
                  <a:gd name="T52" fmla="*/ 4 w 17"/>
                  <a:gd name="T53" fmla="*/ 3 h 31"/>
                  <a:gd name="T54" fmla="*/ 4 w 17"/>
                  <a:gd name="T55" fmla="*/ 4 h 31"/>
                  <a:gd name="T56" fmla="*/ 4 w 17"/>
                  <a:gd name="T57" fmla="*/ 4 h 31"/>
                  <a:gd name="T58" fmla="*/ 6 w 17"/>
                  <a:gd name="T59" fmla="*/ 5 h 31"/>
                  <a:gd name="T60" fmla="*/ 6 w 17"/>
                  <a:gd name="T61" fmla="*/ 5 h 31"/>
                  <a:gd name="T62" fmla="*/ 4 w 17"/>
                  <a:gd name="T63" fmla="*/ 7 h 31"/>
                  <a:gd name="T64" fmla="*/ 4 w 17"/>
                  <a:gd name="T65" fmla="*/ 7 h 31"/>
                  <a:gd name="T66" fmla="*/ 4 w 17"/>
                  <a:gd name="T67" fmla="*/ 7 h 31"/>
                  <a:gd name="T68" fmla="*/ 5 w 17"/>
                  <a:gd name="T69" fmla="*/ 8 h 31"/>
                  <a:gd name="T70" fmla="*/ 4 w 17"/>
                  <a:gd name="T71" fmla="*/ 22 h 31"/>
                  <a:gd name="T72" fmla="*/ 2 w 17"/>
                  <a:gd name="T73" fmla="*/ 22 h 31"/>
                  <a:gd name="T74" fmla="*/ 2 w 17"/>
                  <a:gd name="T75" fmla="*/ 22 h 31"/>
                  <a:gd name="T76" fmla="*/ 1 w 17"/>
                  <a:gd name="T77" fmla="*/ 22 h 31"/>
                  <a:gd name="T78" fmla="*/ 1 w 17"/>
                  <a:gd name="T79" fmla="*/ 23 h 31"/>
                  <a:gd name="T80" fmla="*/ 1 w 17"/>
                  <a:gd name="T81" fmla="*/ 23 h 31"/>
                  <a:gd name="T82" fmla="*/ 1 w 17"/>
                  <a:gd name="T83" fmla="*/ 25 h 31"/>
                  <a:gd name="T84" fmla="*/ 2 w 17"/>
                  <a:gd name="T85" fmla="*/ 25 h 31"/>
                  <a:gd name="T86" fmla="*/ 2 w 17"/>
                  <a:gd name="T87" fmla="*/ 25 h 31"/>
                  <a:gd name="T88" fmla="*/ 1 w 17"/>
                  <a:gd name="T89" fmla="*/ 25 h 31"/>
                  <a:gd name="T90" fmla="*/ 1 w 17"/>
                  <a:gd name="T91" fmla="*/ 26 h 31"/>
                  <a:gd name="T92" fmla="*/ 1 w 17"/>
                  <a:gd name="T93" fmla="*/ 26 h 31"/>
                  <a:gd name="T94" fmla="*/ 2 w 17"/>
                  <a:gd name="T95" fmla="*/ 27 h 31"/>
                  <a:gd name="T96" fmla="*/ 2 w 17"/>
                  <a:gd name="T97" fmla="*/ 27 h 31"/>
                  <a:gd name="T98" fmla="*/ 0 w 17"/>
                  <a:gd name="T99" fmla="*/ 28 h 31"/>
                  <a:gd name="T100" fmla="*/ 0 w 17"/>
                  <a:gd name="T101" fmla="*/ 31 h 31"/>
                  <a:gd name="T102" fmla="*/ 17 w 17"/>
                  <a:gd name="T103" fmla="*/ 31 h 31"/>
                  <a:gd name="T104" fmla="*/ 17 w 17"/>
                  <a:gd name="T105" fmla="*/ 28 h 31"/>
                  <a:gd name="T106" fmla="*/ 17 w 17"/>
                  <a:gd name="T107" fmla="*/ 28 h 31"/>
                  <a:gd name="T108" fmla="*/ 14 w 17"/>
                  <a:gd name="T109" fmla="*/ 27 h 31"/>
                  <a:gd name="T110" fmla="*/ 14 w 17"/>
                  <a:gd name="T111" fmla="*/ 27 h 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7" h="31">
                    <a:moveTo>
                      <a:pt x="14" y="27"/>
                    </a:moveTo>
                    <a:lnTo>
                      <a:pt x="14" y="27"/>
                    </a:lnTo>
                    <a:lnTo>
                      <a:pt x="15" y="26"/>
                    </a:lnTo>
                    <a:lnTo>
                      <a:pt x="15" y="26"/>
                    </a:lnTo>
                    <a:lnTo>
                      <a:pt x="14" y="25"/>
                    </a:lnTo>
                    <a:lnTo>
                      <a:pt x="14" y="25"/>
                    </a:lnTo>
                    <a:lnTo>
                      <a:pt x="14" y="25"/>
                    </a:lnTo>
                    <a:lnTo>
                      <a:pt x="14" y="25"/>
                    </a:lnTo>
                    <a:lnTo>
                      <a:pt x="15" y="23"/>
                    </a:lnTo>
                    <a:lnTo>
                      <a:pt x="15" y="23"/>
                    </a:lnTo>
                    <a:lnTo>
                      <a:pt x="14" y="22"/>
                    </a:lnTo>
                    <a:lnTo>
                      <a:pt x="14" y="22"/>
                    </a:lnTo>
                    <a:lnTo>
                      <a:pt x="11" y="22"/>
                    </a:lnTo>
                    <a:lnTo>
                      <a:pt x="11" y="8"/>
                    </a:lnTo>
                    <a:lnTo>
                      <a:pt x="11" y="8"/>
                    </a:lnTo>
                    <a:lnTo>
                      <a:pt x="14" y="7"/>
                    </a:lnTo>
                    <a:lnTo>
                      <a:pt x="14" y="7"/>
                    </a:lnTo>
                    <a:lnTo>
                      <a:pt x="10" y="7"/>
                    </a:lnTo>
                    <a:lnTo>
                      <a:pt x="10" y="7"/>
                    </a:lnTo>
                    <a:lnTo>
                      <a:pt x="13" y="3"/>
                    </a:lnTo>
                    <a:lnTo>
                      <a:pt x="13" y="3"/>
                    </a:lnTo>
                    <a:lnTo>
                      <a:pt x="11" y="0"/>
                    </a:lnTo>
                    <a:lnTo>
                      <a:pt x="11" y="0"/>
                    </a:lnTo>
                    <a:lnTo>
                      <a:pt x="8" y="0"/>
                    </a:lnTo>
                    <a:lnTo>
                      <a:pt x="4" y="0"/>
                    </a:lnTo>
                    <a:lnTo>
                      <a:pt x="4" y="0"/>
                    </a:lnTo>
                    <a:lnTo>
                      <a:pt x="4" y="3"/>
                    </a:lnTo>
                    <a:lnTo>
                      <a:pt x="4" y="4"/>
                    </a:lnTo>
                    <a:lnTo>
                      <a:pt x="4" y="4"/>
                    </a:lnTo>
                    <a:lnTo>
                      <a:pt x="6" y="5"/>
                    </a:lnTo>
                    <a:lnTo>
                      <a:pt x="6" y="5"/>
                    </a:lnTo>
                    <a:lnTo>
                      <a:pt x="4" y="7"/>
                    </a:lnTo>
                    <a:lnTo>
                      <a:pt x="4" y="7"/>
                    </a:lnTo>
                    <a:lnTo>
                      <a:pt x="4" y="7"/>
                    </a:lnTo>
                    <a:lnTo>
                      <a:pt x="5" y="8"/>
                    </a:lnTo>
                    <a:lnTo>
                      <a:pt x="4" y="22"/>
                    </a:lnTo>
                    <a:lnTo>
                      <a:pt x="2" y="22"/>
                    </a:lnTo>
                    <a:lnTo>
                      <a:pt x="2" y="22"/>
                    </a:lnTo>
                    <a:lnTo>
                      <a:pt x="1" y="22"/>
                    </a:lnTo>
                    <a:lnTo>
                      <a:pt x="1" y="23"/>
                    </a:lnTo>
                    <a:lnTo>
                      <a:pt x="1" y="23"/>
                    </a:lnTo>
                    <a:lnTo>
                      <a:pt x="1" y="25"/>
                    </a:lnTo>
                    <a:lnTo>
                      <a:pt x="2" y="25"/>
                    </a:lnTo>
                    <a:lnTo>
                      <a:pt x="2" y="25"/>
                    </a:lnTo>
                    <a:lnTo>
                      <a:pt x="1" y="25"/>
                    </a:lnTo>
                    <a:lnTo>
                      <a:pt x="1" y="26"/>
                    </a:lnTo>
                    <a:lnTo>
                      <a:pt x="1" y="26"/>
                    </a:lnTo>
                    <a:lnTo>
                      <a:pt x="2" y="27"/>
                    </a:lnTo>
                    <a:lnTo>
                      <a:pt x="2" y="27"/>
                    </a:lnTo>
                    <a:lnTo>
                      <a:pt x="0" y="28"/>
                    </a:lnTo>
                    <a:lnTo>
                      <a:pt x="0" y="31"/>
                    </a:lnTo>
                    <a:lnTo>
                      <a:pt x="17" y="31"/>
                    </a:lnTo>
                    <a:lnTo>
                      <a:pt x="17" y="28"/>
                    </a:lnTo>
                    <a:lnTo>
                      <a:pt x="17" y="28"/>
                    </a:lnTo>
                    <a:lnTo>
                      <a:pt x="14" y="27"/>
                    </a:lnTo>
                    <a:lnTo>
                      <a:pt x="14" y="27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316" name="Freeform 306"/>
              <p:cNvSpPr>
                <a:spLocks/>
              </p:cNvSpPr>
              <p:nvPr/>
            </p:nvSpPr>
            <p:spPr bwMode="auto">
              <a:xfrm>
                <a:off x="1847" y="3232"/>
                <a:ext cx="17" cy="31"/>
              </a:xfrm>
              <a:custGeom>
                <a:avLst/>
                <a:gdLst>
                  <a:gd name="T0" fmla="*/ 14 w 17"/>
                  <a:gd name="T1" fmla="*/ 27 h 31"/>
                  <a:gd name="T2" fmla="*/ 14 w 17"/>
                  <a:gd name="T3" fmla="*/ 27 h 31"/>
                  <a:gd name="T4" fmla="*/ 15 w 17"/>
                  <a:gd name="T5" fmla="*/ 26 h 31"/>
                  <a:gd name="T6" fmla="*/ 15 w 17"/>
                  <a:gd name="T7" fmla="*/ 26 h 31"/>
                  <a:gd name="T8" fmla="*/ 15 w 17"/>
                  <a:gd name="T9" fmla="*/ 25 h 31"/>
                  <a:gd name="T10" fmla="*/ 14 w 17"/>
                  <a:gd name="T11" fmla="*/ 25 h 31"/>
                  <a:gd name="T12" fmla="*/ 14 w 17"/>
                  <a:gd name="T13" fmla="*/ 25 h 31"/>
                  <a:gd name="T14" fmla="*/ 15 w 17"/>
                  <a:gd name="T15" fmla="*/ 25 h 31"/>
                  <a:gd name="T16" fmla="*/ 15 w 17"/>
                  <a:gd name="T17" fmla="*/ 23 h 31"/>
                  <a:gd name="T18" fmla="*/ 15 w 17"/>
                  <a:gd name="T19" fmla="*/ 23 h 31"/>
                  <a:gd name="T20" fmla="*/ 15 w 17"/>
                  <a:gd name="T21" fmla="*/ 22 h 31"/>
                  <a:gd name="T22" fmla="*/ 14 w 17"/>
                  <a:gd name="T23" fmla="*/ 22 h 31"/>
                  <a:gd name="T24" fmla="*/ 13 w 17"/>
                  <a:gd name="T25" fmla="*/ 22 h 31"/>
                  <a:gd name="T26" fmla="*/ 12 w 17"/>
                  <a:gd name="T27" fmla="*/ 8 h 31"/>
                  <a:gd name="T28" fmla="*/ 12 w 17"/>
                  <a:gd name="T29" fmla="*/ 8 h 31"/>
                  <a:gd name="T30" fmla="*/ 14 w 17"/>
                  <a:gd name="T31" fmla="*/ 7 h 31"/>
                  <a:gd name="T32" fmla="*/ 14 w 17"/>
                  <a:gd name="T33" fmla="*/ 7 h 31"/>
                  <a:gd name="T34" fmla="*/ 12 w 17"/>
                  <a:gd name="T35" fmla="*/ 5 h 31"/>
                  <a:gd name="T36" fmla="*/ 12 w 17"/>
                  <a:gd name="T37" fmla="*/ 5 h 31"/>
                  <a:gd name="T38" fmla="*/ 13 w 17"/>
                  <a:gd name="T39" fmla="*/ 3 h 31"/>
                  <a:gd name="T40" fmla="*/ 13 w 17"/>
                  <a:gd name="T41" fmla="*/ 3 h 31"/>
                  <a:gd name="T42" fmla="*/ 13 w 17"/>
                  <a:gd name="T43" fmla="*/ 0 h 31"/>
                  <a:gd name="T44" fmla="*/ 13 w 17"/>
                  <a:gd name="T45" fmla="*/ 0 h 31"/>
                  <a:gd name="T46" fmla="*/ 9 w 17"/>
                  <a:gd name="T47" fmla="*/ 0 h 31"/>
                  <a:gd name="T48" fmla="*/ 4 w 17"/>
                  <a:gd name="T49" fmla="*/ 0 h 31"/>
                  <a:gd name="T50" fmla="*/ 4 w 17"/>
                  <a:gd name="T51" fmla="*/ 0 h 31"/>
                  <a:gd name="T52" fmla="*/ 4 w 17"/>
                  <a:gd name="T53" fmla="*/ 3 h 31"/>
                  <a:gd name="T54" fmla="*/ 4 w 17"/>
                  <a:gd name="T55" fmla="*/ 4 h 31"/>
                  <a:gd name="T56" fmla="*/ 4 w 17"/>
                  <a:gd name="T57" fmla="*/ 4 h 31"/>
                  <a:gd name="T58" fmla="*/ 6 w 17"/>
                  <a:gd name="T59" fmla="*/ 5 h 31"/>
                  <a:gd name="T60" fmla="*/ 6 w 17"/>
                  <a:gd name="T61" fmla="*/ 5 h 31"/>
                  <a:gd name="T62" fmla="*/ 4 w 17"/>
                  <a:gd name="T63" fmla="*/ 7 h 31"/>
                  <a:gd name="T64" fmla="*/ 4 w 17"/>
                  <a:gd name="T65" fmla="*/ 7 h 31"/>
                  <a:gd name="T66" fmla="*/ 4 w 17"/>
                  <a:gd name="T67" fmla="*/ 7 h 31"/>
                  <a:gd name="T68" fmla="*/ 6 w 17"/>
                  <a:gd name="T69" fmla="*/ 8 h 31"/>
                  <a:gd name="T70" fmla="*/ 5 w 17"/>
                  <a:gd name="T71" fmla="*/ 22 h 31"/>
                  <a:gd name="T72" fmla="*/ 3 w 17"/>
                  <a:gd name="T73" fmla="*/ 22 h 31"/>
                  <a:gd name="T74" fmla="*/ 3 w 17"/>
                  <a:gd name="T75" fmla="*/ 22 h 31"/>
                  <a:gd name="T76" fmla="*/ 1 w 17"/>
                  <a:gd name="T77" fmla="*/ 22 h 31"/>
                  <a:gd name="T78" fmla="*/ 1 w 17"/>
                  <a:gd name="T79" fmla="*/ 23 h 31"/>
                  <a:gd name="T80" fmla="*/ 1 w 17"/>
                  <a:gd name="T81" fmla="*/ 23 h 31"/>
                  <a:gd name="T82" fmla="*/ 1 w 17"/>
                  <a:gd name="T83" fmla="*/ 25 h 31"/>
                  <a:gd name="T84" fmla="*/ 3 w 17"/>
                  <a:gd name="T85" fmla="*/ 25 h 31"/>
                  <a:gd name="T86" fmla="*/ 3 w 17"/>
                  <a:gd name="T87" fmla="*/ 25 h 31"/>
                  <a:gd name="T88" fmla="*/ 1 w 17"/>
                  <a:gd name="T89" fmla="*/ 25 h 31"/>
                  <a:gd name="T90" fmla="*/ 1 w 17"/>
                  <a:gd name="T91" fmla="*/ 26 h 31"/>
                  <a:gd name="T92" fmla="*/ 1 w 17"/>
                  <a:gd name="T93" fmla="*/ 26 h 31"/>
                  <a:gd name="T94" fmla="*/ 3 w 17"/>
                  <a:gd name="T95" fmla="*/ 27 h 31"/>
                  <a:gd name="T96" fmla="*/ 3 w 17"/>
                  <a:gd name="T97" fmla="*/ 27 h 31"/>
                  <a:gd name="T98" fmla="*/ 0 w 17"/>
                  <a:gd name="T99" fmla="*/ 28 h 31"/>
                  <a:gd name="T100" fmla="*/ 0 w 17"/>
                  <a:gd name="T101" fmla="*/ 31 h 31"/>
                  <a:gd name="T102" fmla="*/ 17 w 17"/>
                  <a:gd name="T103" fmla="*/ 31 h 31"/>
                  <a:gd name="T104" fmla="*/ 17 w 17"/>
                  <a:gd name="T105" fmla="*/ 28 h 31"/>
                  <a:gd name="T106" fmla="*/ 17 w 17"/>
                  <a:gd name="T107" fmla="*/ 28 h 31"/>
                  <a:gd name="T108" fmla="*/ 14 w 17"/>
                  <a:gd name="T109" fmla="*/ 27 h 31"/>
                  <a:gd name="T110" fmla="*/ 14 w 17"/>
                  <a:gd name="T111" fmla="*/ 27 h 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7" h="31">
                    <a:moveTo>
                      <a:pt x="14" y="27"/>
                    </a:moveTo>
                    <a:lnTo>
                      <a:pt x="14" y="27"/>
                    </a:lnTo>
                    <a:lnTo>
                      <a:pt x="15" y="26"/>
                    </a:lnTo>
                    <a:lnTo>
                      <a:pt x="15" y="26"/>
                    </a:lnTo>
                    <a:lnTo>
                      <a:pt x="15" y="25"/>
                    </a:lnTo>
                    <a:lnTo>
                      <a:pt x="14" y="25"/>
                    </a:lnTo>
                    <a:lnTo>
                      <a:pt x="14" y="25"/>
                    </a:lnTo>
                    <a:lnTo>
                      <a:pt x="15" y="25"/>
                    </a:lnTo>
                    <a:lnTo>
                      <a:pt x="15" y="23"/>
                    </a:lnTo>
                    <a:lnTo>
                      <a:pt x="15" y="23"/>
                    </a:lnTo>
                    <a:lnTo>
                      <a:pt x="15" y="22"/>
                    </a:lnTo>
                    <a:lnTo>
                      <a:pt x="14" y="22"/>
                    </a:lnTo>
                    <a:lnTo>
                      <a:pt x="13" y="22"/>
                    </a:lnTo>
                    <a:lnTo>
                      <a:pt x="12" y="8"/>
                    </a:lnTo>
                    <a:lnTo>
                      <a:pt x="12" y="8"/>
                    </a:lnTo>
                    <a:lnTo>
                      <a:pt x="14" y="7"/>
                    </a:lnTo>
                    <a:lnTo>
                      <a:pt x="14" y="7"/>
                    </a:lnTo>
                    <a:lnTo>
                      <a:pt x="12" y="5"/>
                    </a:lnTo>
                    <a:lnTo>
                      <a:pt x="12" y="5"/>
                    </a:lnTo>
                    <a:lnTo>
                      <a:pt x="13" y="3"/>
                    </a:lnTo>
                    <a:lnTo>
                      <a:pt x="13" y="3"/>
                    </a:lnTo>
                    <a:lnTo>
                      <a:pt x="13" y="0"/>
                    </a:lnTo>
                    <a:lnTo>
                      <a:pt x="13" y="0"/>
                    </a:lnTo>
                    <a:lnTo>
                      <a:pt x="9" y="0"/>
                    </a:lnTo>
                    <a:lnTo>
                      <a:pt x="4" y="0"/>
                    </a:lnTo>
                    <a:lnTo>
                      <a:pt x="4" y="0"/>
                    </a:lnTo>
                    <a:lnTo>
                      <a:pt x="4" y="3"/>
                    </a:lnTo>
                    <a:lnTo>
                      <a:pt x="4" y="4"/>
                    </a:lnTo>
                    <a:lnTo>
                      <a:pt x="4" y="4"/>
                    </a:lnTo>
                    <a:lnTo>
                      <a:pt x="6" y="5"/>
                    </a:lnTo>
                    <a:lnTo>
                      <a:pt x="6" y="5"/>
                    </a:lnTo>
                    <a:lnTo>
                      <a:pt x="4" y="7"/>
                    </a:lnTo>
                    <a:lnTo>
                      <a:pt x="4" y="7"/>
                    </a:lnTo>
                    <a:lnTo>
                      <a:pt x="4" y="7"/>
                    </a:lnTo>
                    <a:lnTo>
                      <a:pt x="6" y="8"/>
                    </a:lnTo>
                    <a:lnTo>
                      <a:pt x="5" y="22"/>
                    </a:lnTo>
                    <a:lnTo>
                      <a:pt x="3" y="22"/>
                    </a:lnTo>
                    <a:lnTo>
                      <a:pt x="3" y="22"/>
                    </a:lnTo>
                    <a:lnTo>
                      <a:pt x="1" y="22"/>
                    </a:lnTo>
                    <a:lnTo>
                      <a:pt x="1" y="23"/>
                    </a:lnTo>
                    <a:lnTo>
                      <a:pt x="1" y="23"/>
                    </a:lnTo>
                    <a:lnTo>
                      <a:pt x="1" y="25"/>
                    </a:lnTo>
                    <a:lnTo>
                      <a:pt x="3" y="25"/>
                    </a:lnTo>
                    <a:lnTo>
                      <a:pt x="3" y="25"/>
                    </a:lnTo>
                    <a:lnTo>
                      <a:pt x="1" y="25"/>
                    </a:lnTo>
                    <a:lnTo>
                      <a:pt x="1" y="26"/>
                    </a:lnTo>
                    <a:lnTo>
                      <a:pt x="1" y="26"/>
                    </a:lnTo>
                    <a:lnTo>
                      <a:pt x="3" y="27"/>
                    </a:lnTo>
                    <a:lnTo>
                      <a:pt x="3" y="27"/>
                    </a:lnTo>
                    <a:lnTo>
                      <a:pt x="0" y="28"/>
                    </a:lnTo>
                    <a:lnTo>
                      <a:pt x="0" y="31"/>
                    </a:lnTo>
                    <a:lnTo>
                      <a:pt x="17" y="31"/>
                    </a:lnTo>
                    <a:lnTo>
                      <a:pt x="17" y="28"/>
                    </a:lnTo>
                    <a:lnTo>
                      <a:pt x="17" y="28"/>
                    </a:lnTo>
                    <a:lnTo>
                      <a:pt x="14" y="27"/>
                    </a:lnTo>
                    <a:lnTo>
                      <a:pt x="14" y="27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317" name="Freeform 307"/>
              <p:cNvSpPr>
                <a:spLocks/>
              </p:cNvSpPr>
              <p:nvPr/>
            </p:nvSpPr>
            <p:spPr bwMode="auto">
              <a:xfrm>
                <a:off x="1837" y="3242"/>
                <a:ext cx="15" cy="30"/>
              </a:xfrm>
              <a:custGeom>
                <a:avLst/>
                <a:gdLst>
                  <a:gd name="T0" fmla="*/ 14 w 15"/>
                  <a:gd name="T1" fmla="*/ 28 h 30"/>
                  <a:gd name="T2" fmla="*/ 14 w 15"/>
                  <a:gd name="T3" fmla="*/ 28 h 30"/>
                  <a:gd name="T4" fmla="*/ 15 w 15"/>
                  <a:gd name="T5" fmla="*/ 26 h 30"/>
                  <a:gd name="T6" fmla="*/ 15 w 15"/>
                  <a:gd name="T7" fmla="*/ 26 h 30"/>
                  <a:gd name="T8" fmla="*/ 14 w 15"/>
                  <a:gd name="T9" fmla="*/ 25 h 30"/>
                  <a:gd name="T10" fmla="*/ 13 w 15"/>
                  <a:gd name="T11" fmla="*/ 24 h 30"/>
                  <a:gd name="T12" fmla="*/ 13 w 15"/>
                  <a:gd name="T13" fmla="*/ 24 h 30"/>
                  <a:gd name="T14" fmla="*/ 14 w 15"/>
                  <a:gd name="T15" fmla="*/ 24 h 30"/>
                  <a:gd name="T16" fmla="*/ 15 w 15"/>
                  <a:gd name="T17" fmla="*/ 22 h 30"/>
                  <a:gd name="T18" fmla="*/ 15 w 15"/>
                  <a:gd name="T19" fmla="*/ 22 h 30"/>
                  <a:gd name="T20" fmla="*/ 14 w 15"/>
                  <a:gd name="T21" fmla="*/ 21 h 30"/>
                  <a:gd name="T22" fmla="*/ 13 w 15"/>
                  <a:gd name="T23" fmla="*/ 21 h 30"/>
                  <a:gd name="T24" fmla="*/ 11 w 15"/>
                  <a:gd name="T25" fmla="*/ 21 h 30"/>
                  <a:gd name="T26" fmla="*/ 11 w 15"/>
                  <a:gd name="T27" fmla="*/ 7 h 30"/>
                  <a:gd name="T28" fmla="*/ 11 w 15"/>
                  <a:gd name="T29" fmla="*/ 7 h 30"/>
                  <a:gd name="T30" fmla="*/ 13 w 15"/>
                  <a:gd name="T31" fmla="*/ 6 h 30"/>
                  <a:gd name="T32" fmla="*/ 13 w 15"/>
                  <a:gd name="T33" fmla="*/ 6 h 30"/>
                  <a:gd name="T34" fmla="*/ 10 w 15"/>
                  <a:gd name="T35" fmla="*/ 6 h 30"/>
                  <a:gd name="T36" fmla="*/ 10 w 15"/>
                  <a:gd name="T37" fmla="*/ 6 h 30"/>
                  <a:gd name="T38" fmla="*/ 13 w 15"/>
                  <a:gd name="T39" fmla="*/ 3 h 30"/>
                  <a:gd name="T40" fmla="*/ 13 w 15"/>
                  <a:gd name="T41" fmla="*/ 3 h 30"/>
                  <a:gd name="T42" fmla="*/ 11 w 15"/>
                  <a:gd name="T43" fmla="*/ 0 h 30"/>
                  <a:gd name="T44" fmla="*/ 11 w 15"/>
                  <a:gd name="T45" fmla="*/ 0 h 30"/>
                  <a:gd name="T46" fmla="*/ 7 w 15"/>
                  <a:gd name="T47" fmla="*/ 0 h 30"/>
                  <a:gd name="T48" fmla="*/ 4 w 15"/>
                  <a:gd name="T49" fmla="*/ 0 h 30"/>
                  <a:gd name="T50" fmla="*/ 4 w 15"/>
                  <a:gd name="T51" fmla="*/ 0 h 30"/>
                  <a:gd name="T52" fmla="*/ 4 w 15"/>
                  <a:gd name="T53" fmla="*/ 2 h 30"/>
                  <a:gd name="T54" fmla="*/ 4 w 15"/>
                  <a:gd name="T55" fmla="*/ 3 h 30"/>
                  <a:gd name="T56" fmla="*/ 4 w 15"/>
                  <a:gd name="T57" fmla="*/ 3 h 30"/>
                  <a:gd name="T58" fmla="*/ 5 w 15"/>
                  <a:gd name="T59" fmla="*/ 6 h 30"/>
                  <a:gd name="T60" fmla="*/ 5 w 15"/>
                  <a:gd name="T61" fmla="*/ 6 h 30"/>
                  <a:gd name="T62" fmla="*/ 2 w 15"/>
                  <a:gd name="T63" fmla="*/ 6 h 30"/>
                  <a:gd name="T64" fmla="*/ 2 w 15"/>
                  <a:gd name="T65" fmla="*/ 6 h 30"/>
                  <a:gd name="T66" fmla="*/ 4 w 15"/>
                  <a:gd name="T67" fmla="*/ 7 h 30"/>
                  <a:gd name="T68" fmla="*/ 5 w 15"/>
                  <a:gd name="T69" fmla="*/ 7 h 30"/>
                  <a:gd name="T70" fmla="*/ 4 w 15"/>
                  <a:gd name="T71" fmla="*/ 21 h 30"/>
                  <a:gd name="T72" fmla="*/ 2 w 15"/>
                  <a:gd name="T73" fmla="*/ 21 h 30"/>
                  <a:gd name="T74" fmla="*/ 2 w 15"/>
                  <a:gd name="T75" fmla="*/ 21 h 30"/>
                  <a:gd name="T76" fmla="*/ 1 w 15"/>
                  <a:gd name="T77" fmla="*/ 21 h 30"/>
                  <a:gd name="T78" fmla="*/ 1 w 15"/>
                  <a:gd name="T79" fmla="*/ 22 h 30"/>
                  <a:gd name="T80" fmla="*/ 1 w 15"/>
                  <a:gd name="T81" fmla="*/ 22 h 30"/>
                  <a:gd name="T82" fmla="*/ 1 w 15"/>
                  <a:gd name="T83" fmla="*/ 24 h 30"/>
                  <a:gd name="T84" fmla="*/ 2 w 15"/>
                  <a:gd name="T85" fmla="*/ 24 h 30"/>
                  <a:gd name="T86" fmla="*/ 2 w 15"/>
                  <a:gd name="T87" fmla="*/ 24 h 30"/>
                  <a:gd name="T88" fmla="*/ 1 w 15"/>
                  <a:gd name="T89" fmla="*/ 25 h 30"/>
                  <a:gd name="T90" fmla="*/ 1 w 15"/>
                  <a:gd name="T91" fmla="*/ 26 h 30"/>
                  <a:gd name="T92" fmla="*/ 1 w 15"/>
                  <a:gd name="T93" fmla="*/ 26 h 30"/>
                  <a:gd name="T94" fmla="*/ 1 w 15"/>
                  <a:gd name="T95" fmla="*/ 28 h 30"/>
                  <a:gd name="T96" fmla="*/ 1 w 15"/>
                  <a:gd name="T97" fmla="*/ 28 h 30"/>
                  <a:gd name="T98" fmla="*/ 0 w 15"/>
                  <a:gd name="T99" fmla="*/ 29 h 30"/>
                  <a:gd name="T100" fmla="*/ 0 w 15"/>
                  <a:gd name="T101" fmla="*/ 30 h 30"/>
                  <a:gd name="T102" fmla="*/ 15 w 15"/>
                  <a:gd name="T103" fmla="*/ 30 h 30"/>
                  <a:gd name="T104" fmla="*/ 15 w 15"/>
                  <a:gd name="T105" fmla="*/ 29 h 30"/>
                  <a:gd name="T106" fmla="*/ 15 w 15"/>
                  <a:gd name="T107" fmla="*/ 29 h 30"/>
                  <a:gd name="T108" fmla="*/ 14 w 15"/>
                  <a:gd name="T109" fmla="*/ 28 h 30"/>
                  <a:gd name="T110" fmla="*/ 14 w 15"/>
                  <a:gd name="T111" fmla="*/ 28 h 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5" h="30">
                    <a:moveTo>
                      <a:pt x="14" y="28"/>
                    </a:moveTo>
                    <a:lnTo>
                      <a:pt x="14" y="28"/>
                    </a:lnTo>
                    <a:lnTo>
                      <a:pt x="15" y="26"/>
                    </a:lnTo>
                    <a:lnTo>
                      <a:pt x="15" y="26"/>
                    </a:lnTo>
                    <a:lnTo>
                      <a:pt x="14" y="25"/>
                    </a:lnTo>
                    <a:lnTo>
                      <a:pt x="13" y="24"/>
                    </a:lnTo>
                    <a:lnTo>
                      <a:pt x="13" y="24"/>
                    </a:lnTo>
                    <a:lnTo>
                      <a:pt x="14" y="24"/>
                    </a:lnTo>
                    <a:lnTo>
                      <a:pt x="15" y="22"/>
                    </a:lnTo>
                    <a:lnTo>
                      <a:pt x="15" y="22"/>
                    </a:lnTo>
                    <a:lnTo>
                      <a:pt x="14" y="21"/>
                    </a:lnTo>
                    <a:lnTo>
                      <a:pt x="13" y="21"/>
                    </a:lnTo>
                    <a:lnTo>
                      <a:pt x="11" y="21"/>
                    </a:lnTo>
                    <a:lnTo>
                      <a:pt x="11" y="7"/>
                    </a:lnTo>
                    <a:lnTo>
                      <a:pt x="11" y="7"/>
                    </a:lnTo>
                    <a:lnTo>
                      <a:pt x="13" y="6"/>
                    </a:lnTo>
                    <a:lnTo>
                      <a:pt x="13" y="6"/>
                    </a:lnTo>
                    <a:lnTo>
                      <a:pt x="10" y="6"/>
                    </a:lnTo>
                    <a:lnTo>
                      <a:pt x="10" y="6"/>
                    </a:lnTo>
                    <a:lnTo>
                      <a:pt x="13" y="3"/>
                    </a:lnTo>
                    <a:lnTo>
                      <a:pt x="13" y="3"/>
                    </a:lnTo>
                    <a:lnTo>
                      <a:pt x="11" y="0"/>
                    </a:lnTo>
                    <a:lnTo>
                      <a:pt x="11" y="0"/>
                    </a:lnTo>
                    <a:lnTo>
                      <a:pt x="7" y="0"/>
                    </a:lnTo>
                    <a:lnTo>
                      <a:pt x="4" y="0"/>
                    </a:lnTo>
                    <a:lnTo>
                      <a:pt x="4" y="0"/>
                    </a:lnTo>
                    <a:lnTo>
                      <a:pt x="4" y="2"/>
                    </a:lnTo>
                    <a:lnTo>
                      <a:pt x="4" y="3"/>
                    </a:lnTo>
                    <a:lnTo>
                      <a:pt x="4" y="3"/>
                    </a:lnTo>
                    <a:lnTo>
                      <a:pt x="5" y="6"/>
                    </a:lnTo>
                    <a:lnTo>
                      <a:pt x="5" y="6"/>
                    </a:lnTo>
                    <a:lnTo>
                      <a:pt x="2" y="6"/>
                    </a:lnTo>
                    <a:lnTo>
                      <a:pt x="2" y="6"/>
                    </a:lnTo>
                    <a:lnTo>
                      <a:pt x="4" y="7"/>
                    </a:lnTo>
                    <a:lnTo>
                      <a:pt x="5" y="7"/>
                    </a:lnTo>
                    <a:lnTo>
                      <a:pt x="4" y="21"/>
                    </a:lnTo>
                    <a:lnTo>
                      <a:pt x="2" y="21"/>
                    </a:lnTo>
                    <a:lnTo>
                      <a:pt x="2" y="21"/>
                    </a:lnTo>
                    <a:lnTo>
                      <a:pt x="1" y="21"/>
                    </a:lnTo>
                    <a:lnTo>
                      <a:pt x="1" y="22"/>
                    </a:lnTo>
                    <a:lnTo>
                      <a:pt x="1" y="22"/>
                    </a:lnTo>
                    <a:lnTo>
                      <a:pt x="1" y="24"/>
                    </a:lnTo>
                    <a:lnTo>
                      <a:pt x="2" y="24"/>
                    </a:lnTo>
                    <a:lnTo>
                      <a:pt x="2" y="24"/>
                    </a:lnTo>
                    <a:lnTo>
                      <a:pt x="1" y="25"/>
                    </a:lnTo>
                    <a:lnTo>
                      <a:pt x="1" y="26"/>
                    </a:lnTo>
                    <a:lnTo>
                      <a:pt x="1" y="26"/>
                    </a:lnTo>
                    <a:lnTo>
                      <a:pt x="1" y="28"/>
                    </a:lnTo>
                    <a:lnTo>
                      <a:pt x="1" y="28"/>
                    </a:lnTo>
                    <a:lnTo>
                      <a:pt x="0" y="29"/>
                    </a:lnTo>
                    <a:lnTo>
                      <a:pt x="0" y="30"/>
                    </a:lnTo>
                    <a:lnTo>
                      <a:pt x="15" y="30"/>
                    </a:lnTo>
                    <a:lnTo>
                      <a:pt x="15" y="29"/>
                    </a:lnTo>
                    <a:lnTo>
                      <a:pt x="15" y="29"/>
                    </a:lnTo>
                    <a:lnTo>
                      <a:pt x="14" y="28"/>
                    </a:lnTo>
                    <a:lnTo>
                      <a:pt x="14" y="28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318" name="Freeform 308"/>
              <p:cNvSpPr>
                <a:spLocks/>
              </p:cNvSpPr>
              <p:nvPr/>
            </p:nvSpPr>
            <p:spPr bwMode="auto">
              <a:xfrm>
                <a:off x="1874" y="3233"/>
                <a:ext cx="17" cy="31"/>
              </a:xfrm>
              <a:custGeom>
                <a:avLst/>
                <a:gdLst>
                  <a:gd name="T0" fmla="*/ 14 w 17"/>
                  <a:gd name="T1" fmla="*/ 27 h 31"/>
                  <a:gd name="T2" fmla="*/ 14 w 17"/>
                  <a:gd name="T3" fmla="*/ 27 h 31"/>
                  <a:gd name="T4" fmla="*/ 16 w 17"/>
                  <a:gd name="T5" fmla="*/ 26 h 31"/>
                  <a:gd name="T6" fmla="*/ 16 w 17"/>
                  <a:gd name="T7" fmla="*/ 26 h 31"/>
                  <a:gd name="T8" fmla="*/ 16 w 17"/>
                  <a:gd name="T9" fmla="*/ 25 h 31"/>
                  <a:gd name="T10" fmla="*/ 14 w 17"/>
                  <a:gd name="T11" fmla="*/ 25 h 31"/>
                  <a:gd name="T12" fmla="*/ 14 w 17"/>
                  <a:gd name="T13" fmla="*/ 25 h 31"/>
                  <a:gd name="T14" fmla="*/ 16 w 17"/>
                  <a:gd name="T15" fmla="*/ 25 h 31"/>
                  <a:gd name="T16" fmla="*/ 16 w 17"/>
                  <a:gd name="T17" fmla="*/ 24 h 31"/>
                  <a:gd name="T18" fmla="*/ 16 w 17"/>
                  <a:gd name="T19" fmla="*/ 24 h 31"/>
                  <a:gd name="T20" fmla="*/ 16 w 17"/>
                  <a:gd name="T21" fmla="*/ 22 h 31"/>
                  <a:gd name="T22" fmla="*/ 14 w 17"/>
                  <a:gd name="T23" fmla="*/ 22 h 31"/>
                  <a:gd name="T24" fmla="*/ 13 w 17"/>
                  <a:gd name="T25" fmla="*/ 22 h 31"/>
                  <a:gd name="T26" fmla="*/ 12 w 17"/>
                  <a:gd name="T27" fmla="*/ 8 h 31"/>
                  <a:gd name="T28" fmla="*/ 12 w 17"/>
                  <a:gd name="T29" fmla="*/ 8 h 31"/>
                  <a:gd name="T30" fmla="*/ 14 w 17"/>
                  <a:gd name="T31" fmla="*/ 7 h 31"/>
                  <a:gd name="T32" fmla="*/ 14 w 17"/>
                  <a:gd name="T33" fmla="*/ 7 h 31"/>
                  <a:gd name="T34" fmla="*/ 10 w 17"/>
                  <a:gd name="T35" fmla="*/ 6 h 31"/>
                  <a:gd name="T36" fmla="*/ 10 w 17"/>
                  <a:gd name="T37" fmla="*/ 6 h 31"/>
                  <a:gd name="T38" fmla="*/ 13 w 17"/>
                  <a:gd name="T39" fmla="*/ 3 h 31"/>
                  <a:gd name="T40" fmla="*/ 13 w 17"/>
                  <a:gd name="T41" fmla="*/ 3 h 31"/>
                  <a:gd name="T42" fmla="*/ 13 w 17"/>
                  <a:gd name="T43" fmla="*/ 0 h 31"/>
                  <a:gd name="T44" fmla="*/ 13 w 17"/>
                  <a:gd name="T45" fmla="*/ 0 h 31"/>
                  <a:gd name="T46" fmla="*/ 9 w 17"/>
                  <a:gd name="T47" fmla="*/ 0 h 31"/>
                  <a:gd name="T48" fmla="*/ 4 w 17"/>
                  <a:gd name="T49" fmla="*/ 0 h 31"/>
                  <a:gd name="T50" fmla="*/ 4 w 17"/>
                  <a:gd name="T51" fmla="*/ 0 h 31"/>
                  <a:gd name="T52" fmla="*/ 4 w 17"/>
                  <a:gd name="T53" fmla="*/ 3 h 31"/>
                  <a:gd name="T54" fmla="*/ 4 w 17"/>
                  <a:gd name="T55" fmla="*/ 4 h 31"/>
                  <a:gd name="T56" fmla="*/ 4 w 17"/>
                  <a:gd name="T57" fmla="*/ 4 h 31"/>
                  <a:gd name="T58" fmla="*/ 7 w 17"/>
                  <a:gd name="T59" fmla="*/ 6 h 31"/>
                  <a:gd name="T60" fmla="*/ 7 w 17"/>
                  <a:gd name="T61" fmla="*/ 6 h 31"/>
                  <a:gd name="T62" fmla="*/ 4 w 17"/>
                  <a:gd name="T63" fmla="*/ 7 h 31"/>
                  <a:gd name="T64" fmla="*/ 4 w 17"/>
                  <a:gd name="T65" fmla="*/ 7 h 31"/>
                  <a:gd name="T66" fmla="*/ 4 w 17"/>
                  <a:gd name="T67" fmla="*/ 7 h 31"/>
                  <a:gd name="T68" fmla="*/ 7 w 17"/>
                  <a:gd name="T69" fmla="*/ 8 h 31"/>
                  <a:gd name="T70" fmla="*/ 5 w 17"/>
                  <a:gd name="T71" fmla="*/ 22 h 31"/>
                  <a:gd name="T72" fmla="*/ 3 w 17"/>
                  <a:gd name="T73" fmla="*/ 22 h 31"/>
                  <a:gd name="T74" fmla="*/ 3 w 17"/>
                  <a:gd name="T75" fmla="*/ 22 h 31"/>
                  <a:gd name="T76" fmla="*/ 1 w 17"/>
                  <a:gd name="T77" fmla="*/ 22 h 31"/>
                  <a:gd name="T78" fmla="*/ 1 w 17"/>
                  <a:gd name="T79" fmla="*/ 24 h 31"/>
                  <a:gd name="T80" fmla="*/ 1 w 17"/>
                  <a:gd name="T81" fmla="*/ 24 h 31"/>
                  <a:gd name="T82" fmla="*/ 1 w 17"/>
                  <a:gd name="T83" fmla="*/ 25 h 31"/>
                  <a:gd name="T84" fmla="*/ 3 w 17"/>
                  <a:gd name="T85" fmla="*/ 25 h 31"/>
                  <a:gd name="T86" fmla="*/ 3 w 17"/>
                  <a:gd name="T87" fmla="*/ 25 h 31"/>
                  <a:gd name="T88" fmla="*/ 1 w 17"/>
                  <a:gd name="T89" fmla="*/ 25 h 31"/>
                  <a:gd name="T90" fmla="*/ 1 w 17"/>
                  <a:gd name="T91" fmla="*/ 26 h 31"/>
                  <a:gd name="T92" fmla="*/ 1 w 17"/>
                  <a:gd name="T93" fmla="*/ 26 h 31"/>
                  <a:gd name="T94" fmla="*/ 3 w 17"/>
                  <a:gd name="T95" fmla="*/ 27 h 31"/>
                  <a:gd name="T96" fmla="*/ 3 w 17"/>
                  <a:gd name="T97" fmla="*/ 27 h 31"/>
                  <a:gd name="T98" fmla="*/ 0 w 17"/>
                  <a:gd name="T99" fmla="*/ 29 h 31"/>
                  <a:gd name="T100" fmla="*/ 0 w 17"/>
                  <a:gd name="T101" fmla="*/ 31 h 31"/>
                  <a:gd name="T102" fmla="*/ 17 w 17"/>
                  <a:gd name="T103" fmla="*/ 31 h 31"/>
                  <a:gd name="T104" fmla="*/ 17 w 17"/>
                  <a:gd name="T105" fmla="*/ 29 h 31"/>
                  <a:gd name="T106" fmla="*/ 17 w 17"/>
                  <a:gd name="T107" fmla="*/ 29 h 31"/>
                  <a:gd name="T108" fmla="*/ 14 w 17"/>
                  <a:gd name="T109" fmla="*/ 27 h 31"/>
                  <a:gd name="T110" fmla="*/ 14 w 17"/>
                  <a:gd name="T111" fmla="*/ 27 h 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7" h="31">
                    <a:moveTo>
                      <a:pt x="14" y="27"/>
                    </a:moveTo>
                    <a:lnTo>
                      <a:pt x="14" y="27"/>
                    </a:lnTo>
                    <a:lnTo>
                      <a:pt x="16" y="26"/>
                    </a:lnTo>
                    <a:lnTo>
                      <a:pt x="16" y="26"/>
                    </a:lnTo>
                    <a:lnTo>
                      <a:pt x="16" y="25"/>
                    </a:lnTo>
                    <a:lnTo>
                      <a:pt x="14" y="25"/>
                    </a:lnTo>
                    <a:lnTo>
                      <a:pt x="14" y="25"/>
                    </a:lnTo>
                    <a:lnTo>
                      <a:pt x="16" y="25"/>
                    </a:lnTo>
                    <a:lnTo>
                      <a:pt x="16" y="24"/>
                    </a:lnTo>
                    <a:lnTo>
                      <a:pt x="16" y="24"/>
                    </a:lnTo>
                    <a:lnTo>
                      <a:pt x="16" y="22"/>
                    </a:lnTo>
                    <a:lnTo>
                      <a:pt x="14" y="22"/>
                    </a:lnTo>
                    <a:lnTo>
                      <a:pt x="13" y="22"/>
                    </a:lnTo>
                    <a:lnTo>
                      <a:pt x="12" y="8"/>
                    </a:lnTo>
                    <a:lnTo>
                      <a:pt x="12" y="8"/>
                    </a:lnTo>
                    <a:lnTo>
                      <a:pt x="14" y="7"/>
                    </a:lnTo>
                    <a:lnTo>
                      <a:pt x="14" y="7"/>
                    </a:lnTo>
                    <a:lnTo>
                      <a:pt x="10" y="6"/>
                    </a:lnTo>
                    <a:lnTo>
                      <a:pt x="10" y="6"/>
                    </a:lnTo>
                    <a:lnTo>
                      <a:pt x="13" y="3"/>
                    </a:lnTo>
                    <a:lnTo>
                      <a:pt x="13" y="3"/>
                    </a:lnTo>
                    <a:lnTo>
                      <a:pt x="13" y="0"/>
                    </a:lnTo>
                    <a:lnTo>
                      <a:pt x="13" y="0"/>
                    </a:lnTo>
                    <a:lnTo>
                      <a:pt x="9" y="0"/>
                    </a:lnTo>
                    <a:lnTo>
                      <a:pt x="4" y="0"/>
                    </a:lnTo>
                    <a:lnTo>
                      <a:pt x="4" y="0"/>
                    </a:lnTo>
                    <a:lnTo>
                      <a:pt x="4" y="3"/>
                    </a:lnTo>
                    <a:lnTo>
                      <a:pt x="4" y="4"/>
                    </a:lnTo>
                    <a:lnTo>
                      <a:pt x="4" y="4"/>
                    </a:lnTo>
                    <a:lnTo>
                      <a:pt x="7" y="6"/>
                    </a:lnTo>
                    <a:lnTo>
                      <a:pt x="7" y="6"/>
                    </a:lnTo>
                    <a:lnTo>
                      <a:pt x="4" y="7"/>
                    </a:lnTo>
                    <a:lnTo>
                      <a:pt x="4" y="7"/>
                    </a:lnTo>
                    <a:lnTo>
                      <a:pt x="4" y="7"/>
                    </a:lnTo>
                    <a:lnTo>
                      <a:pt x="7" y="8"/>
                    </a:lnTo>
                    <a:lnTo>
                      <a:pt x="5" y="22"/>
                    </a:lnTo>
                    <a:lnTo>
                      <a:pt x="3" y="22"/>
                    </a:lnTo>
                    <a:lnTo>
                      <a:pt x="3" y="22"/>
                    </a:lnTo>
                    <a:lnTo>
                      <a:pt x="1" y="22"/>
                    </a:lnTo>
                    <a:lnTo>
                      <a:pt x="1" y="24"/>
                    </a:lnTo>
                    <a:lnTo>
                      <a:pt x="1" y="24"/>
                    </a:lnTo>
                    <a:lnTo>
                      <a:pt x="1" y="25"/>
                    </a:lnTo>
                    <a:lnTo>
                      <a:pt x="3" y="25"/>
                    </a:lnTo>
                    <a:lnTo>
                      <a:pt x="3" y="25"/>
                    </a:lnTo>
                    <a:lnTo>
                      <a:pt x="1" y="25"/>
                    </a:lnTo>
                    <a:lnTo>
                      <a:pt x="1" y="26"/>
                    </a:lnTo>
                    <a:lnTo>
                      <a:pt x="1" y="26"/>
                    </a:lnTo>
                    <a:lnTo>
                      <a:pt x="3" y="27"/>
                    </a:lnTo>
                    <a:lnTo>
                      <a:pt x="3" y="27"/>
                    </a:lnTo>
                    <a:lnTo>
                      <a:pt x="0" y="29"/>
                    </a:lnTo>
                    <a:lnTo>
                      <a:pt x="0" y="31"/>
                    </a:lnTo>
                    <a:lnTo>
                      <a:pt x="17" y="31"/>
                    </a:lnTo>
                    <a:lnTo>
                      <a:pt x="17" y="29"/>
                    </a:lnTo>
                    <a:lnTo>
                      <a:pt x="17" y="29"/>
                    </a:lnTo>
                    <a:lnTo>
                      <a:pt x="14" y="27"/>
                    </a:lnTo>
                    <a:lnTo>
                      <a:pt x="14" y="27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319" name="Freeform 309"/>
              <p:cNvSpPr>
                <a:spLocks/>
              </p:cNvSpPr>
              <p:nvPr/>
            </p:nvSpPr>
            <p:spPr bwMode="auto">
              <a:xfrm>
                <a:off x="1811" y="3285"/>
                <a:ext cx="17" cy="31"/>
              </a:xfrm>
              <a:custGeom>
                <a:avLst/>
                <a:gdLst>
                  <a:gd name="T0" fmla="*/ 14 w 17"/>
                  <a:gd name="T1" fmla="*/ 27 h 31"/>
                  <a:gd name="T2" fmla="*/ 14 w 17"/>
                  <a:gd name="T3" fmla="*/ 27 h 31"/>
                  <a:gd name="T4" fmla="*/ 15 w 17"/>
                  <a:gd name="T5" fmla="*/ 26 h 31"/>
                  <a:gd name="T6" fmla="*/ 15 w 17"/>
                  <a:gd name="T7" fmla="*/ 26 h 31"/>
                  <a:gd name="T8" fmla="*/ 14 w 17"/>
                  <a:gd name="T9" fmla="*/ 24 h 31"/>
                  <a:gd name="T10" fmla="*/ 13 w 17"/>
                  <a:gd name="T11" fmla="*/ 24 h 31"/>
                  <a:gd name="T12" fmla="*/ 13 w 17"/>
                  <a:gd name="T13" fmla="*/ 24 h 31"/>
                  <a:gd name="T14" fmla="*/ 14 w 17"/>
                  <a:gd name="T15" fmla="*/ 24 h 31"/>
                  <a:gd name="T16" fmla="*/ 15 w 17"/>
                  <a:gd name="T17" fmla="*/ 23 h 31"/>
                  <a:gd name="T18" fmla="*/ 15 w 17"/>
                  <a:gd name="T19" fmla="*/ 23 h 31"/>
                  <a:gd name="T20" fmla="*/ 14 w 17"/>
                  <a:gd name="T21" fmla="*/ 22 h 31"/>
                  <a:gd name="T22" fmla="*/ 13 w 17"/>
                  <a:gd name="T23" fmla="*/ 22 h 31"/>
                  <a:gd name="T24" fmla="*/ 12 w 17"/>
                  <a:gd name="T25" fmla="*/ 22 h 31"/>
                  <a:gd name="T26" fmla="*/ 12 w 17"/>
                  <a:gd name="T27" fmla="*/ 8 h 31"/>
                  <a:gd name="T28" fmla="*/ 12 w 17"/>
                  <a:gd name="T29" fmla="*/ 8 h 31"/>
                  <a:gd name="T30" fmla="*/ 13 w 17"/>
                  <a:gd name="T31" fmla="*/ 6 h 31"/>
                  <a:gd name="T32" fmla="*/ 13 w 17"/>
                  <a:gd name="T33" fmla="*/ 6 h 31"/>
                  <a:gd name="T34" fmla="*/ 10 w 17"/>
                  <a:gd name="T35" fmla="*/ 6 h 31"/>
                  <a:gd name="T36" fmla="*/ 10 w 17"/>
                  <a:gd name="T37" fmla="*/ 6 h 31"/>
                  <a:gd name="T38" fmla="*/ 13 w 17"/>
                  <a:gd name="T39" fmla="*/ 3 h 31"/>
                  <a:gd name="T40" fmla="*/ 13 w 17"/>
                  <a:gd name="T41" fmla="*/ 3 h 31"/>
                  <a:gd name="T42" fmla="*/ 12 w 17"/>
                  <a:gd name="T43" fmla="*/ 1 h 31"/>
                  <a:gd name="T44" fmla="*/ 12 w 17"/>
                  <a:gd name="T45" fmla="*/ 1 h 31"/>
                  <a:gd name="T46" fmla="*/ 8 w 17"/>
                  <a:gd name="T47" fmla="*/ 0 h 31"/>
                  <a:gd name="T48" fmla="*/ 4 w 17"/>
                  <a:gd name="T49" fmla="*/ 1 h 31"/>
                  <a:gd name="T50" fmla="*/ 4 w 17"/>
                  <a:gd name="T51" fmla="*/ 1 h 31"/>
                  <a:gd name="T52" fmla="*/ 4 w 17"/>
                  <a:gd name="T53" fmla="*/ 3 h 31"/>
                  <a:gd name="T54" fmla="*/ 4 w 17"/>
                  <a:gd name="T55" fmla="*/ 4 h 31"/>
                  <a:gd name="T56" fmla="*/ 4 w 17"/>
                  <a:gd name="T57" fmla="*/ 4 h 31"/>
                  <a:gd name="T58" fmla="*/ 5 w 17"/>
                  <a:gd name="T59" fmla="*/ 5 h 31"/>
                  <a:gd name="T60" fmla="*/ 5 w 17"/>
                  <a:gd name="T61" fmla="*/ 5 h 31"/>
                  <a:gd name="T62" fmla="*/ 3 w 17"/>
                  <a:gd name="T63" fmla="*/ 6 h 31"/>
                  <a:gd name="T64" fmla="*/ 3 w 17"/>
                  <a:gd name="T65" fmla="*/ 6 h 31"/>
                  <a:gd name="T66" fmla="*/ 4 w 17"/>
                  <a:gd name="T67" fmla="*/ 6 h 31"/>
                  <a:gd name="T68" fmla="*/ 5 w 17"/>
                  <a:gd name="T69" fmla="*/ 8 h 31"/>
                  <a:gd name="T70" fmla="*/ 4 w 17"/>
                  <a:gd name="T71" fmla="*/ 22 h 31"/>
                  <a:gd name="T72" fmla="*/ 3 w 17"/>
                  <a:gd name="T73" fmla="*/ 22 h 31"/>
                  <a:gd name="T74" fmla="*/ 3 w 17"/>
                  <a:gd name="T75" fmla="*/ 22 h 31"/>
                  <a:gd name="T76" fmla="*/ 1 w 17"/>
                  <a:gd name="T77" fmla="*/ 22 h 31"/>
                  <a:gd name="T78" fmla="*/ 1 w 17"/>
                  <a:gd name="T79" fmla="*/ 23 h 31"/>
                  <a:gd name="T80" fmla="*/ 1 w 17"/>
                  <a:gd name="T81" fmla="*/ 23 h 31"/>
                  <a:gd name="T82" fmla="*/ 1 w 17"/>
                  <a:gd name="T83" fmla="*/ 24 h 31"/>
                  <a:gd name="T84" fmla="*/ 3 w 17"/>
                  <a:gd name="T85" fmla="*/ 24 h 31"/>
                  <a:gd name="T86" fmla="*/ 3 w 17"/>
                  <a:gd name="T87" fmla="*/ 24 h 31"/>
                  <a:gd name="T88" fmla="*/ 1 w 17"/>
                  <a:gd name="T89" fmla="*/ 24 h 31"/>
                  <a:gd name="T90" fmla="*/ 1 w 17"/>
                  <a:gd name="T91" fmla="*/ 26 h 31"/>
                  <a:gd name="T92" fmla="*/ 1 w 17"/>
                  <a:gd name="T93" fmla="*/ 26 h 31"/>
                  <a:gd name="T94" fmla="*/ 1 w 17"/>
                  <a:gd name="T95" fmla="*/ 27 h 31"/>
                  <a:gd name="T96" fmla="*/ 1 w 17"/>
                  <a:gd name="T97" fmla="*/ 27 h 31"/>
                  <a:gd name="T98" fmla="*/ 0 w 17"/>
                  <a:gd name="T99" fmla="*/ 30 h 31"/>
                  <a:gd name="T100" fmla="*/ 0 w 17"/>
                  <a:gd name="T101" fmla="*/ 31 h 31"/>
                  <a:gd name="T102" fmla="*/ 17 w 17"/>
                  <a:gd name="T103" fmla="*/ 31 h 31"/>
                  <a:gd name="T104" fmla="*/ 17 w 17"/>
                  <a:gd name="T105" fmla="*/ 30 h 31"/>
                  <a:gd name="T106" fmla="*/ 17 w 17"/>
                  <a:gd name="T107" fmla="*/ 30 h 31"/>
                  <a:gd name="T108" fmla="*/ 14 w 17"/>
                  <a:gd name="T109" fmla="*/ 27 h 31"/>
                  <a:gd name="T110" fmla="*/ 14 w 17"/>
                  <a:gd name="T111" fmla="*/ 27 h 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7" h="31">
                    <a:moveTo>
                      <a:pt x="14" y="27"/>
                    </a:moveTo>
                    <a:lnTo>
                      <a:pt x="14" y="27"/>
                    </a:lnTo>
                    <a:lnTo>
                      <a:pt x="15" y="26"/>
                    </a:lnTo>
                    <a:lnTo>
                      <a:pt x="15" y="26"/>
                    </a:lnTo>
                    <a:lnTo>
                      <a:pt x="14" y="24"/>
                    </a:lnTo>
                    <a:lnTo>
                      <a:pt x="13" y="24"/>
                    </a:lnTo>
                    <a:lnTo>
                      <a:pt x="13" y="24"/>
                    </a:lnTo>
                    <a:lnTo>
                      <a:pt x="14" y="24"/>
                    </a:lnTo>
                    <a:lnTo>
                      <a:pt x="15" y="23"/>
                    </a:lnTo>
                    <a:lnTo>
                      <a:pt x="15" y="23"/>
                    </a:lnTo>
                    <a:lnTo>
                      <a:pt x="14" y="22"/>
                    </a:lnTo>
                    <a:lnTo>
                      <a:pt x="13" y="22"/>
                    </a:lnTo>
                    <a:lnTo>
                      <a:pt x="12" y="22"/>
                    </a:lnTo>
                    <a:lnTo>
                      <a:pt x="12" y="8"/>
                    </a:lnTo>
                    <a:lnTo>
                      <a:pt x="12" y="8"/>
                    </a:lnTo>
                    <a:lnTo>
                      <a:pt x="13" y="6"/>
                    </a:lnTo>
                    <a:lnTo>
                      <a:pt x="13" y="6"/>
                    </a:lnTo>
                    <a:lnTo>
                      <a:pt x="10" y="6"/>
                    </a:lnTo>
                    <a:lnTo>
                      <a:pt x="10" y="6"/>
                    </a:lnTo>
                    <a:lnTo>
                      <a:pt x="13" y="3"/>
                    </a:lnTo>
                    <a:lnTo>
                      <a:pt x="13" y="3"/>
                    </a:lnTo>
                    <a:lnTo>
                      <a:pt x="12" y="1"/>
                    </a:lnTo>
                    <a:lnTo>
                      <a:pt x="12" y="1"/>
                    </a:lnTo>
                    <a:lnTo>
                      <a:pt x="8" y="0"/>
                    </a:lnTo>
                    <a:lnTo>
                      <a:pt x="4" y="1"/>
                    </a:lnTo>
                    <a:lnTo>
                      <a:pt x="4" y="1"/>
                    </a:lnTo>
                    <a:lnTo>
                      <a:pt x="4" y="3"/>
                    </a:lnTo>
                    <a:lnTo>
                      <a:pt x="4" y="4"/>
                    </a:lnTo>
                    <a:lnTo>
                      <a:pt x="4" y="4"/>
                    </a:lnTo>
                    <a:lnTo>
                      <a:pt x="5" y="5"/>
                    </a:lnTo>
                    <a:lnTo>
                      <a:pt x="5" y="5"/>
                    </a:lnTo>
                    <a:lnTo>
                      <a:pt x="3" y="6"/>
                    </a:lnTo>
                    <a:lnTo>
                      <a:pt x="3" y="6"/>
                    </a:lnTo>
                    <a:lnTo>
                      <a:pt x="4" y="6"/>
                    </a:lnTo>
                    <a:lnTo>
                      <a:pt x="5" y="8"/>
                    </a:lnTo>
                    <a:lnTo>
                      <a:pt x="4" y="22"/>
                    </a:lnTo>
                    <a:lnTo>
                      <a:pt x="3" y="22"/>
                    </a:lnTo>
                    <a:lnTo>
                      <a:pt x="3" y="22"/>
                    </a:lnTo>
                    <a:lnTo>
                      <a:pt x="1" y="22"/>
                    </a:lnTo>
                    <a:lnTo>
                      <a:pt x="1" y="23"/>
                    </a:lnTo>
                    <a:lnTo>
                      <a:pt x="1" y="23"/>
                    </a:lnTo>
                    <a:lnTo>
                      <a:pt x="1" y="24"/>
                    </a:lnTo>
                    <a:lnTo>
                      <a:pt x="3" y="24"/>
                    </a:lnTo>
                    <a:lnTo>
                      <a:pt x="3" y="24"/>
                    </a:lnTo>
                    <a:lnTo>
                      <a:pt x="1" y="24"/>
                    </a:lnTo>
                    <a:lnTo>
                      <a:pt x="1" y="26"/>
                    </a:lnTo>
                    <a:lnTo>
                      <a:pt x="1" y="26"/>
                    </a:lnTo>
                    <a:lnTo>
                      <a:pt x="1" y="27"/>
                    </a:lnTo>
                    <a:lnTo>
                      <a:pt x="1" y="27"/>
                    </a:lnTo>
                    <a:lnTo>
                      <a:pt x="0" y="30"/>
                    </a:lnTo>
                    <a:lnTo>
                      <a:pt x="0" y="31"/>
                    </a:lnTo>
                    <a:lnTo>
                      <a:pt x="17" y="31"/>
                    </a:lnTo>
                    <a:lnTo>
                      <a:pt x="17" y="30"/>
                    </a:lnTo>
                    <a:lnTo>
                      <a:pt x="17" y="30"/>
                    </a:lnTo>
                    <a:lnTo>
                      <a:pt x="14" y="27"/>
                    </a:lnTo>
                    <a:lnTo>
                      <a:pt x="14" y="27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320" name="Freeform 310"/>
              <p:cNvSpPr>
                <a:spLocks/>
              </p:cNvSpPr>
              <p:nvPr/>
            </p:nvSpPr>
            <p:spPr bwMode="auto">
              <a:xfrm>
                <a:off x="1869" y="3275"/>
                <a:ext cx="17" cy="31"/>
              </a:xfrm>
              <a:custGeom>
                <a:avLst/>
                <a:gdLst>
                  <a:gd name="T0" fmla="*/ 14 w 17"/>
                  <a:gd name="T1" fmla="*/ 27 h 31"/>
                  <a:gd name="T2" fmla="*/ 14 w 17"/>
                  <a:gd name="T3" fmla="*/ 27 h 31"/>
                  <a:gd name="T4" fmla="*/ 15 w 17"/>
                  <a:gd name="T5" fmla="*/ 25 h 31"/>
                  <a:gd name="T6" fmla="*/ 15 w 17"/>
                  <a:gd name="T7" fmla="*/ 25 h 31"/>
                  <a:gd name="T8" fmla="*/ 15 w 17"/>
                  <a:gd name="T9" fmla="*/ 24 h 31"/>
                  <a:gd name="T10" fmla="*/ 14 w 17"/>
                  <a:gd name="T11" fmla="*/ 24 h 31"/>
                  <a:gd name="T12" fmla="*/ 14 w 17"/>
                  <a:gd name="T13" fmla="*/ 24 h 31"/>
                  <a:gd name="T14" fmla="*/ 15 w 17"/>
                  <a:gd name="T15" fmla="*/ 24 h 31"/>
                  <a:gd name="T16" fmla="*/ 15 w 17"/>
                  <a:gd name="T17" fmla="*/ 23 h 31"/>
                  <a:gd name="T18" fmla="*/ 15 w 17"/>
                  <a:gd name="T19" fmla="*/ 23 h 31"/>
                  <a:gd name="T20" fmla="*/ 15 w 17"/>
                  <a:gd name="T21" fmla="*/ 22 h 31"/>
                  <a:gd name="T22" fmla="*/ 14 w 17"/>
                  <a:gd name="T23" fmla="*/ 22 h 31"/>
                  <a:gd name="T24" fmla="*/ 13 w 17"/>
                  <a:gd name="T25" fmla="*/ 22 h 31"/>
                  <a:gd name="T26" fmla="*/ 12 w 17"/>
                  <a:gd name="T27" fmla="*/ 7 h 31"/>
                  <a:gd name="T28" fmla="*/ 12 w 17"/>
                  <a:gd name="T29" fmla="*/ 7 h 31"/>
                  <a:gd name="T30" fmla="*/ 14 w 17"/>
                  <a:gd name="T31" fmla="*/ 6 h 31"/>
                  <a:gd name="T32" fmla="*/ 14 w 17"/>
                  <a:gd name="T33" fmla="*/ 6 h 31"/>
                  <a:gd name="T34" fmla="*/ 12 w 17"/>
                  <a:gd name="T35" fmla="*/ 6 h 31"/>
                  <a:gd name="T36" fmla="*/ 12 w 17"/>
                  <a:gd name="T37" fmla="*/ 6 h 31"/>
                  <a:gd name="T38" fmla="*/ 13 w 17"/>
                  <a:gd name="T39" fmla="*/ 2 h 31"/>
                  <a:gd name="T40" fmla="*/ 13 w 17"/>
                  <a:gd name="T41" fmla="*/ 2 h 31"/>
                  <a:gd name="T42" fmla="*/ 13 w 17"/>
                  <a:gd name="T43" fmla="*/ 1 h 31"/>
                  <a:gd name="T44" fmla="*/ 13 w 17"/>
                  <a:gd name="T45" fmla="*/ 1 h 31"/>
                  <a:gd name="T46" fmla="*/ 9 w 17"/>
                  <a:gd name="T47" fmla="*/ 0 h 31"/>
                  <a:gd name="T48" fmla="*/ 4 w 17"/>
                  <a:gd name="T49" fmla="*/ 1 h 31"/>
                  <a:gd name="T50" fmla="*/ 4 w 17"/>
                  <a:gd name="T51" fmla="*/ 1 h 31"/>
                  <a:gd name="T52" fmla="*/ 4 w 17"/>
                  <a:gd name="T53" fmla="*/ 2 h 31"/>
                  <a:gd name="T54" fmla="*/ 5 w 17"/>
                  <a:gd name="T55" fmla="*/ 4 h 31"/>
                  <a:gd name="T56" fmla="*/ 5 w 17"/>
                  <a:gd name="T57" fmla="*/ 4 h 31"/>
                  <a:gd name="T58" fmla="*/ 6 w 17"/>
                  <a:gd name="T59" fmla="*/ 5 h 31"/>
                  <a:gd name="T60" fmla="*/ 6 w 17"/>
                  <a:gd name="T61" fmla="*/ 5 h 31"/>
                  <a:gd name="T62" fmla="*/ 4 w 17"/>
                  <a:gd name="T63" fmla="*/ 6 h 31"/>
                  <a:gd name="T64" fmla="*/ 4 w 17"/>
                  <a:gd name="T65" fmla="*/ 6 h 31"/>
                  <a:gd name="T66" fmla="*/ 4 w 17"/>
                  <a:gd name="T67" fmla="*/ 6 h 31"/>
                  <a:gd name="T68" fmla="*/ 6 w 17"/>
                  <a:gd name="T69" fmla="*/ 7 h 31"/>
                  <a:gd name="T70" fmla="*/ 5 w 17"/>
                  <a:gd name="T71" fmla="*/ 22 h 31"/>
                  <a:gd name="T72" fmla="*/ 2 w 17"/>
                  <a:gd name="T73" fmla="*/ 22 h 31"/>
                  <a:gd name="T74" fmla="*/ 2 w 17"/>
                  <a:gd name="T75" fmla="*/ 22 h 31"/>
                  <a:gd name="T76" fmla="*/ 1 w 17"/>
                  <a:gd name="T77" fmla="*/ 22 h 31"/>
                  <a:gd name="T78" fmla="*/ 1 w 17"/>
                  <a:gd name="T79" fmla="*/ 23 h 31"/>
                  <a:gd name="T80" fmla="*/ 1 w 17"/>
                  <a:gd name="T81" fmla="*/ 23 h 31"/>
                  <a:gd name="T82" fmla="*/ 1 w 17"/>
                  <a:gd name="T83" fmla="*/ 24 h 31"/>
                  <a:gd name="T84" fmla="*/ 2 w 17"/>
                  <a:gd name="T85" fmla="*/ 24 h 31"/>
                  <a:gd name="T86" fmla="*/ 2 w 17"/>
                  <a:gd name="T87" fmla="*/ 24 h 31"/>
                  <a:gd name="T88" fmla="*/ 1 w 17"/>
                  <a:gd name="T89" fmla="*/ 24 h 31"/>
                  <a:gd name="T90" fmla="*/ 1 w 17"/>
                  <a:gd name="T91" fmla="*/ 25 h 31"/>
                  <a:gd name="T92" fmla="*/ 1 w 17"/>
                  <a:gd name="T93" fmla="*/ 25 h 31"/>
                  <a:gd name="T94" fmla="*/ 2 w 17"/>
                  <a:gd name="T95" fmla="*/ 27 h 31"/>
                  <a:gd name="T96" fmla="*/ 2 w 17"/>
                  <a:gd name="T97" fmla="*/ 27 h 31"/>
                  <a:gd name="T98" fmla="*/ 0 w 17"/>
                  <a:gd name="T99" fmla="*/ 29 h 31"/>
                  <a:gd name="T100" fmla="*/ 0 w 17"/>
                  <a:gd name="T101" fmla="*/ 31 h 31"/>
                  <a:gd name="T102" fmla="*/ 17 w 17"/>
                  <a:gd name="T103" fmla="*/ 31 h 31"/>
                  <a:gd name="T104" fmla="*/ 17 w 17"/>
                  <a:gd name="T105" fmla="*/ 29 h 31"/>
                  <a:gd name="T106" fmla="*/ 17 w 17"/>
                  <a:gd name="T107" fmla="*/ 29 h 31"/>
                  <a:gd name="T108" fmla="*/ 14 w 17"/>
                  <a:gd name="T109" fmla="*/ 27 h 31"/>
                  <a:gd name="T110" fmla="*/ 14 w 17"/>
                  <a:gd name="T111" fmla="*/ 27 h 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7" h="31">
                    <a:moveTo>
                      <a:pt x="14" y="27"/>
                    </a:moveTo>
                    <a:lnTo>
                      <a:pt x="14" y="27"/>
                    </a:lnTo>
                    <a:lnTo>
                      <a:pt x="15" y="25"/>
                    </a:lnTo>
                    <a:lnTo>
                      <a:pt x="15" y="25"/>
                    </a:lnTo>
                    <a:lnTo>
                      <a:pt x="15" y="24"/>
                    </a:lnTo>
                    <a:lnTo>
                      <a:pt x="14" y="24"/>
                    </a:lnTo>
                    <a:lnTo>
                      <a:pt x="14" y="24"/>
                    </a:lnTo>
                    <a:lnTo>
                      <a:pt x="15" y="24"/>
                    </a:lnTo>
                    <a:lnTo>
                      <a:pt x="15" y="23"/>
                    </a:lnTo>
                    <a:lnTo>
                      <a:pt x="15" y="23"/>
                    </a:lnTo>
                    <a:lnTo>
                      <a:pt x="15" y="22"/>
                    </a:lnTo>
                    <a:lnTo>
                      <a:pt x="14" y="22"/>
                    </a:lnTo>
                    <a:lnTo>
                      <a:pt x="13" y="22"/>
                    </a:lnTo>
                    <a:lnTo>
                      <a:pt x="12" y="7"/>
                    </a:lnTo>
                    <a:lnTo>
                      <a:pt x="12" y="7"/>
                    </a:lnTo>
                    <a:lnTo>
                      <a:pt x="14" y="6"/>
                    </a:lnTo>
                    <a:lnTo>
                      <a:pt x="14" y="6"/>
                    </a:lnTo>
                    <a:lnTo>
                      <a:pt x="12" y="6"/>
                    </a:lnTo>
                    <a:lnTo>
                      <a:pt x="12" y="6"/>
                    </a:lnTo>
                    <a:lnTo>
                      <a:pt x="13" y="2"/>
                    </a:lnTo>
                    <a:lnTo>
                      <a:pt x="13" y="2"/>
                    </a:lnTo>
                    <a:lnTo>
                      <a:pt x="13" y="1"/>
                    </a:lnTo>
                    <a:lnTo>
                      <a:pt x="13" y="1"/>
                    </a:lnTo>
                    <a:lnTo>
                      <a:pt x="9" y="0"/>
                    </a:lnTo>
                    <a:lnTo>
                      <a:pt x="4" y="1"/>
                    </a:lnTo>
                    <a:lnTo>
                      <a:pt x="4" y="1"/>
                    </a:lnTo>
                    <a:lnTo>
                      <a:pt x="4" y="2"/>
                    </a:lnTo>
                    <a:lnTo>
                      <a:pt x="5" y="4"/>
                    </a:lnTo>
                    <a:lnTo>
                      <a:pt x="5" y="4"/>
                    </a:lnTo>
                    <a:lnTo>
                      <a:pt x="6" y="5"/>
                    </a:lnTo>
                    <a:lnTo>
                      <a:pt x="6" y="5"/>
                    </a:lnTo>
                    <a:lnTo>
                      <a:pt x="4" y="6"/>
                    </a:lnTo>
                    <a:lnTo>
                      <a:pt x="4" y="6"/>
                    </a:lnTo>
                    <a:lnTo>
                      <a:pt x="4" y="6"/>
                    </a:lnTo>
                    <a:lnTo>
                      <a:pt x="6" y="7"/>
                    </a:lnTo>
                    <a:lnTo>
                      <a:pt x="5" y="22"/>
                    </a:lnTo>
                    <a:lnTo>
                      <a:pt x="2" y="22"/>
                    </a:lnTo>
                    <a:lnTo>
                      <a:pt x="2" y="22"/>
                    </a:lnTo>
                    <a:lnTo>
                      <a:pt x="1" y="22"/>
                    </a:lnTo>
                    <a:lnTo>
                      <a:pt x="1" y="23"/>
                    </a:lnTo>
                    <a:lnTo>
                      <a:pt x="1" y="23"/>
                    </a:lnTo>
                    <a:lnTo>
                      <a:pt x="1" y="24"/>
                    </a:lnTo>
                    <a:lnTo>
                      <a:pt x="2" y="24"/>
                    </a:lnTo>
                    <a:lnTo>
                      <a:pt x="2" y="24"/>
                    </a:lnTo>
                    <a:lnTo>
                      <a:pt x="1" y="24"/>
                    </a:lnTo>
                    <a:lnTo>
                      <a:pt x="1" y="25"/>
                    </a:lnTo>
                    <a:lnTo>
                      <a:pt x="1" y="25"/>
                    </a:lnTo>
                    <a:lnTo>
                      <a:pt x="2" y="27"/>
                    </a:lnTo>
                    <a:lnTo>
                      <a:pt x="2" y="27"/>
                    </a:lnTo>
                    <a:lnTo>
                      <a:pt x="0" y="29"/>
                    </a:lnTo>
                    <a:lnTo>
                      <a:pt x="0" y="31"/>
                    </a:lnTo>
                    <a:lnTo>
                      <a:pt x="17" y="31"/>
                    </a:lnTo>
                    <a:lnTo>
                      <a:pt x="17" y="29"/>
                    </a:lnTo>
                    <a:lnTo>
                      <a:pt x="17" y="29"/>
                    </a:lnTo>
                    <a:lnTo>
                      <a:pt x="14" y="27"/>
                    </a:lnTo>
                    <a:lnTo>
                      <a:pt x="14" y="27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321" name="Freeform 311"/>
              <p:cNvSpPr>
                <a:spLocks/>
              </p:cNvSpPr>
              <p:nvPr/>
            </p:nvSpPr>
            <p:spPr bwMode="auto">
              <a:xfrm>
                <a:off x="2212" y="3298"/>
                <a:ext cx="16" cy="31"/>
              </a:xfrm>
              <a:custGeom>
                <a:avLst/>
                <a:gdLst>
                  <a:gd name="T0" fmla="*/ 14 w 16"/>
                  <a:gd name="T1" fmla="*/ 27 h 31"/>
                  <a:gd name="T2" fmla="*/ 14 w 16"/>
                  <a:gd name="T3" fmla="*/ 27 h 31"/>
                  <a:gd name="T4" fmla="*/ 15 w 16"/>
                  <a:gd name="T5" fmla="*/ 26 h 31"/>
                  <a:gd name="T6" fmla="*/ 15 w 16"/>
                  <a:gd name="T7" fmla="*/ 26 h 31"/>
                  <a:gd name="T8" fmla="*/ 14 w 16"/>
                  <a:gd name="T9" fmla="*/ 24 h 31"/>
                  <a:gd name="T10" fmla="*/ 14 w 16"/>
                  <a:gd name="T11" fmla="*/ 24 h 31"/>
                  <a:gd name="T12" fmla="*/ 14 w 16"/>
                  <a:gd name="T13" fmla="*/ 24 h 31"/>
                  <a:gd name="T14" fmla="*/ 14 w 16"/>
                  <a:gd name="T15" fmla="*/ 24 h 31"/>
                  <a:gd name="T16" fmla="*/ 15 w 16"/>
                  <a:gd name="T17" fmla="*/ 23 h 31"/>
                  <a:gd name="T18" fmla="*/ 15 w 16"/>
                  <a:gd name="T19" fmla="*/ 23 h 31"/>
                  <a:gd name="T20" fmla="*/ 14 w 16"/>
                  <a:gd name="T21" fmla="*/ 22 h 31"/>
                  <a:gd name="T22" fmla="*/ 14 w 16"/>
                  <a:gd name="T23" fmla="*/ 22 h 31"/>
                  <a:gd name="T24" fmla="*/ 11 w 16"/>
                  <a:gd name="T25" fmla="*/ 22 h 31"/>
                  <a:gd name="T26" fmla="*/ 11 w 16"/>
                  <a:gd name="T27" fmla="*/ 8 h 31"/>
                  <a:gd name="T28" fmla="*/ 11 w 16"/>
                  <a:gd name="T29" fmla="*/ 8 h 31"/>
                  <a:gd name="T30" fmla="*/ 14 w 16"/>
                  <a:gd name="T31" fmla="*/ 6 h 31"/>
                  <a:gd name="T32" fmla="*/ 14 w 16"/>
                  <a:gd name="T33" fmla="*/ 6 h 31"/>
                  <a:gd name="T34" fmla="*/ 10 w 16"/>
                  <a:gd name="T35" fmla="*/ 6 h 31"/>
                  <a:gd name="T36" fmla="*/ 10 w 16"/>
                  <a:gd name="T37" fmla="*/ 6 h 31"/>
                  <a:gd name="T38" fmla="*/ 13 w 16"/>
                  <a:gd name="T39" fmla="*/ 2 h 31"/>
                  <a:gd name="T40" fmla="*/ 13 w 16"/>
                  <a:gd name="T41" fmla="*/ 2 h 31"/>
                  <a:gd name="T42" fmla="*/ 11 w 16"/>
                  <a:gd name="T43" fmla="*/ 0 h 31"/>
                  <a:gd name="T44" fmla="*/ 11 w 16"/>
                  <a:gd name="T45" fmla="*/ 0 h 31"/>
                  <a:gd name="T46" fmla="*/ 7 w 16"/>
                  <a:gd name="T47" fmla="*/ 0 h 31"/>
                  <a:gd name="T48" fmla="*/ 4 w 16"/>
                  <a:gd name="T49" fmla="*/ 0 h 31"/>
                  <a:gd name="T50" fmla="*/ 4 w 16"/>
                  <a:gd name="T51" fmla="*/ 0 h 31"/>
                  <a:gd name="T52" fmla="*/ 4 w 16"/>
                  <a:gd name="T53" fmla="*/ 2 h 31"/>
                  <a:gd name="T54" fmla="*/ 4 w 16"/>
                  <a:gd name="T55" fmla="*/ 4 h 31"/>
                  <a:gd name="T56" fmla="*/ 4 w 16"/>
                  <a:gd name="T57" fmla="*/ 4 h 31"/>
                  <a:gd name="T58" fmla="*/ 5 w 16"/>
                  <a:gd name="T59" fmla="*/ 5 h 31"/>
                  <a:gd name="T60" fmla="*/ 5 w 16"/>
                  <a:gd name="T61" fmla="*/ 5 h 31"/>
                  <a:gd name="T62" fmla="*/ 2 w 16"/>
                  <a:gd name="T63" fmla="*/ 6 h 31"/>
                  <a:gd name="T64" fmla="*/ 2 w 16"/>
                  <a:gd name="T65" fmla="*/ 6 h 31"/>
                  <a:gd name="T66" fmla="*/ 4 w 16"/>
                  <a:gd name="T67" fmla="*/ 6 h 31"/>
                  <a:gd name="T68" fmla="*/ 5 w 16"/>
                  <a:gd name="T69" fmla="*/ 8 h 31"/>
                  <a:gd name="T70" fmla="*/ 4 w 16"/>
                  <a:gd name="T71" fmla="*/ 22 h 31"/>
                  <a:gd name="T72" fmla="*/ 2 w 16"/>
                  <a:gd name="T73" fmla="*/ 22 h 31"/>
                  <a:gd name="T74" fmla="*/ 2 w 16"/>
                  <a:gd name="T75" fmla="*/ 22 h 31"/>
                  <a:gd name="T76" fmla="*/ 1 w 16"/>
                  <a:gd name="T77" fmla="*/ 22 h 31"/>
                  <a:gd name="T78" fmla="*/ 1 w 16"/>
                  <a:gd name="T79" fmla="*/ 23 h 31"/>
                  <a:gd name="T80" fmla="*/ 1 w 16"/>
                  <a:gd name="T81" fmla="*/ 23 h 31"/>
                  <a:gd name="T82" fmla="*/ 1 w 16"/>
                  <a:gd name="T83" fmla="*/ 24 h 31"/>
                  <a:gd name="T84" fmla="*/ 2 w 16"/>
                  <a:gd name="T85" fmla="*/ 24 h 31"/>
                  <a:gd name="T86" fmla="*/ 2 w 16"/>
                  <a:gd name="T87" fmla="*/ 24 h 31"/>
                  <a:gd name="T88" fmla="*/ 1 w 16"/>
                  <a:gd name="T89" fmla="*/ 24 h 31"/>
                  <a:gd name="T90" fmla="*/ 1 w 16"/>
                  <a:gd name="T91" fmla="*/ 26 h 31"/>
                  <a:gd name="T92" fmla="*/ 1 w 16"/>
                  <a:gd name="T93" fmla="*/ 26 h 31"/>
                  <a:gd name="T94" fmla="*/ 2 w 16"/>
                  <a:gd name="T95" fmla="*/ 27 h 31"/>
                  <a:gd name="T96" fmla="*/ 2 w 16"/>
                  <a:gd name="T97" fmla="*/ 27 h 31"/>
                  <a:gd name="T98" fmla="*/ 0 w 16"/>
                  <a:gd name="T99" fmla="*/ 28 h 31"/>
                  <a:gd name="T100" fmla="*/ 0 w 16"/>
                  <a:gd name="T101" fmla="*/ 31 h 31"/>
                  <a:gd name="T102" fmla="*/ 16 w 16"/>
                  <a:gd name="T103" fmla="*/ 31 h 31"/>
                  <a:gd name="T104" fmla="*/ 16 w 16"/>
                  <a:gd name="T105" fmla="*/ 28 h 31"/>
                  <a:gd name="T106" fmla="*/ 16 w 16"/>
                  <a:gd name="T107" fmla="*/ 28 h 31"/>
                  <a:gd name="T108" fmla="*/ 14 w 16"/>
                  <a:gd name="T109" fmla="*/ 27 h 31"/>
                  <a:gd name="T110" fmla="*/ 14 w 16"/>
                  <a:gd name="T111" fmla="*/ 27 h 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" h="31">
                    <a:moveTo>
                      <a:pt x="14" y="27"/>
                    </a:moveTo>
                    <a:lnTo>
                      <a:pt x="14" y="27"/>
                    </a:lnTo>
                    <a:lnTo>
                      <a:pt x="15" y="26"/>
                    </a:lnTo>
                    <a:lnTo>
                      <a:pt x="15" y="26"/>
                    </a:lnTo>
                    <a:lnTo>
                      <a:pt x="14" y="24"/>
                    </a:lnTo>
                    <a:lnTo>
                      <a:pt x="14" y="24"/>
                    </a:lnTo>
                    <a:lnTo>
                      <a:pt x="14" y="24"/>
                    </a:lnTo>
                    <a:lnTo>
                      <a:pt x="14" y="24"/>
                    </a:lnTo>
                    <a:lnTo>
                      <a:pt x="15" y="23"/>
                    </a:lnTo>
                    <a:lnTo>
                      <a:pt x="15" y="23"/>
                    </a:lnTo>
                    <a:lnTo>
                      <a:pt x="14" y="22"/>
                    </a:lnTo>
                    <a:lnTo>
                      <a:pt x="14" y="22"/>
                    </a:lnTo>
                    <a:lnTo>
                      <a:pt x="11" y="22"/>
                    </a:lnTo>
                    <a:lnTo>
                      <a:pt x="11" y="8"/>
                    </a:lnTo>
                    <a:lnTo>
                      <a:pt x="11" y="8"/>
                    </a:lnTo>
                    <a:lnTo>
                      <a:pt x="14" y="6"/>
                    </a:lnTo>
                    <a:lnTo>
                      <a:pt x="14" y="6"/>
                    </a:lnTo>
                    <a:lnTo>
                      <a:pt x="10" y="6"/>
                    </a:lnTo>
                    <a:lnTo>
                      <a:pt x="10" y="6"/>
                    </a:lnTo>
                    <a:lnTo>
                      <a:pt x="13" y="2"/>
                    </a:lnTo>
                    <a:lnTo>
                      <a:pt x="13" y="2"/>
                    </a:lnTo>
                    <a:lnTo>
                      <a:pt x="11" y="0"/>
                    </a:lnTo>
                    <a:lnTo>
                      <a:pt x="11" y="0"/>
                    </a:lnTo>
                    <a:lnTo>
                      <a:pt x="7" y="0"/>
                    </a:lnTo>
                    <a:lnTo>
                      <a:pt x="4" y="0"/>
                    </a:lnTo>
                    <a:lnTo>
                      <a:pt x="4" y="0"/>
                    </a:lnTo>
                    <a:lnTo>
                      <a:pt x="4" y="2"/>
                    </a:lnTo>
                    <a:lnTo>
                      <a:pt x="4" y="4"/>
                    </a:lnTo>
                    <a:lnTo>
                      <a:pt x="4" y="4"/>
                    </a:lnTo>
                    <a:lnTo>
                      <a:pt x="5" y="5"/>
                    </a:lnTo>
                    <a:lnTo>
                      <a:pt x="5" y="5"/>
                    </a:lnTo>
                    <a:lnTo>
                      <a:pt x="2" y="6"/>
                    </a:lnTo>
                    <a:lnTo>
                      <a:pt x="2" y="6"/>
                    </a:lnTo>
                    <a:lnTo>
                      <a:pt x="4" y="6"/>
                    </a:lnTo>
                    <a:lnTo>
                      <a:pt x="5" y="8"/>
                    </a:lnTo>
                    <a:lnTo>
                      <a:pt x="4" y="22"/>
                    </a:lnTo>
                    <a:lnTo>
                      <a:pt x="2" y="22"/>
                    </a:lnTo>
                    <a:lnTo>
                      <a:pt x="2" y="22"/>
                    </a:lnTo>
                    <a:lnTo>
                      <a:pt x="1" y="22"/>
                    </a:lnTo>
                    <a:lnTo>
                      <a:pt x="1" y="23"/>
                    </a:lnTo>
                    <a:lnTo>
                      <a:pt x="1" y="23"/>
                    </a:lnTo>
                    <a:lnTo>
                      <a:pt x="1" y="24"/>
                    </a:lnTo>
                    <a:lnTo>
                      <a:pt x="2" y="24"/>
                    </a:lnTo>
                    <a:lnTo>
                      <a:pt x="2" y="24"/>
                    </a:lnTo>
                    <a:lnTo>
                      <a:pt x="1" y="24"/>
                    </a:lnTo>
                    <a:lnTo>
                      <a:pt x="1" y="26"/>
                    </a:lnTo>
                    <a:lnTo>
                      <a:pt x="1" y="26"/>
                    </a:lnTo>
                    <a:lnTo>
                      <a:pt x="2" y="27"/>
                    </a:lnTo>
                    <a:lnTo>
                      <a:pt x="2" y="27"/>
                    </a:lnTo>
                    <a:lnTo>
                      <a:pt x="0" y="28"/>
                    </a:lnTo>
                    <a:lnTo>
                      <a:pt x="0" y="31"/>
                    </a:lnTo>
                    <a:lnTo>
                      <a:pt x="16" y="31"/>
                    </a:lnTo>
                    <a:lnTo>
                      <a:pt x="16" y="28"/>
                    </a:lnTo>
                    <a:lnTo>
                      <a:pt x="16" y="28"/>
                    </a:lnTo>
                    <a:lnTo>
                      <a:pt x="14" y="27"/>
                    </a:lnTo>
                    <a:lnTo>
                      <a:pt x="14" y="27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322" name="Freeform 312"/>
              <p:cNvSpPr>
                <a:spLocks/>
              </p:cNvSpPr>
              <p:nvPr/>
            </p:nvSpPr>
            <p:spPr bwMode="auto">
              <a:xfrm>
                <a:off x="1801" y="3302"/>
                <a:ext cx="16" cy="31"/>
              </a:xfrm>
              <a:custGeom>
                <a:avLst/>
                <a:gdLst>
                  <a:gd name="T0" fmla="*/ 14 w 16"/>
                  <a:gd name="T1" fmla="*/ 27 h 31"/>
                  <a:gd name="T2" fmla="*/ 14 w 16"/>
                  <a:gd name="T3" fmla="*/ 27 h 31"/>
                  <a:gd name="T4" fmla="*/ 15 w 16"/>
                  <a:gd name="T5" fmla="*/ 25 h 31"/>
                  <a:gd name="T6" fmla="*/ 15 w 16"/>
                  <a:gd name="T7" fmla="*/ 25 h 31"/>
                  <a:gd name="T8" fmla="*/ 15 w 16"/>
                  <a:gd name="T9" fmla="*/ 24 h 31"/>
                  <a:gd name="T10" fmla="*/ 14 w 16"/>
                  <a:gd name="T11" fmla="*/ 24 h 31"/>
                  <a:gd name="T12" fmla="*/ 14 w 16"/>
                  <a:gd name="T13" fmla="*/ 24 h 31"/>
                  <a:gd name="T14" fmla="*/ 15 w 16"/>
                  <a:gd name="T15" fmla="*/ 24 h 31"/>
                  <a:gd name="T16" fmla="*/ 15 w 16"/>
                  <a:gd name="T17" fmla="*/ 23 h 31"/>
                  <a:gd name="T18" fmla="*/ 15 w 16"/>
                  <a:gd name="T19" fmla="*/ 23 h 31"/>
                  <a:gd name="T20" fmla="*/ 15 w 16"/>
                  <a:gd name="T21" fmla="*/ 22 h 31"/>
                  <a:gd name="T22" fmla="*/ 14 w 16"/>
                  <a:gd name="T23" fmla="*/ 22 h 31"/>
                  <a:gd name="T24" fmla="*/ 13 w 16"/>
                  <a:gd name="T25" fmla="*/ 22 h 31"/>
                  <a:gd name="T26" fmla="*/ 11 w 16"/>
                  <a:gd name="T27" fmla="*/ 7 h 31"/>
                  <a:gd name="T28" fmla="*/ 11 w 16"/>
                  <a:gd name="T29" fmla="*/ 7 h 31"/>
                  <a:gd name="T30" fmla="*/ 14 w 16"/>
                  <a:gd name="T31" fmla="*/ 6 h 31"/>
                  <a:gd name="T32" fmla="*/ 14 w 16"/>
                  <a:gd name="T33" fmla="*/ 6 h 31"/>
                  <a:gd name="T34" fmla="*/ 10 w 16"/>
                  <a:gd name="T35" fmla="*/ 6 h 31"/>
                  <a:gd name="T36" fmla="*/ 10 w 16"/>
                  <a:gd name="T37" fmla="*/ 6 h 31"/>
                  <a:gd name="T38" fmla="*/ 13 w 16"/>
                  <a:gd name="T39" fmla="*/ 2 h 31"/>
                  <a:gd name="T40" fmla="*/ 13 w 16"/>
                  <a:gd name="T41" fmla="*/ 2 h 31"/>
                  <a:gd name="T42" fmla="*/ 13 w 16"/>
                  <a:gd name="T43" fmla="*/ 1 h 31"/>
                  <a:gd name="T44" fmla="*/ 13 w 16"/>
                  <a:gd name="T45" fmla="*/ 1 h 31"/>
                  <a:gd name="T46" fmla="*/ 9 w 16"/>
                  <a:gd name="T47" fmla="*/ 0 h 31"/>
                  <a:gd name="T48" fmla="*/ 3 w 16"/>
                  <a:gd name="T49" fmla="*/ 1 h 31"/>
                  <a:gd name="T50" fmla="*/ 3 w 16"/>
                  <a:gd name="T51" fmla="*/ 1 h 31"/>
                  <a:gd name="T52" fmla="*/ 3 w 16"/>
                  <a:gd name="T53" fmla="*/ 2 h 31"/>
                  <a:gd name="T54" fmla="*/ 3 w 16"/>
                  <a:gd name="T55" fmla="*/ 4 h 31"/>
                  <a:gd name="T56" fmla="*/ 3 w 16"/>
                  <a:gd name="T57" fmla="*/ 4 h 31"/>
                  <a:gd name="T58" fmla="*/ 6 w 16"/>
                  <a:gd name="T59" fmla="*/ 5 h 31"/>
                  <a:gd name="T60" fmla="*/ 6 w 16"/>
                  <a:gd name="T61" fmla="*/ 5 h 31"/>
                  <a:gd name="T62" fmla="*/ 3 w 16"/>
                  <a:gd name="T63" fmla="*/ 6 h 31"/>
                  <a:gd name="T64" fmla="*/ 3 w 16"/>
                  <a:gd name="T65" fmla="*/ 6 h 31"/>
                  <a:gd name="T66" fmla="*/ 3 w 16"/>
                  <a:gd name="T67" fmla="*/ 6 h 31"/>
                  <a:gd name="T68" fmla="*/ 6 w 16"/>
                  <a:gd name="T69" fmla="*/ 7 h 31"/>
                  <a:gd name="T70" fmla="*/ 5 w 16"/>
                  <a:gd name="T71" fmla="*/ 22 h 31"/>
                  <a:gd name="T72" fmla="*/ 2 w 16"/>
                  <a:gd name="T73" fmla="*/ 22 h 31"/>
                  <a:gd name="T74" fmla="*/ 2 w 16"/>
                  <a:gd name="T75" fmla="*/ 22 h 31"/>
                  <a:gd name="T76" fmla="*/ 1 w 16"/>
                  <a:gd name="T77" fmla="*/ 22 h 31"/>
                  <a:gd name="T78" fmla="*/ 1 w 16"/>
                  <a:gd name="T79" fmla="*/ 23 h 31"/>
                  <a:gd name="T80" fmla="*/ 1 w 16"/>
                  <a:gd name="T81" fmla="*/ 23 h 31"/>
                  <a:gd name="T82" fmla="*/ 1 w 16"/>
                  <a:gd name="T83" fmla="*/ 24 h 31"/>
                  <a:gd name="T84" fmla="*/ 2 w 16"/>
                  <a:gd name="T85" fmla="*/ 24 h 31"/>
                  <a:gd name="T86" fmla="*/ 2 w 16"/>
                  <a:gd name="T87" fmla="*/ 24 h 31"/>
                  <a:gd name="T88" fmla="*/ 1 w 16"/>
                  <a:gd name="T89" fmla="*/ 24 h 31"/>
                  <a:gd name="T90" fmla="*/ 1 w 16"/>
                  <a:gd name="T91" fmla="*/ 25 h 31"/>
                  <a:gd name="T92" fmla="*/ 1 w 16"/>
                  <a:gd name="T93" fmla="*/ 25 h 31"/>
                  <a:gd name="T94" fmla="*/ 2 w 16"/>
                  <a:gd name="T95" fmla="*/ 27 h 31"/>
                  <a:gd name="T96" fmla="*/ 2 w 16"/>
                  <a:gd name="T97" fmla="*/ 27 h 31"/>
                  <a:gd name="T98" fmla="*/ 0 w 16"/>
                  <a:gd name="T99" fmla="*/ 29 h 31"/>
                  <a:gd name="T100" fmla="*/ 0 w 16"/>
                  <a:gd name="T101" fmla="*/ 31 h 31"/>
                  <a:gd name="T102" fmla="*/ 16 w 16"/>
                  <a:gd name="T103" fmla="*/ 31 h 31"/>
                  <a:gd name="T104" fmla="*/ 16 w 16"/>
                  <a:gd name="T105" fmla="*/ 29 h 31"/>
                  <a:gd name="T106" fmla="*/ 16 w 16"/>
                  <a:gd name="T107" fmla="*/ 29 h 31"/>
                  <a:gd name="T108" fmla="*/ 14 w 16"/>
                  <a:gd name="T109" fmla="*/ 27 h 31"/>
                  <a:gd name="T110" fmla="*/ 14 w 16"/>
                  <a:gd name="T111" fmla="*/ 27 h 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" h="31">
                    <a:moveTo>
                      <a:pt x="14" y="27"/>
                    </a:moveTo>
                    <a:lnTo>
                      <a:pt x="14" y="27"/>
                    </a:lnTo>
                    <a:lnTo>
                      <a:pt x="15" y="25"/>
                    </a:lnTo>
                    <a:lnTo>
                      <a:pt x="15" y="25"/>
                    </a:lnTo>
                    <a:lnTo>
                      <a:pt x="15" y="24"/>
                    </a:lnTo>
                    <a:lnTo>
                      <a:pt x="14" y="24"/>
                    </a:lnTo>
                    <a:lnTo>
                      <a:pt x="14" y="24"/>
                    </a:lnTo>
                    <a:lnTo>
                      <a:pt x="15" y="24"/>
                    </a:lnTo>
                    <a:lnTo>
                      <a:pt x="15" y="23"/>
                    </a:lnTo>
                    <a:lnTo>
                      <a:pt x="15" y="23"/>
                    </a:lnTo>
                    <a:lnTo>
                      <a:pt x="15" y="22"/>
                    </a:lnTo>
                    <a:lnTo>
                      <a:pt x="14" y="22"/>
                    </a:lnTo>
                    <a:lnTo>
                      <a:pt x="13" y="22"/>
                    </a:lnTo>
                    <a:lnTo>
                      <a:pt x="11" y="7"/>
                    </a:lnTo>
                    <a:lnTo>
                      <a:pt x="11" y="7"/>
                    </a:lnTo>
                    <a:lnTo>
                      <a:pt x="14" y="6"/>
                    </a:lnTo>
                    <a:lnTo>
                      <a:pt x="14" y="6"/>
                    </a:lnTo>
                    <a:lnTo>
                      <a:pt x="10" y="6"/>
                    </a:lnTo>
                    <a:lnTo>
                      <a:pt x="10" y="6"/>
                    </a:lnTo>
                    <a:lnTo>
                      <a:pt x="13" y="2"/>
                    </a:lnTo>
                    <a:lnTo>
                      <a:pt x="13" y="2"/>
                    </a:lnTo>
                    <a:lnTo>
                      <a:pt x="13" y="1"/>
                    </a:lnTo>
                    <a:lnTo>
                      <a:pt x="13" y="1"/>
                    </a:lnTo>
                    <a:lnTo>
                      <a:pt x="9" y="0"/>
                    </a:lnTo>
                    <a:lnTo>
                      <a:pt x="3" y="1"/>
                    </a:lnTo>
                    <a:lnTo>
                      <a:pt x="3" y="1"/>
                    </a:lnTo>
                    <a:lnTo>
                      <a:pt x="3" y="2"/>
                    </a:lnTo>
                    <a:lnTo>
                      <a:pt x="3" y="4"/>
                    </a:lnTo>
                    <a:lnTo>
                      <a:pt x="3" y="4"/>
                    </a:lnTo>
                    <a:lnTo>
                      <a:pt x="6" y="5"/>
                    </a:lnTo>
                    <a:lnTo>
                      <a:pt x="6" y="5"/>
                    </a:lnTo>
                    <a:lnTo>
                      <a:pt x="3" y="6"/>
                    </a:lnTo>
                    <a:lnTo>
                      <a:pt x="3" y="6"/>
                    </a:lnTo>
                    <a:lnTo>
                      <a:pt x="3" y="6"/>
                    </a:lnTo>
                    <a:lnTo>
                      <a:pt x="6" y="7"/>
                    </a:lnTo>
                    <a:lnTo>
                      <a:pt x="5" y="22"/>
                    </a:lnTo>
                    <a:lnTo>
                      <a:pt x="2" y="22"/>
                    </a:lnTo>
                    <a:lnTo>
                      <a:pt x="2" y="22"/>
                    </a:lnTo>
                    <a:lnTo>
                      <a:pt x="1" y="22"/>
                    </a:lnTo>
                    <a:lnTo>
                      <a:pt x="1" y="23"/>
                    </a:lnTo>
                    <a:lnTo>
                      <a:pt x="1" y="23"/>
                    </a:lnTo>
                    <a:lnTo>
                      <a:pt x="1" y="24"/>
                    </a:lnTo>
                    <a:lnTo>
                      <a:pt x="2" y="24"/>
                    </a:lnTo>
                    <a:lnTo>
                      <a:pt x="2" y="24"/>
                    </a:lnTo>
                    <a:lnTo>
                      <a:pt x="1" y="24"/>
                    </a:lnTo>
                    <a:lnTo>
                      <a:pt x="1" y="25"/>
                    </a:lnTo>
                    <a:lnTo>
                      <a:pt x="1" y="25"/>
                    </a:lnTo>
                    <a:lnTo>
                      <a:pt x="2" y="27"/>
                    </a:lnTo>
                    <a:lnTo>
                      <a:pt x="2" y="27"/>
                    </a:lnTo>
                    <a:lnTo>
                      <a:pt x="0" y="29"/>
                    </a:lnTo>
                    <a:lnTo>
                      <a:pt x="0" y="31"/>
                    </a:lnTo>
                    <a:lnTo>
                      <a:pt x="16" y="31"/>
                    </a:lnTo>
                    <a:lnTo>
                      <a:pt x="16" y="29"/>
                    </a:lnTo>
                    <a:lnTo>
                      <a:pt x="16" y="29"/>
                    </a:lnTo>
                    <a:lnTo>
                      <a:pt x="14" y="27"/>
                    </a:lnTo>
                    <a:lnTo>
                      <a:pt x="14" y="27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323" name="Freeform 313"/>
              <p:cNvSpPr>
                <a:spLocks/>
              </p:cNvSpPr>
              <p:nvPr/>
            </p:nvSpPr>
            <p:spPr bwMode="auto">
              <a:xfrm>
                <a:off x="2120" y="3273"/>
                <a:ext cx="17" cy="31"/>
              </a:xfrm>
              <a:custGeom>
                <a:avLst/>
                <a:gdLst>
                  <a:gd name="T0" fmla="*/ 16 w 17"/>
                  <a:gd name="T1" fmla="*/ 27 h 31"/>
                  <a:gd name="T2" fmla="*/ 16 w 17"/>
                  <a:gd name="T3" fmla="*/ 27 h 31"/>
                  <a:gd name="T4" fmla="*/ 16 w 17"/>
                  <a:gd name="T5" fmla="*/ 26 h 31"/>
                  <a:gd name="T6" fmla="*/ 16 w 17"/>
                  <a:gd name="T7" fmla="*/ 26 h 31"/>
                  <a:gd name="T8" fmla="*/ 16 w 17"/>
                  <a:gd name="T9" fmla="*/ 25 h 31"/>
                  <a:gd name="T10" fmla="*/ 14 w 17"/>
                  <a:gd name="T11" fmla="*/ 25 h 31"/>
                  <a:gd name="T12" fmla="*/ 14 w 17"/>
                  <a:gd name="T13" fmla="*/ 25 h 31"/>
                  <a:gd name="T14" fmla="*/ 16 w 17"/>
                  <a:gd name="T15" fmla="*/ 25 h 31"/>
                  <a:gd name="T16" fmla="*/ 16 w 17"/>
                  <a:gd name="T17" fmla="*/ 24 h 31"/>
                  <a:gd name="T18" fmla="*/ 16 w 17"/>
                  <a:gd name="T19" fmla="*/ 24 h 31"/>
                  <a:gd name="T20" fmla="*/ 16 w 17"/>
                  <a:gd name="T21" fmla="*/ 22 h 31"/>
                  <a:gd name="T22" fmla="*/ 14 w 17"/>
                  <a:gd name="T23" fmla="*/ 22 h 31"/>
                  <a:gd name="T24" fmla="*/ 13 w 17"/>
                  <a:gd name="T25" fmla="*/ 22 h 31"/>
                  <a:gd name="T26" fmla="*/ 12 w 17"/>
                  <a:gd name="T27" fmla="*/ 8 h 31"/>
                  <a:gd name="T28" fmla="*/ 12 w 17"/>
                  <a:gd name="T29" fmla="*/ 8 h 31"/>
                  <a:gd name="T30" fmla="*/ 14 w 17"/>
                  <a:gd name="T31" fmla="*/ 7 h 31"/>
                  <a:gd name="T32" fmla="*/ 14 w 17"/>
                  <a:gd name="T33" fmla="*/ 7 h 31"/>
                  <a:gd name="T34" fmla="*/ 12 w 17"/>
                  <a:gd name="T35" fmla="*/ 7 h 31"/>
                  <a:gd name="T36" fmla="*/ 12 w 17"/>
                  <a:gd name="T37" fmla="*/ 7 h 31"/>
                  <a:gd name="T38" fmla="*/ 13 w 17"/>
                  <a:gd name="T39" fmla="*/ 3 h 31"/>
                  <a:gd name="T40" fmla="*/ 13 w 17"/>
                  <a:gd name="T41" fmla="*/ 3 h 31"/>
                  <a:gd name="T42" fmla="*/ 13 w 17"/>
                  <a:gd name="T43" fmla="*/ 0 h 31"/>
                  <a:gd name="T44" fmla="*/ 13 w 17"/>
                  <a:gd name="T45" fmla="*/ 0 h 31"/>
                  <a:gd name="T46" fmla="*/ 9 w 17"/>
                  <a:gd name="T47" fmla="*/ 0 h 31"/>
                  <a:gd name="T48" fmla="*/ 5 w 17"/>
                  <a:gd name="T49" fmla="*/ 0 h 31"/>
                  <a:gd name="T50" fmla="*/ 5 w 17"/>
                  <a:gd name="T51" fmla="*/ 0 h 31"/>
                  <a:gd name="T52" fmla="*/ 4 w 17"/>
                  <a:gd name="T53" fmla="*/ 3 h 31"/>
                  <a:gd name="T54" fmla="*/ 5 w 17"/>
                  <a:gd name="T55" fmla="*/ 4 h 31"/>
                  <a:gd name="T56" fmla="*/ 5 w 17"/>
                  <a:gd name="T57" fmla="*/ 4 h 31"/>
                  <a:gd name="T58" fmla="*/ 7 w 17"/>
                  <a:gd name="T59" fmla="*/ 6 h 31"/>
                  <a:gd name="T60" fmla="*/ 7 w 17"/>
                  <a:gd name="T61" fmla="*/ 6 h 31"/>
                  <a:gd name="T62" fmla="*/ 4 w 17"/>
                  <a:gd name="T63" fmla="*/ 7 h 31"/>
                  <a:gd name="T64" fmla="*/ 4 w 17"/>
                  <a:gd name="T65" fmla="*/ 7 h 31"/>
                  <a:gd name="T66" fmla="*/ 4 w 17"/>
                  <a:gd name="T67" fmla="*/ 7 h 31"/>
                  <a:gd name="T68" fmla="*/ 7 w 17"/>
                  <a:gd name="T69" fmla="*/ 8 h 31"/>
                  <a:gd name="T70" fmla="*/ 5 w 17"/>
                  <a:gd name="T71" fmla="*/ 22 h 31"/>
                  <a:gd name="T72" fmla="*/ 3 w 17"/>
                  <a:gd name="T73" fmla="*/ 22 h 31"/>
                  <a:gd name="T74" fmla="*/ 3 w 17"/>
                  <a:gd name="T75" fmla="*/ 22 h 31"/>
                  <a:gd name="T76" fmla="*/ 3 w 17"/>
                  <a:gd name="T77" fmla="*/ 22 h 31"/>
                  <a:gd name="T78" fmla="*/ 2 w 17"/>
                  <a:gd name="T79" fmla="*/ 24 h 31"/>
                  <a:gd name="T80" fmla="*/ 2 w 17"/>
                  <a:gd name="T81" fmla="*/ 24 h 31"/>
                  <a:gd name="T82" fmla="*/ 3 w 17"/>
                  <a:gd name="T83" fmla="*/ 25 h 31"/>
                  <a:gd name="T84" fmla="*/ 3 w 17"/>
                  <a:gd name="T85" fmla="*/ 25 h 31"/>
                  <a:gd name="T86" fmla="*/ 3 w 17"/>
                  <a:gd name="T87" fmla="*/ 25 h 31"/>
                  <a:gd name="T88" fmla="*/ 3 w 17"/>
                  <a:gd name="T89" fmla="*/ 25 h 31"/>
                  <a:gd name="T90" fmla="*/ 2 w 17"/>
                  <a:gd name="T91" fmla="*/ 26 h 31"/>
                  <a:gd name="T92" fmla="*/ 2 w 17"/>
                  <a:gd name="T93" fmla="*/ 26 h 31"/>
                  <a:gd name="T94" fmla="*/ 3 w 17"/>
                  <a:gd name="T95" fmla="*/ 27 h 31"/>
                  <a:gd name="T96" fmla="*/ 3 w 17"/>
                  <a:gd name="T97" fmla="*/ 27 h 31"/>
                  <a:gd name="T98" fmla="*/ 0 w 17"/>
                  <a:gd name="T99" fmla="*/ 29 h 31"/>
                  <a:gd name="T100" fmla="*/ 0 w 17"/>
                  <a:gd name="T101" fmla="*/ 31 h 31"/>
                  <a:gd name="T102" fmla="*/ 17 w 17"/>
                  <a:gd name="T103" fmla="*/ 31 h 31"/>
                  <a:gd name="T104" fmla="*/ 17 w 17"/>
                  <a:gd name="T105" fmla="*/ 29 h 31"/>
                  <a:gd name="T106" fmla="*/ 17 w 17"/>
                  <a:gd name="T107" fmla="*/ 29 h 31"/>
                  <a:gd name="T108" fmla="*/ 16 w 17"/>
                  <a:gd name="T109" fmla="*/ 27 h 31"/>
                  <a:gd name="T110" fmla="*/ 16 w 17"/>
                  <a:gd name="T111" fmla="*/ 27 h 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7" h="31">
                    <a:moveTo>
                      <a:pt x="16" y="27"/>
                    </a:moveTo>
                    <a:lnTo>
                      <a:pt x="16" y="27"/>
                    </a:lnTo>
                    <a:lnTo>
                      <a:pt x="16" y="26"/>
                    </a:lnTo>
                    <a:lnTo>
                      <a:pt x="16" y="26"/>
                    </a:lnTo>
                    <a:lnTo>
                      <a:pt x="16" y="25"/>
                    </a:lnTo>
                    <a:lnTo>
                      <a:pt x="14" y="25"/>
                    </a:lnTo>
                    <a:lnTo>
                      <a:pt x="14" y="25"/>
                    </a:lnTo>
                    <a:lnTo>
                      <a:pt x="16" y="25"/>
                    </a:lnTo>
                    <a:lnTo>
                      <a:pt x="16" y="24"/>
                    </a:lnTo>
                    <a:lnTo>
                      <a:pt x="16" y="24"/>
                    </a:lnTo>
                    <a:lnTo>
                      <a:pt x="16" y="22"/>
                    </a:lnTo>
                    <a:lnTo>
                      <a:pt x="14" y="22"/>
                    </a:lnTo>
                    <a:lnTo>
                      <a:pt x="13" y="22"/>
                    </a:lnTo>
                    <a:lnTo>
                      <a:pt x="12" y="8"/>
                    </a:lnTo>
                    <a:lnTo>
                      <a:pt x="12" y="8"/>
                    </a:lnTo>
                    <a:lnTo>
                      <a:pt x="14" y="7"/>
                    </a:lnTo>
                    <a:lnTo>
                      <a:pt x="14" y="7"/>
                    </a:lnTo>
                    <a:lnTo>
                      <a:pt x="12" y="7"/>
                    </a:lnTo>
                    <a:lnTo>
                      <a:pt x="12" y="7"/>
                    </a:lnTo>
                    <a:lnTo>
                      <a:pt x="13" y="3"/>
                    </a:lnTo>
                    <a:lnTo>
                      <a:pt x="13" y="3"/>
                    </a:lnTo>
                    <a:lnTo>
                      <a:pt x="13" y="0"/>
                    </a:lnTo>
                    <a:lnTo>
                      <a:pt x="13" y="0"/>
                    </a:lnTo>
                    <a:lnTo>
                      <a:pt x="9" y="0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4" y="3"/>
                    </a:lnTo>
                    <a:lnTo>
                      <a:pt x="5" y="4"/>
                    </a:lnTo>
                    <a:lnTo>
                      <a:pt x="5" y="4"/>
                    </a:lnTo>
                    <a:lnTo>
                      <a:pt x="7" y="6"/>
                    </a:lnTo>
                    <a:lnTo>
                      <a:pt x="7" y="6"/>
                    </a:lnTo>
                    <a:lnTo>
                      <a:pt x="4" y="7"/>
                    </a:lnTo>
                    <a:lnTo>
                      <a:pt x="4" y="7"/>
                    </a:lnTo>
                    <a:lnTo>
                      <a:pt x="4" y="7"/>
                    </a:lnTo>
                    <a:lnTo>
                      <a:pt x="7" y="8"/>
                    </a:lnTo>
                    <a:lnTo>
                      <a:pt x="5" y="22"/>
                    </a:lnTo>
                    <a:lnTo>
                      <a:pt x="3" y="22"/>
                    </a:lnTo>
                    <a:lnTo>
                      <a:pt x="3" y="22"/>
                    </a:lnTo>
                    <a:lnTo>
                      <a:pt x="3" y="22"/>
                    </a:lnTo>
                    <a:lnTo>
                      <a:pt x="2" y="24"/>
                    </a:lnTo>
                    <a:lnTo>
                      <a:pt x="2" y="24"/>
                    </a:lnTo>
                    <a:lnTo>
                      <a:pt x="3" y="25"/>
                    </a:lnTo>
                    <a:lnTo>
                      <a:pt x="3" y="25"/>
                    </a:lnTo>
                    <a:lnTo>
                      <a:pt x="3" y="25"/>
                    </a:lnTo>
                    <a:lnTo>
                      <a:pt x="3" y="25"/>
                    </a:lnTo>
                    <a:lnTo>
                      <a:pt x="2" y="26"/>
                    </a:lnTo>
                    <a:lnTo>
                      <a:pt x="2" y="26"/>
                    </a:lnTo>
                    <a:lnTo>
                      <a:pt x="3" y="27"/>
                    </a:lnTo>
                    <a:lnTo>
                      <a:pt x="3" y="27"/>
                    </a:lnTo>
                    <a:lnTo>
                      <a:pt x="0" y="29"/>
                    </a:lnTo>
                    <a:lnTo>
                      <a:pt x="0" y="31"/>
                    </a:lnTo>
                    <a:lnTo>
                      <a:pt x="17" y="31"/>
                    </a:lnTo>
                    <a:lnTo>
                      <a:pt x="17" y="29"/>
                    </a:lnTo>
                    <a:lnTo>
                      <a:pt x="17" y="29"/>
                    </a:lnTo>
                    <a:lnTo>
                      <a:pt x="16" y="27"/>
                    </a:lnTo>
                    <a:lnTo>
                      <a:pt x="16" y="27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324" name="Freeform 314"/>
              <p:cNvSpPr>
                <a:spLocks/>
              </p:cNvSpPr>
              <p:nvPr/>
            </p:nvSpPr>
            <p:spPr bwMode="auto">
              <a:xfrm>
                <a:off x="1815" y="3239"/>
                <a:ext cx="24" cy="46"/>
              </a:xfrm>
              <a:custGeom>
                <a:avLst/>
                <a:gdLst>
                  <a:gd name="T0" fmla="*/ 2 w 24"/>
                  <a:gd name="T1" fmla="*/ 31 h 46"/>
                  <a:gd name="T2" fmla="*/ 0 w 24"/>
                  <a:gd name="T3" fmla="*/ 31 h 46"/>
                  <a:gd name="T4" fmla="*/ 1 w 24"/>
                  <a:gd name="T5" fmla="*/ 24 h 46"/>
                  <a:gd name="T6" fmla="*/ 0 w 24"/>
                  <a:gd name="T7" fmla="*/ 16 h 46"/>
                  <a:gd name="T8" fmla="*/ 0 w 24"/>
                  <a:gd name="T9" fmla="*/ 12 h 46"/>
                  <a:gd name="T10" fmla="*/ 1 w 24"/>
                  <a:gd name="T11" fmla="*/ 5 h 46"/>
                  <a:gd name="T12" fmla="*/ 8 w 24"/>
                  <a:gd name="T13" fmla="*/ 1 h 46"/>
                  <a:gd name="T14" fmla="*/ 11 w 24"/>
                  <a:gd name="T15" fmla="*/ 0 h 46"/>
                  <a:gd name="T16" fmla="*/ 18 w 24"/>
                  <a:gd name="T17" fmla="*/ 3 h 46"/>
                  <a:gd name="T18" fmla="*/ 22 w 24"/>
                  <a:gd name="T19" fmla="*/ 10 h 46"/>
                  <a:gd name="T20" fmla="*/ 23 w 24"/>
                  <a:gd name="T21" fmla="*/ 11 h 46"/>
                  <a:gd name="T22" fmla="*/ 24 w 24"/>
                  <a:gd name="T23" fmla="*/ 14 h 46"/>
                  <a:gd name="T24" fmla="*/ 24 w 24"/>
                  <a:gd name="T25" fmla="*/ 16 h 46"/>
                  <a:gd name="T26" fmla="*/ 23 w 24"/>
                  <a:gd name="T27" fmla="*/ 18 h 46"/>
                  <a:gd name="T28" fmla="*/ 22 w 24"/>
                  <a:gd name="T29" fmla="*/ 19 h 46"/>
                  <a:gd name="T30" fmla="*/ 19 w 24"/>
                  <a:gd name="T31" fmla="*/ 19 h 46"/>
                  <a:gd name="T32" fmla="*/ 18 w 24"/>
                  <a:gd name="T33" fmla="*/ 16 h 46"/>
                  <a:gd name="T34" fmla="*/ 15 w 24"/>
                  <a:gd name="T35" fmla="*/ 16 h 46"/>
                  <a:gd name="T36" fmla="*/ 13 w 24"/>
                  <a:gd name="T37" fmla="*/ 16 h 46"/>
                  <a:gd name="T38" fmla="*/ 20 w 24"/>
                  <a:gd name="T39" fmla="*/ 27 h 46"/>
                  <a:gd name="T40" fmla="*/ 18 w 24"/>
                  <a:gd name="T41" fmla="*/ 32 h 46"/>
                  <a:gd name="T42" fmla="*/ 17 w 24"/>
                  <a:gd name="T43" fmla="*/ 34 h 46"/>
                  <a:gd name="T44" fmla="*/ 18 w 24"/>
                  <a:gd name="T45" fmla="*/ 34 h 46"/>
                  <a:gd name="T46" fmla="*/ 19 w 24"/>
                  <a:gd name="T47" fmla="*/ 37 h 46"/>
                  <a:gd name="T48" fmla="*/ 19 w 24"/>
                  <a:gd name="T49" fmla="*/ 38 h 46"/>
                  <a:gd name="T50" fmla="*/ 18 w 24"/>
                  <a:gd name="T51" fmla="*/ 38 h 46"/>
                  <a:gd name="T52" fmla="*/ 19 w 24"/>
                  <a:gd name="T53" fmla="*/ 41 h 46"/>
                  <a:gd name="T54" fmla="*/ 19 w 24"/>
                  <a:gd name="T55" fmla="*/ 42 h 46"/>
                  <a:gd name="T56" fmla="*/ 18 w 24"/>
                  <a:gd name="T57" fmla="*/ 42 h 46"/>
                  <a:gd name="T58" fmla="*/ 20 w 24"/>
                  <a:gd name="T59" fmla="*/ 46 h 46"/>
                  <a:gd name="T60" fmla="*/ 1 w 24"/>
                  <a:gd name="T61" fmla="*/ 45 h 46"/>
                  <a:gd name="T62" fmla="*/ 4 w 24"/>
                  <a:gd name="T63" fmla="*/ 42 h 46"/>
                  <a:gd name="T64" fmla="*/ 2 w 24"/>
                  <a:gd name="T65" fmla="*/ 41 h 46"/>
                  <a:gd name="T66" fmla="*/ 2 w 24"/>
                  <a:gd name="T67" fmla="*/ 40 h 46"/>
                  <a:gd name="T68" fmla="*/ 4 w 24"/>
                  <a:gd name="T69" fmla="*/ 38 h 46"/>
                  <a:gd name="T70" fmla="*/ 2 w 24"/>
                  <a:gd name="T71" fmla="*/ 37 h 46"/>
                  <a:gd name="T72" fmla="*/ 2 w 24"/>
                  <a:gd name="T73" fmla="*/ 36 h 46"/>
                  <a:gd name="T74" fmla="*/ 4 w 24"/>
                  <a:gd name="T75" fmla="*/ 34 h 46"/>
                  <a:gd name="T76" fmla="*/ 2 w 24"/>
                  <a:gd name="T77" fmla="*/ 31 h 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24" h="46">
                    <a:moveTo>
                      <a:pt x="2" y="31"/>
                    </a:moveTo>
                    <a:lnTo>
                      <a:pt x="2" y="31"/>
                    </a:lnTo>
                    <a:lnTo>
                      <a:pt x="2" y="31"/>
                    </a:lnTo>
                    <a:lnTo>
                      <a:pt x="0" y="31"/>
                    </a:lnTo>
                    <a:lnTo>
                      <a:pt x="0" y="31"/>
                    </a:lnTo>
                    <a:lnTo>
                      <a:pt x="1" y="24"/>
                    </a:lnTo>
                    <a:lnTo>
                      <a:pt x="1" y="20"/>
                    </a:lnTo>
                    <a:lnTo>
                      <a:pt x="0" y="16"/>
                    </a:lnTo>
                    <a:lnTo>
                      <a:pt x="0" y="16"/>
                    </a:lnTo>
                    <a:lnTo>
                      <a:pt x="0" y="12"/>
                    </a:lnTo>
                    <a:lnTo>
                      <a:pt x="0" y="7"/>
                    </a:lnTo>
                    <a:lnTo>
                      <a:pt x="1" y="5"/>
                    </a:lnTo>
                    <a:lnTo>
                      <a:pt x="4" y="2"/>
                    </a:lnTo>
                    <a:lnTo>
                      <a:pt x="8" y="1"/>
                    </a:lnTo>
                    <a:lnTo>
                      <a:pt x="11" y="0"/>
                    </a:lnTo>
                    <a:lnTo>
                      <a:pt x="11" y="0"/>
                    </a:lnTo>
                    <a:lnTo>
                      <a:pt x="17" y="2"/>
                    </a:lnTo>
                    <a:lnTo>
                      <a:pt x="18" y="3"/>
                    </a:lnTo>
                    <a:lnTo>
                      <a:pt x="17" y="6"/>
                    </a:lnTo>
                    <a:lnTo>
                      <a:pt x="22" y="10"/>
                    </a:lnTo>
                    <a:lnTo>
                      <a:pt x="22" y="10"/>
                    </a:lnTo>
                    <a:lnTo>
                      <a:pt x="23" y="11"/>
                    </a:lnTo>
                    <a:lnTo>
                      <a:pt x="24" y="12"/>
                    </a:lnTo>
                    <a:lnTo>
                      <a:pt x="24" y="14"/>
                    </a:lnTo>
                    <a:lnTo>
                      <a:pt x="24" y="14"/>
                    </a:lnTo>
                    <a:lnTo>
                      <a:pt x="24" y="16"/>
                    </a:lnTo>
                    <a:lnTo>
                      <a:pt x="23" y="16"/>
                    </a:lnTo>
                    <a:lnTo>
                      <a:pt x="23" y="18"/>
                    </a:lnTo>
                    <a:lnTo>
                      <a:pt x="23" y="18"/>
                    </a:lnTo>
                    <a:lnTo>
                      <a:pt x="22" y="19"/>
                    </a:lnTo>
                    <a:lnTo>
                      <a:pt x="20" y="19"/>
                    </a:lnTo>
                    <a:lnTo>
                      <a:pt x="19" y="19"/>
                    </a:lnTo>
                    <a:lnTo>
                      <a:pt x="19" y="19"/>
                    </a:lnTo>
                    <a:lnTo>
                      <a:pt x="18" y="16"/>
                    </a:lnTo>
                    <a:lnTo>
                      <a:pt x="15" y="16"/>
                    </a:lnTo>
                    <a:lnTo>
                      <a:pt x="15" y="16"/>
                    </a:lnTo>
                    <a:lnTo>
                      <a:pt x="13" y="16"/>
                    </a:lnTo>
                    <a:lnTo>
                      <a:pt x="13" y="16"/>
                    </a:lnTo>
                    <a:lnTo>
                      <a:pt x="20" y="27"/>
                    </a:lnTo>
                    <a:lnTo>
                      <a:pt x="20" y="27"/>
                    </a:lnTo>
                    <a:lnTo>
                      <a:pt x="19" y="29"/>
                    </a:lnTo>
                    <a:lnTo>
                      <a:pt x="18" y="32"/>
                    </a:lnTo>
                    <a:lnTo>
                      <a:pt x="18" y="32"/>
                    </a:lnTo>
                    <a:lnTo>
                      <a:pt x="17" y="34"/>
                    </a:lnTo>
                    <a:lnTo>
                      <a:pt x="18" y="34"/>
                    </a:lnTo>
                    <a:lnTo>
                      <a:pt x="18" y="34"/>
                    </a:lnTo>
                    <a:lnTo>
                      <a:pt x="19" y="36"/>
                    </a:lnTo>
                    <a:lnTo>
                      <a:pt x="19" y="37"/>
                    </a:lnTo>
                    <a:lnTo>
                      <a:pt x="19" y="37"/>
                    </a:lnTo>
                    <a:lnTo>
                      <a:pt x="19" y="38"/>
                    </a:lnTo>
                    <a:lnTo>
                      <a:pt x="18" y="38"/>
                    </a:lnTo>
                    <a:lnTo>
                      <a:pt x="18" y="38"/>
                    </a:lnTo>
                    <a:lnTo>
                      <a:pt x="19" y="40"/>
                    </a:lnTo>
                    <a:lnTo>
                      <a:pt x="19" y="41"/>
                    </a:lnTo>
                    <a:lnTo>
                      <a:pt x="19" y="41"/>
                    </a:lnTo>
                    <a:lnTo>
                      <a:pt x="19" y="42"/>
                    </a:lnTo>
                    <a:lnTo>
                      <a:pt x="18" y="42"/>
                    </a:lnTo>
                    <a:lnTo>
                      <a:pt x="18" y="42"/>
                    </a:lnTo>
                    <a:lnTo>
                      <a:pt x="20" y="45"/>
                    </a:lnTo>
                    <a:lnTo>
                      <a:pt x="20" y="46"/>
                    </a:lnTo>
                    <a:lnTo>
                      <a:pt x="1" y="46"/>
                    </a:lnTo>
                    <a:lnTo>
                      <a:pt x="1" y="45"/>
                    </a:lnTo>
                    <a:lnTo>
                      <a:pt x="1" y="45"/>
                    </a:lnTo>
                    <a:lnTo>
                      <a:pt x="4" y="42"/>
                    </a:lnTo>
                    <a:lnTo>
                      <a:pt x="4" y="42"/>
                    </a:lnTo>
                    <a:lnTo>
                      <a:pt x="2" y="41"/>
                    </a:lnTo>
                    <a:lnTo>
                      <a:pt x="2" y="41"/>
                    </a:lnTo>
                    <a:lnTo>
                      <a:pt x="2" y="40"/>
                    </a:lnTo>
                    <a:lnTo>
                      <a:pt x="4" y="38"/>
                    </a:lnTo>
                    <a:lnTo>
                      <a:pt x="4" y="38"/>
                    </a:lnTo>
                    <a:lnTo>
                      <a:pt x="2" y="38"/>
                    </a:lnTo>
                    <a:lnTo>
                      <a:pt x="2" y="37"/>
                    </a:lnTo>
                    <a:lnTo>
                      <a:pt x="2" y="37"/>
                    </a:lnTo>
                    <a:lnTo>
                      <a:pt x="2" y="36"/>
                    </a:lnTo>
                    <a:lnTo>
                      <a:pt x="4" y="34"/>
                    </a:lnTo>
                    <a:lnTo>
                      <a:pt x="4" y="34"/>
                    </a:lnTo>
                    <a:lnTo>
                      <a:pt x="4" y="33"/>
                    </a:lnTo>
                    <a:lnTo>
                      <a:pt x="2" y="31"/>
                    </a:lnTo>
                    <a:lnTo>
                      <a:pt x="2" y="31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325" name="Freeform 315"/>
              <p:cNvSpPr>
                <a:spLocks/>
              </p:cNvSpPr>
              <p:nvPr/>
            </p:nvSpPr>
            <p:spPr bwMode="auto">
              <a:xfrm>
                <a:off x="2161" y="3251"/>
                <a:ext cx="26" cy="47"/>
              </a:xfrm>
              <a:custGeom>
                <a:avLst/>
                <a:gdLst>
                  <a:gd name="T0" fmla="*/ 22 w 26"/>
                  <a:gd name="T1" fmla="*/ 31 h 47"/>
                  <a:gd name="T2" fmla="*/ 26 w 26"/>
                  <a:gd name="T3" fmla="*/ 31 h 47"/>
                  <a:gd name="T4" fmla="*/ 25 w 26"/>
                  <a:gd name="T5" fmla="*/ 25 h 47"/>
                  <a:gd name="T6" fmla="*/ 25 w 26"/>
                  <a:gd name="T7" fmla="*/ 17 h 47"/>
                  <a:gd name="T8" fmla="*/ 26 w 26"/>
                  <a:gd name="T9" fmla="*/ 13 h 47"/>
                  <a:gd name="T10" fmla="*/ 24 w 26"/>
                  <a:gd name="T11" fmla="*/ 4 h 47"/>
                  <a:gd name="T12" fmla="*/ 18 w 26"/>
                  <a:gd name="T13" fmla="*/ 0 h 47"/>
                  <a:gd name="T14" fmla="*/ 15 w 26"/>
                  <a:gd name="T15" fmla="*/ 0 h 47"/>
                  <a:gd name="T16" fmla="*/ 8 w 26"/>
                  <a:gd name="T17" fmla="*/ 3 h 47"/>
                  <a:gd name="T18" fmla="*/ 3 w 26"/>
                  <a:gd name="T19" fmla="*/ 11 h 47"/>
                  <a:gd name="T20" fmla="*/ 2 w 26"/>
                  <a:gd name="T21" fmla="*/ 12 h 47"/>
                  <a:gd name="T22" fmla="*/ 0 w 26"/>
                  <a:gd name="T23" fmla="*/ 15 h 47"/>
                  <a:gd name="T24" fmla="*/ 2 w 26"/>
                  <a:gd name="T25" fmla="*/ 17 h 47"/>
                  <a:gd name="T26" fmla="*/ 3 w 26"/>
                  <a:gd name="T27" fmla="*/ 19 h 47"/>
                  <a:gd name="T28" fmla="*/ 4 w 26"/>
                  <a:gd name="T29" fmla="*/ 20 h 47"/>
                  <a:gd name="T30" fmla="*/ 7 w 26"/>
                  <a:gd name="T31" fmla="*/ 19 h 47"/>
                  <a:gd name="T32" fmla="*/ 8 w 26"/>
                  <a:gd name="T33" fmla="*/ 17 h 47"/>
                  <a:gd name="T34" fmla="*/ 9 w 26"/>
                  <a:gd name="T35" fmla="*/ 17 h 47"/>
                  <a:gd name="T36" fmla="*/ 13 w 26"/>
                  <a:gd name="T37" fmla="*/ 17 h 47"/>
                  <a:gd name="T38" fmla="*/ 6 w 26"/>
                  <a:gd name="T39" fmla="*/ 28 h 47"/>
                  <a:gd name="T40" fmla="*/ 8 w 26"/>
                  <a:gd name="T41" fmla="*/ 33 h 47"/>
                  <a:gd name="T42" fmla="*/ 8 w 26"/>
                  <a:gd name="T43" fmla="*/ 35 h 47"/>
                  <a:gd name="T44" fmla="*/ 8 w 26"/>
                  <a:gd name="T45" fmla="*/ 35 h 47"/>
                  <a:gd name="T46" fmla="*/ 7 w 26"/>
                  <a:gd name="T47" fmla="*/ 38 h 47"/>
                  <a:gd name="T48" fmla="*/ 7 w 26"/>
                  <a:gd name="T49" fmla="*/ 39 h 47"/>
                  <a:gd name="T50" fmla="*/ 8 w 26"/>
                  <a:gd name="T51" fmla="*/ 39 h 47"/>
                  <a:gd name="T52" fmla="*/ 7 w 26"/>
                  <a:gd name="T53" fmla="*/ 42 h 47"/>
                  <a:gd name="T54" fmla="*/ 7 w 26"/>
                  <a:gd name="T55" fmla="*/ 42 h 47"/>
                  <a:gd name="T56" fmla="*/ 8 w 26"/>
                  <a:gd name="T57" fmla="*/ 43 h 47"/>
                  <a:gd name="T58" fmla="*/ 6 w 26"/>
                  <a:gd name="T59" fmla="*/ 47 h 47"/>
                  <a:gd name="T60" fmla="*/ 25 w 26"/>
                  <a:gd name="T61" fmla="*/ 44 h 47"/>
                  <a:gd name="T62" fmla="*/ 22 w 26"/>
                  <a:gd name="T63" fmla="*/ 43 h 47"/>
                  <a:gd name="T64" fmla="*/ 24 w 26"/>
                  <a:gd name="T65" fmla="*/ 42 h 47"/>
                  <a:gd name="T66" fmla="*/ 22 w 26"/>
                  <a:gd name="T67" fmla="*/ 40 h 47"/>
                  <a:gd name="T68" fmla="*/ 21 w 26"/>
                  <a:gd name="T69" fmla="*/ 39 h 47"/>
                  <a:gd name="T70" fmla="*/ 24 w 26"/>
                  <a:gd name="T71" fmla="*/ 38 h 47"/>
                  <a:gd name="T72" fmla="*/ 22 w 26"/>
                  <a:gd name="T73" fmla="*/ 37 h 47"/>
                  <a:gd name="T74" fmla="*/ 21 w 26"/>
                  <a:gd name="T75" fmla="*/ 35 h 47"/>
                  <a:gd name="T76" fmla="*/ 22 w 26"/>
                  <a:gd name="T77" fmla="*/ 31 h 4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26" h="47">
                    <a:moveTo>
                      <a:pt x="22" y="31"/>
                    </a:moveTo>
                    <a:lnTo>
                      <a:pt x="22" y="31"/>
                    </a:lnTo>
                    <a:lnTo>
                      <a:pt x="24" y="31"/>
                    </a:lnTo>
                    <a:lnTo>
                      <a:pt x="26" y="31"/>
                    </a:lnTo>
                    <a:lnTo>
                      <a:pt x="26" y="31"/>
                    </a:lnTo>
                    <a:lnTo>
                      <a:pt x="25" y="25"/>
                    </a:lnTo>
                    <a:lnTo>
                      <a:pt x="25" y="21"/>
                    </a:lnTo>
                    <a:lnTo>
                      <a:pt x="25" y="17"/>
                    </a:lnTo>
                    <a:lnTo>
                      <a:pt x="25" y="17"/>
                    </a:lnTo>
                    <a:lnTo>
                      <a:pt x="26" y="13"/>
                    </a:lnTo>
                    <a:lnTo>
                      <a:pt x="25" y="8"/>
                    </a:lnTo>
                    <a:lnTo>
                      <a:pt x="24" y="4"/>
                    </a:lnTo>
                    <a:lnTo>
                      <a:pt x="21" y="3"/>
                    </a:lnTo>
                    <a:lnTo>
                      <a:pt x="18" y="0"/>
                    </a:lnTo>
                    <a:lnTo>
                      <a:pt x="15" y="0"/>
                    </a:lnTo>
                    <a:lnTo>
                      <a:pt x="15" y="0"/>
                    </a:lnTo>
                    <a:lnTo>
                      <a:pt x="9" y="2"/>
                    </a:lnTo>
                    <a:lnTo>
                      <a:pt x="8" y="3"/>
                    </a:lnTo>
                    <a:lnTo>
                      <a:pt x="9" y="6"/>
                    </a:lnTo>
                    <a:lnTo>
                      <a:pt x="3" y="11"/>
                    </a:lnTo>
                    <a:lnTo>
                      <a:pt x="3" y="11"/>
                    </a:lnTo>
                    <a:lnTo>
                      <a:pt x="2" y="12"/>
                    </a:lnTo>
                    <a:lnTo>
                      <a:pt x="2" y="13"/>
                    </a:lnTo>
                    <a:lnTo>
                      <a:pt x="0" y="15"/>
                    </a:lnTo>
                    <a:lnTo>
                      <a:pt x="0" y="15"/>
                    </a:lnTo>
                    <a:lnTo>
                      <a:pt x="2" y="17"/>
                    </a:lnTo>
                    <a:lnTo>
                      <a:pt x="3" y="17"/>
                    </a:lnTo>
                    <a:lnTo>
                      <a:pt x="3" y="19"/>
                    </a:lnTo>
                    <a:lnTo>
                      <a:pt x="3" y="19"/>
                    </a:lnTo>
                    <a:lnTo>
                      <a:pt x="4" y="20"/>
                    </a:lnTo>
                    <a:lnTo>
                      <a:pt x="6" y="20"/>
                    </a:lnTo>
                    <a:lnTo>
                      <a:pt x="7" y="19"/>
                    </a:lnTo>
                    <a:lnTo>
                      <a:pt x="7" y="19"/>
                    </a:lnTo>
                    <a:lnTo>
                      <a:pt x="8" y="17"/>
                    </a:lnTo>
                    <a:lnTo>
                      <a:pt x="9" y="17"/>
                    </a:lnTo>
                    <a:lnTo>
                      <a:pt x="9" y="17"/>
                    </a:lnTo>
                    <a:lnTo>
                      <a:pt x="13" y="17"/>
                    </a:lnTo>
                    <a:lnTo>
                      <a:pt x="13" y="17"/>
                    </a:lnTo>
                    <a:lnTo>
                      <a:pt x="6" y="28"/>
                    </a:lnTo>
                    <a:lnTo>
                      <a:pt x="6" y="28"/>
                    </a:lnTo>
                    <a:lnTo>
                      <a:pt x="7" y="30"/>
                    </a:lnTo>
                    <a:lnTo>
                      <a:pt x="8" y="33"/>
                    </a:lnTo>
                    <a:lnTo>
                      <a:pt x="8" y="33"/>
                    </a:lnTo>
                    <a:lnTo>
                      <a:pt x="8" y="35"/>
                    </a:lnTo>
                    <a:lnTo>
                      <a:pt x="8" y="35"/>
                    </a:lnTo>
                    <a:lnTo>
                      <a:pt x="8" y="35"/>
                    </a:lnTo>
                    <a:lnTo>
                      <a:pt x="7" y="37"/>
                    </a:lnTo>
                    <a:lnTo>
                      <a:pt x="7" y="38"/>
                    </a:lnTo>
                    <a:lnTo>
                      <a:pt x="7" y="38"/>
                    </a:lnTo>
                    <a:lnTo>
                      <a:pt x="7" y="39"/>
                    </a:lnTo>
                    <a:lnTo>
                      <a:pt x="8" y="39"/>
                    </a:lnTo>
                    <a:lnTo>
                      <a:pt x="8" y="39"/>
                    </a:lnTo>
                    <a:lnTo>
                      <a:pt x="7" y="40"/>
                    </a:lnTo>
                    <a:lnTo>
                      <a:pt x="7" y="42"/>
                    </a:lnTo>
                    <a:lnTo>
                      <a:pt x="7" y="42"/>
                    </a:lnTo>
                    <a:lnTo>
                      <a:pt x="7" y="42"/>
                    </a:lnTo>
                    <a:lnTo>
                      <a:pt x="8" y="43"/>
                    </a:lnTo>
                    <a:lnTo>
                      <a:pt x="8" y="43"/>
                    </a:lnTo>
                    <a:lnTo>
                      <a:pt x="6" y="44"/>
                    </a:lnTo>
                    <a:lnTo>
                      <a:pt x="6" y="47"/>
                    </a:lnTo>
                    <a:lnTo>
                      <a:pt x="25" y="47"/>
                    </a:lnTo>
                    <a:lnTo>
                      <a:pt x="25" y="44"/>
                    </a:lnTo>
                    <a:lnTo>
                      <a:pt x="25" y="44"/>
                    </a:lnTo>
                    <a:lnTo>
                      <a:pt x="22" y="43"/>
                    </a:lnTo>
                    <a:lnTo>
                      <a:pt x="22" y="43"/>
                    </a:lnTo>
                    <a:lnTo>
                      <a:pt x="24" y="42"/>
                    </a:lnTo>
                    <a:lnTo>
                      <a:pt x="24" y="42"/>
                    </a:lnTo>
                    <a:lnTo>
                      <a:pt x="22" y="40"/>
                    </a:lnTo>
                    <a:lnTo>
                      <a:pt x="21" y="39"/>
                    </a:lnTo>
                    <a:lnTo>
                      <a:pt x="21" y="39"/>
                    </a:lnTo>
                    <a:lnTo>
                      <a:pt x="22" y="39"/>
                    </a:lnTo>
                    <a:lnTo>
                      <a:pt x="24" y="38"/>
                    </a:lnTo>
                    <a:lnTo>
                      <a:pt x="24" y="38"/>
                    </a:lnTo>
                    <a:lnTo>
                      <a:pt x="22" y="37"/>
                    </a:lnTo>
                    <a:lnTo>
                      <a:pt x="21" y="35"/>
                    </a:lnTo>
                    <a:lnTo>
                      <a:pt x="21" y="35"/>
                    </a:lnTo>
                    <a:lnTo>
                      <a:pt x="21" y="33"/>
                    </a:lnTo>
                    <a:lnTo>
                      <a:pt x="22" y="31"/>
                    </a:lnTo>
                    <a:lnTo>
                      <a:pt x="22" y="31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326" name="Freeform 316"/>
              <p:cNvSpPr>
                <a:spLocks/>
              </p:cNvSpPr>
              <p:nvPr/>
            </p:nvSpPr>
            <p:spPr bwMode="auto">
              <a:xfrm>
                <a:off x="1795" y="3210"/>
                <a:ext cx="21" cy="54"/>
              </a:xfrm>
              <a:custGeom>
                <a:avLst/>
                <a:gdLst>
                  <a:gd name="T0" fmla="*/ 19 w 21"/>
                  <a:gd name="T1" fmla="*/ 50 h 54"/>
                  <a:gd name="T2" fmla="*/ 19 w 21"/>
                  <a:gd name="T3" fmla="*/ 50 h 54"/>
                  <a:gd name="T4" fmla="*/ 20 w 21"/>
                  <a:gd name="T5" fmla="*/ 49 h 54"/>
                  <a:gd name="T6" fmla="*/ 20 w 21"/>
                  <a:gd name="T7" fmla="*/ 49 h 54"/>
                  <a:gd name="T8" fmla="*/ 19 w 21"/>
                  <a:gd name="T9" fmla="*/ 48 h 54"/>
                  <a:gd name="T10" fmla="*/ 17 w 21"/>
                  <a:gd name="T11" fmla="*/ 48 h 54"/>
                  <a:gd name="T12" fmla="*/ 17 w 21"/>
                  <a:gd name="T13" fmla="*/ 48 h 54"/>
                  <a:gd name="T14" fmla="*/ 19 w 21"/>
                  <a:gd name="T15" fmla="*/ 47 h 54"/>
                  <a:gd name="T16" fmla="*/ 20 w 21"/>
                  <a:gd name="T17" fmla="*/ 45 h 54"/>
                  <a:gd name="T18" fmla="*/ 20 w 21"/>
                  <a:gd name="T19" fmla="*/ 45 h 54"/>
                  <a:gd name="T20" fmla="*/ 19 w 21"/>
                  <a:gd name="T21" fmla="*/ 44 h 54"/>
                  <a:gd name="T22" fmla="*/ 17 w 21"/>
                  <a:gd name="T23" fmla="*/ 44 h 54"/>
                  <a:gd name="T24" fmla="*/ 15 w 21"/>
                  <a:gd name="T25" fmla="*/ 44 h 54"/>
                  <a:gd name="T26" fmla="*/ 15 w 21"/>
                  <a:gd name="T27" fmla="*/ 23 h 54"/>
                  <a:gd name="T28" fmla="*/ 17 w 21"/>
                  <a:gd name="T29" fmla="*/ 22 h 54"/>
                  <a:gd name="T30" fmla="*/ 15 w 21"/>
                  <a:gd name="T31" fmla="*/ 20 h 54"/>
                  <a:gd name="T32" fmla="*/ 15 w 21"/>
                  <a:gd name="T33" fmla="*/ 16 h 54"/>
                  <a:gd name="T34" fmla="*/ 15 w 21"/>
                  <a:gd name="T35" fmla="*/ 16 h 54"/>
                  <a:gd name="T36" fmla="*/ 15 w 21"/>
                  <a:gd name="T37" fmla="*/ 16 h 54"/>
                  <a:gd name="T38" fmla="*/ 16 w 21"/>
                  <a:gd name="T39" fmla="*/ 13 h 54"/>
                  <a:gd name="T40" fmla="*/ 16 w 21"/>
                  <a:gd name="T41" fmla="*/ 9 h 54"/>
                  <a:gd name="T42" fmla="*/ 12 w 21"/>
                  <a:gd name="T43" fmla="*/ 3 h 54"/>
                  <a:gd name="T44" fmla="*/ 12 w 21"/>
                  <a:gd name="T45" fmla="*/ 0 h 54"/>
                  <a:gd name="T46" fmla="*/ 8 w 21"/>
                  <a:gd name="T47" fmla="*/ 0 h 54"/>
                  <a:gd name="T48" fmla="*/ 9 w 21"/>
                  <a:gd name="T49" fmla="*/ 2 h 54"/>
                  <a:gd name="T50" fmla="*/ 9 w 21"/>
                  <a:gd name="T51" fmla="*/ 2 h 54"/>
                  <a:gd name="T52" fmla="*/ 6 w 21"/>
                  <a:gd name="T53" fmla="*/ 7 h 54"/>
                  <a:gd name="T54" fmla="*/ 6 w 21"/>
                  <a:gd name="T55" fmla="*/ 12 h 54"/>
                  <a:gd name="T56" fmla="*/ 6 w 21"/>
                  <a:gd name="T57" fmla="*/ 14 h 54"/>
                  <a:gd name="T58" fmla="*/ 7 w 21"/>
                  <a:gd name="T59" fmla="*/ 16 h 54"/>
                  <a:gd name="T60" fmla="*/ 7 w 21"/>
                  <a:gd name="T61" fmla="*/ 20 h 54"/>
                  <a:gd name="T62" fmla="*/ 6 w 21"/>
                  <a:gd name="T63" fmla="*/ 22 h 54"/>
                  <a:gd name="T64" fmla="*/ 7 w 21"/>
                  <a:gd name="T65" fmla="*/ 23 h 54"/>
                  <a:gd name="T66" fmla="*/ 7 w 21"/>
                  <a:gd name="T67" fmla="*/ 44 h 54"/>
                  <a:gd name="T68" fmla="*/ 4 w 21"/>
                  <a:gd name="T69" fmla="*/ 44 h 54"/>
                  <a:gd name="T70" fmla="*/ 4 w 21"/>
                  <a:gd name="T71" fmla="*/ 44 h 54"/>
                  <a:gd name="T72" fmla="*/ 3 w 21"/>
                  <a:gd name="T73" fmla="*/ 44 h 54"/>
                  <a:gd name="T74" fmla="*/ 2 w 21"/>
                  <a:gd name="T75" fmla="*/ 45 h 54"/>
                  <a:gd name="T76" fmla="*/ 2 w 21"/>
                  <a:gd name="T77" fmla="*/ 45 h 54"/>
                  <a:gd name="T78" fmla="*/ 3 w 21"/>
                  <a:gd name="T79" fmla="*/ 47 h 54"/>
                  <a:gd name="T80" fmla="*/ 4 w 21"/>
                  <a:gd name="T81" fmla="*/ 48 h 54"/>
                  <a:gd name="T82" fmla="*/ 4 w 21"/>
                  <a:gd name="T83" fmla="*/ 48 h 54"/>
                  <a:gd name="T84" fmla="*/ 3 w 21"/>
                  <a:gd name="T85" fmla="*/ 48 h 54"/>
                  <a:gd name="T86" fmla="*/ 2 w 21"/>
                  <a:gd name="T87" fmla="*/ 49 h 54"/>
                  <a:gd name="T88" fmla="*/ 2 w 21"/>
                  <a:gd name="T89" fmla="*/ 49 h 54"/>
                  <a:gd name="T90" fmla="*/ 3 w 21"/>
                  <a:gd name="T91" fmla="*/ 50 h 54"/>
                  <a:gd name="T92" fmla="*/ 3 w 21"/>
                  <a:gd name="T93" fmla="*/ 50 h 54"/>
                  <a:gd name="T94" fmla="*/ 3 w 21"/>
                  <a:gd name="T95" fmla="*/ 50 h 54"/>
                  <a:gd name="T96" fmla="*/ 0 w 21"/>
                  <a:gd name="T97" fmla="*/ 53 h 54"/>
                  <a:gd name="T98" fmla="*/ 0 w 21"/>
                  <a:gd name="T99" fmla="*/ 54 h 54"/>
                  <a:gd name="T100" fmla="*/ 21 w 21"/>
                  <a:gd name="T101" fmla="*/ 54 h 54"/>
                  <a:gd name="T102" fmla="*/ 21 w 21"/>
                  <a:gd name="T103" fmla="*/ 53 h 54"/>
                  <a:gd name="T104" fmla="*/ 21 w 21"/>
                  <a:gd name="T105" fmla="*/ 53 h 54"/>
                  <a:gd name="T106" fmla="*/ 19 w 21"/>
                  <a:gd name="T107" fmla="*/ 50 h 54"/>
                  <a:gd name="T108" fmla="*/ 19 w 21"/>
                  <a:gd name="T109" fmla="*/ 50 h 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21" h="54">
                    <a:moveTo>
                      <a:pt x="19" y="50"/>
                    </a:moveTo>
                    <a:lnTo>
                      <a:pt x="19" y="50"/>
                    </a:lnTo>
                    <a:lnTo>
                      <a:pt x="20" y="49"/>
                    </a:lnTo>
                    <a:lnTo>
                      <a:pt x="20" y="49"/>
                    </a:lnTo>
                    <a:lnTo>
                      <a:pt x="19" y="48"/>
                    </a:lnTo>
                    <a:lnTo>
                      <a:pt x="17" y="48"/>
                    </a:lnTo>
                    <a:lnTo>
                      <a:pt x="17" y="48"/>
                    </a:lnTo>
                    <a:lnTo>
                      <a:pt x="19" y="47"/>
                    </a:lnTo>
                    <a:lnTo>
                      <a:pt x="20" y="45"/>
                    </a:lnTo>
                    <a:lnTo>
                      <a:pt x="20" y="45"/>
                    </a:lnTo>
                    <a:lnTo>
                      <a:pt x="19" y="44"/>
                    </a:lnTo>
                    <a:lnTo>
                      <a:pt x="17" y="44"/>
                    </a:lnTo>
                    <a:lnTo>
                      <a:pt x="15" y="44"/>
                    </a:lnTo>
                    <a:lnTo>
                      <a:pt x="15" y="23"/>
                    </a:lnTo>
                    <a:lnTo>
                      <a:pt x="17" y="22"/>
                    </a:lnTo>
                    <a:lnTo>
                      <a:pt x="15" y="20"/>
                    </a:lnTo>
                    <a:lnTo>
                      <a:pt x="15" y="16"/>
                    </a:lnTo>
                    <a:lnTo>
                      <a:pt x="15" y="16"/>
                    </a:lnTo>
                    <a:lnTo>
                      <a:pt x="15" y="16"/>
                    </a:lnTo>
                    <a:lnTo>
                      <a:pt x="16" y="13"/>
                    </a:lnTo>
                    <a:lnTo>
                      <a:pt x="16" y="9"/>
                    </a:lnTo>
                    <a:lnTo>
                      <a:pt x="12" y="3"/>
                    </a:lnTo>
                    <a:lnTo>
                      <a:pt x="12" y="0"/>
                    </a:lnTo>
                    <a:lnTo>
                      <a:pt x="8" y="0"/>
                    </a:lnTo>
                    <a:lnTo>
                      <a:pt x="9" y="2"/>
                    </a:lnTo>
                    <a:lnTo>
                      <a:pt x="9" y="2"/>
                    </a:lnTo>
                    <a:lnTo>
                      <a:pt x="6" y="7"/>
                    </a:lnTo>
                    <a:lnTo>
                      <a:pt x="6" y="12"/>
                    </a:lnTo>
                    <a:lnTo>
                      <a:pt x="6" y="14"/>
                    </a:lnTo>
                    <a:lnTo>
                      <a:pt x="7" y="16"/>
                    </a:lnTo>
                    <a:lnTo>
                      <a:pt x="7" y="20"/>
                    </a:lnTo>
                    <a:lnTo>
                      <a:pt x="6" y="22"/>
                    </a:lnTo>
                    <a:lnTo>
                      <a:pt x="7" y="23"/>
                    </a:lnTo>
                    <a:lnTo>
                      <a:pt x="7" y="44"/>
                    </a:lnTo>
                    <a:lnTo>
                      <a:pt x="4" y="44"/>
                    </a:lnTo>
                    <a:lnTo>
                      <a:pt x="4" y="44"/>
                    </a:lnTo>
                    <a:lnTo>
                      <a:pt x="3" y="44"/>
                    </a:lnTo>
                    <a:lnTo>
                      <a:pt x="2" y="45"/>
                    </a:lnTo>
                    <a:lnTo>
                      <a:pt x="2" y="45"/>
                    </a:lnTo>
                    <a:lnTo>
                      <a:pt x="3" y="47"/>
                    </a:lnTo>
                    <a:lnTo>
                      <a:pt x="4" y="48"/>
                    </a:lnTo>
                    <a:lnTo>
                      <a:pt x="4" y="48"/>
                    </a:lnTo>
                    <a:lnTo>
                      <a:pt x="3" y="48"/>
                    </a:lnTo>
                    <a:lnTo>
                      <a:pt x="2" y="49"/>
                    </a:lnTo>
                    <a:lnTo>
                      <a:pt x="2" y="49"/>
                    </a:lnTo>
                    <a:lnTo>
                      <a:pt x="3" y="50"/>
                    </a:lnTo>
                    <a:lnTo>
                      <a:pt x="3" y="50"/>
                    </a:lnTo>
                    <a:lnTo>
                      <a:pt x="3" y="50"/>
                    </a:lnTo>
                    <a:lnTo>
                      <a:pt x="0" y="53"/>
                    </a:lnTo>
                    <a:lnTo>
                      <a:pt x="0" y="54"/>
                    </a:lnTo>
                    <a:lnTo>
                      <a:pt x="21" y="54"/>
                    </a:lnTo>
                    <a:lnTo>
                      <a:pt x="21" y="53"/>
                    </a:lnTo>
                    <a:lnTo>
                      <a:pt x="21" y="53"/>
                    </a:lnTo>
                    <a:lnTo>
                      <a:pt x="19" y="50"/>
                    </a:lnTo>
                    <a:lnTo>
                      <a:pt x="19" y="5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327" name="Freeform 317"/>
              <p:cNvSpPr>
                <a:spLocks/>
              </p:cNvSpPr>
              <p:nvPr/>
            </p:nvSpPr>
            <p:spPr bwMode="auto">
              <a:xfrm>
                <a:off x="1888" y="3196"/>
                <a:ext cx="20" cy="55"/>
              </a:xfrm>
              <a:custGeom>
                <a:avLst/>
                <a:gdLst>
                  <a:gd name="T0" fmla="*/ 18 w 20"/>
                  <a:gd name="T1" fmla="*/ 50 h 55"/>
                  <a:gd name="T2" fmla="*/ 18 w 20"/>
                  <a:gd name="T3" fmla="*/ 50 h 55"/>
                  <a:gd name="T4" fmla="*/ 18 w 20"/>
                  <a:gd name="T5" fmla="*/ 49 h 55"/>
                  <a:gd name="T6" fmla="*/ 18 w 20"/>
                  <a:gd name="T7" fmla="*/ 49 h 55"/>
                  <a:gd name="T8" fmla="*/ 18 w 20"/>
                  <a:gd name="T9" fmla="*/ 48 h 55"/>
                  <a:gd name="T10" fmla="*/ 17 w 20"/>
                  <a:gd name="T11" fmla="*/ 48 h 55"/>
                  <a:gd name="T12" fmla="*/ 17 w 20"/>
                  <a:gd name="T13" fmla="*/ 48 h 55"/>
                  <a:gd name="T14" fmla="*/ 18 w 20"/>
                  <a:gd name="T15" fmla="*/ 46 h 55"/>
                  <a:gd name="T16" fmla="*/ 18 w 20"/>
                  <a:gd name="T17" fmla="*/ 45 h 55"/>
                  <a:gd name="T18" fmla="*/ 18 w 20"/>
                  <a:gd name="T19" fmla="*/ 45 h 55"/>
                  <a:gd name="T20" fmla="*/ 18 w 20"/>
                  <a:gd name="T21" fmla="*/ 44 h 55"/>
                  <a:gd name="T22" fmla="*/ 17 w 20"/>
                  <a:gd name="T23" fmla="*/ 44 h 55"/>
                  <a:gd name="T24" fmla="*/ 14 w 20"/>
                  <a:gd name="T25" fmla="*/ 44 h 55"/>
                  <a:gd name="T26" fmla="*/ 13 w 20"/>
                  <a:gd name="T27" fmla="*/ 23 h 55"/>
                  <a:gd name="T28" fmla="*/ 16 w 20"/>
                  <a:gd name="T29" fmla="*/ 22 h 55"/>
                  <a:gd name="T30" fmla="*/ 13 w 20"/>
                  <a:gd name="T31" fmla="*/ 19 h 55"/>
                  <a:gd name="T32" fmla="*/ 13 w 20"/>
                  <a:gd name="T33" fmla="*/ 17 h 55"/>
                  <a:gd name="T34" fmla="*/ 13 w 20"/>
                  <a:gd name="T35" fmla="*/ 17 h 55"/>
                  <a:gd name="T36" fmla="*/ 14 w 20"/>
                  <a:gd name="T37" fmla="*/ 16 h 55"/>
                  <a:gd name="T38" fmla="*/ 16 w 20"/>
                  <a:gd name="T39" fmla="*/ 13 h 55"/>
                  <a:gd name="T40" fmla="*/ 14 w 20"/>
                  <a:gd name="T41" fmla="*/ 9 h 55"/>
                  <a:gd name="T42" fmla="*/ 12 w 20"/>
                  <a:gd name="T43" fmla="*/ 3 h 55"/>
                  <a:gd name="T44" fmla="*/ 12 w 20"/>
                  <a:gd name="T45" fmla="*/ 0 h 55"/>
                  <a:gd name="T46" fmla="*/ 8 w 20"/>
                  <a:gd name="T47" fmla="*/ 0 h 55"/>
                  <a:gd name="T48" fmla="*/ 8 w 20"/>
                  <a:gd name="T49" fmla="*/ 1 h 55"/>
                  <a:gd name="T50" fmla="*/ 8 w 20"/>
                  <a:gd name="T51" fmla="*/ 1 h 55"/>
                  <a:gd name="T52" fmla="*/ 5 w 20"/>
                  <a:gd name="T53" fmla="*/ 8 h 55"/>
                  <a:gd name="T54" fmla="*/ 4 w 20"/>
                  <a:gd name="T55" fmla="*/ 12 h 55"/>
                  <a:gd name="T56" fmla="*/ 5 w 20"/>
                  <a:gd name="T57" fmla="*/ 14 h 55"/>
                  <a:gd name="T58" fmla="*/ 7 w 20"/>
                  <a:gd name="T59" fmla="*/ 17 h 55"/>
                  <a:gd name="T60" fmla="*/ 7 w 20"/>
                  <a:gd name="T61" fmla="*/ 19 h 55"/>
                  <a:gd name="T62" fmla="*/ 5 w 20"/>
                  <a:gd name="T63" fmla="*/ 22 h 55"/>
                  <a:gd name="T64" fmla="*/ 5 w 20"/>
                  <a:gd name="T65" fmla="*/ 23 h 55"/>
                  <a:gd name="T66" fmla="*/ 7 w 20"/>
                  <a:gd name="T67" fmla="*/ 44 h 55"/>
                  <a:gd name="T68" fmla="*/ 3 w 20"/>
                  <a:gd name="T69" fmla="*/ 44 h 55"/>
                  <a:gd name="T70" fmla="*/ 3 w 20"/>
                  <a:gd name="T71" fmla="*/ 44 h 55"/>
                  <a:gd name="T72" fmla="*/ 2 w 20"/>
                  <a:gd name="T73" fmla="*/ 44 h 55"/>
                  <a:gd name="T74" fmla="*/ 2 w 20"/>
                  <a:gd name="T75" fmla="*/ 45 h 55"/>
                  <a:gd name="T76" fmla="*/ 2 w 20"/>
                  <a:gd name="T77" fmla="*/ 45 h 55"/>
                  <a:gd name="T78" fmla="*/ 2 w 20"/>
                  <a:gd name="T79" fmla="*/ 46 h 55"/>
                  <a:gd name="T80" fmla="*/ 3 w 20"/>
                  <a:gd name="T81" fmla="*/ 48 h 55"/>
                  <a:gd name="T82" fmla="*/ 3 w 20"/>
                  <a:gd name="T83" fmla="*/ 48 h 55"/>
                  <a:gd name="T84" fmla="*/ 2 w 20"/>
                  <a:gd name="T85" fmla="*/ 48 h 55"/>
                  <a:gd name="T86" fmla="*/ 2 w 20"/>
                  <a:gd name="T87" fmla="*/ 49 h 55"/>
                  <a:gd name="T88" fmla="*/ 2 w 20"/>
                  <a:gd name="T89" fmla="*/ 49 h 55"/>
                  <a:gd name="T90" fmla="*/ 2 w 20"/>
                  <a:gd name="T91" fmla="*/ 50 h 55"/>
                  <a:gd name="T92" fmla="*/ 3 w 20"/>
                  <a:gd name="T93" fmla="*/ 52 h 55"/>
                  <a:gd name="T94" fmla="*/ 3 w 20"/>
                  <a:gd name="T95" fmla="*/ 52 h 55"/>
                  <a:gd name="T96" fmla="*/ 0 w 20"/>
                  <a:gd name="T97" fmla="*/ 53 h 55"/>
                  <a:gd name="T98" fmla="*/ 0 w 20"/>
                  <a:gd name="T99" fmla="*/ 55 h 55"/>
                  <a:gd name="T100" fmla="*/ 20 w 20"/>
                  <a:gd name="T101" fmla="*/ 55 h 55"/>
                  <a:gd name="T102" fmla="*/ 20 w 20"/>
                  <a:gd name="T103" fmla="*/ 53 h 55"/>
                  <a:gd name="T104" fmla="*/ 20 w 20"/>
                  <a:gd name="T105" fmla="*/ 53 h 55"/>
                  <a:gd name="T106" fmla="*/ 18 w 20"/>
                  <a:gd name="T107" fmla="*/ 50 h 55"/>
                  <a:gd name="T108" fmla="*/ 18 w 20"/>
                  <a:gd name="T109" fmla="*/ 50 h 5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20" h="55">
                    <a:moveTo>
                      <a:pt x="18" y="50"/>
                    </a:moveTo>
                    <a:lnTo>
                      <a:pt x="18" y="50"/>
                    </a:lnTo>
                    <a:lnTo>
                      <a:pt x="18" y="49"/>
                    </a:lnTo>
                    <a:lnTo>
                      <a:pt x="18" y="49"/>
                    </a:lnTo>
                    <a:lnTo>
                      <a:pt x="18" y="48"/>
                    </a:lnTo>
                    <a:lnTo>
                      <a:pt x="17" y="48"/>
                    </a:lnTo>
                    <a:lnTo>
                      <a:pt x="17" y="48"/>
                    </a:lnTo>
                    <a:lnTo>
                      <a:pt x="18" y="46"/>
                    </a:lnTo>
                    <a:lnTo>
                      <a:pt x="18" y="45"/>
                    </a:lnTo>
                    <a:lnTo>
                      <a:pt x="18" y="45"/>
                    </a:lnTo>
                    <a:lnTo>
                      <a:pt x="18" y="44"/>
                    </a:lnTo>
                    <a:lnTo>
                      <a:pt x="17" y="44"/>
                    </a:lnTo>
                    <a:lnTo>
                      <a:pt x="14" y="44"/>
                    </a:lnTo>
                    <a:lnTo>
                      <a:pt x="13" y="23"/>
                    </a:lnTo>
                    <a:lnTo>
                      <a:pt x="16" y="22"/>
                    </a:lnTo>
                    <a:lnTo>
                      <a:pt x="13" y="19"/>
                    </a:lnTo>
                    <a:lnTo>
                      <a:pt x="13" y="17"/>
                    </a:lnTo>
                    <a:lnTo>
                      <a:pt x="13" y="17"/>
                    </a:lnTo>
                    <a:lnTo>
                      <a:pt x="14" y="16"/>
                    </a:lnTo>
                    <a:lnTo>
                      <a:pt x="16" y="13"/>
                    </a:lnTo>
                    <a:lnTo>
                      <a:pt x="14" y="9"/>
                    </a:lnTo>
                    <a:lnTo>
                      <a:pt x="12" y="3"/>
                    </a:lnTo>
                    <a:lnTo>
                      <a:pt x="12" y="0"/>
                    </a:lnTo>
                    <a:lnTo>
                      <a:pt x="8" y="0"/>
                    </a:lnTo>
                    <a:lnTo>
                      <a:pt x="8" y="1"/>
                    </a:lnTo>
                    <a:lnTo>
                      <a:pt x="8" y="1"/>
                    </a:lnTo>
                    <a:lnTo>
                      <a:pt x="5" y="8"/>
                    </a:lnTo>
                    <a:lnTo>
                      <a:pt x="4" y="12"/>
                    </a:lnTo>
                    <a:lnTo>
                      <a:pt x="5" y="14"/>
                    </a:lnTo>
                    <a:lnTo>
                      <a:pt x="7" y="17"/>
                    </a:lnTo>
                    <a:lnTo>
                      <a:pt x="7" y="19"/>
                    </a:lnTo>
                    <a:lnTo>
                      <a:pt x="5" y="22"/>
                    </a:lnTo>
                    <a:lnTo>
                      <a:pt x="5" y="23"/>
                    </a:lnTo>
                    <a:lnTo>
                      <a:pt x="7" y="44"/>
                    </a:lnTo>
                    <a:lnTo>
                      <a:pt x="3" y="44"/>
                    </a:lnTo>
                    <a:lnTo>
                      <a:pt x="3" y="44"/>
                    </a:lnTo>
                    <a:lnTo>
                      <a:pt x="2" y="44"/>
                    </a:lnTo>
                    <a:lnTo>
                      <a:pt x="2" y="45"/>
                    </a:lnTo>
                    <a:lnTo>
                      <a:pt x="2" y="45"/>
                    </a:lnTo>
                    <a:lnTo>
                      <a:pt x="2" y="46"/>
                    </a:lnTo>
                    <a:lnTo>
                      <a:pt x="3" y="48"/>
                    </a:lnTo>
                    <a:lnTo>
                      <a:pt x="3" y="48"/>
                    </a:lnTo>
                    <a:lnTo>
                      <a:pt x="2" y="48"/>
                    </a:lnTo>
                    <a:lnTo>
                      <a:pt x="2" y="49"/>
                    </a:lnTo>
                    <a:lnTo>
                      <a:pt x="2" y="49"/>
                    </a:lnTo>
                    <a:lnTo>
                      <a:pt x="2" y="50"/>
                    </a:lnTo>
                    <a:lnTo>
                      <a:pt x="3" y="52"/>
                    </a:lnTo>
                    <a:lnTo>
                      <a:pt x="3" y="52"/>
                    </a:lnTo>
                    <a:lnTo>
                      <a:pt x="0" y="53"/>
                    </a:lnTo>
                    <a:lnTo>
                      <a:pt x="0" y="55"/>
                    </a:lnTo>
                    <a:lnTo>
                      <a:pt x="20" y="55"/>
                    </a:lnTo>
                    <a:lnTo>
                      <a:pt x="20" y="53"/>
                    </a:lnTo>
                    <a:lnTo>
                      <a:pt x="20" y="53"/>
                    </a:lnTo>
                    <a:lnTo>
                      <a:pt x="18" y="50"/>
                    </a:lnTo>
                    <a:lnTo>
                      <a:pt x="18" y="5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328" name="Freeform 318"/>
              <p:cNvSpPr>
                <a:spLocks/>
              </p:cNvSpPr>
              <p:nvPr/>
            </p:nvSpPr>
            <p:spPr bwMode="auto">
              <a:xfrm>
                <a:off x="1777" y="3201"/>
                <a:ext cx="27" cy="76"/>
              </a:xfrm>
              <a:custGeom>
                <a:avLst/>
                <a:gdLst>
                  <a:gd name="T0" fmla="*/ 24 w 27"/>
                  <a:gd name="T1" fmla="*/ 71 h 76"/>
                  <a:gd name="T2" fmla="*/ 25 w 27"/>
                  <a:gd name="T3" fmla="*/ 70 h 76"/>
                  <a:gd name="T4" fmla="*/ 24 w 27"/>
                  <a:gd name="T5" fmla="*/ 69 h 76"/>
                  <a:gd name="T6" fmla="*/ 25 w 27"/>
                  <a:gd name="T7" fmla="*/ 67 h 76"/>
                  <a:gd name="T8" fmla="*/ 25 w 27"/>
                  <a:gd name="T9" fmla="*/ 66 h 76"/>
                  <a:gd name="T10" fmla="*/ 24 w 27"/>
                  <a:gd name="T11" fmla="*/ 65 h 76"/>
                  <a:gd name="T12" fmla="*/ 18 w 27"/>
                  <a:gd name="T13" fmla="*/ 56 h 76"/>
                  <a:gd name="T14" fmla="*/ 20 w 27"/>
                  <a:gd name="T15" fmla="*/ 30 h 76"/>
                  <a:gd name="T16" fmla="*/ 17 w 27"/>
                  <a:gd name="T17" fmla="*/ 29 h 76"/>
                  <a:gd name="T18" fmla="*/ 21 w 27"/>
                  <a:gd name="T19" fmla="*/ 16 h 76"/>
                  <a:gd name="T20" fmla="*/ 20 w 27"/>
                  <a:gd name="T21" fmla="*/ 13 h 76"/>
                  <a:gd name="T22" fmla="*/ 17 w 27"/>
                  <a:gd name="T23" fmla="*/ 12 h 76"/>
                  <a:gd name="T24" fmla="*/ 16 w 27"/>
                  <a:gd name="T25" fmla="*/ 9 h 76"/>
                  <a:gd name="T26" fmla="*/ 15 w 27"/>
                  <a:gd name="T27" fmla="*/ 5 h 76"/>
                  <a:gd name="T28" fmla="*/ 17 w 27"/>
                  <a:gd name="T29" fmla="*/ 4 h 76"/>
                  <a:gd name="T30" fmla="*/ 15 w 27"/>
                  <a:gd name="T31" fmla="*/ 0 h 76"/>
                  <a:gd name="T32" fmla="*/ 13 w 27"/>
                  <a:gd name="T33" fmla="*/ 4 h 76"/>
                  <a:gd name="T34" fmla="*/ 11 w 27"/>
                  <a:gd name="T35" fmla="*/ 5 h 76"/>
                  <a:gd name="T36" fmla="*/ 13 w 27"/>
                  <a:gd name="T37" fmla="*/ 9 h 76"/>
                  <a:gd name="T38" fmla="*/ 12 w 27"/>
                  <a:gd name="T39" fmla="*/ 11 h 76"/>
                  <a:gd name="T40" fmla="*/ 9 w 27"/>
                  <a:gd name="T41" fmla="*/ 12 h 76"/>
                  <a:gd name="T42" fmla="*/ 7 w 27"/>
                  <a:gd name="T43" fmla="*/ 13 h 76"/>
                  <a:gd name="T44" fmla="*/ 6 w 27"/>
                  <a:gd name="T45" fmla="*/ 17 h 76"/>
                  <a:gd name="T46" fmla="*/ 8 w 27"/>
                  <a:gd name="T47" fmla="*/ 25 h 76"/>
                  <a:gd name="T48" fmla="*/ 7 w 27"/>
                  <a:gd name="T49" fmla="*/ 29 h 76"/>
                  <a:gd name="T50" fmla="*/ 9 w 27"/>
                  <a:gd name="T51" fmla="*/ 49 h 76"/>
                  <a:gd name="T52" fmla="*/ 4 w 27"/>
                  <a:gd name="T53" fmla="*/ 65 h 76"/>
                  <a:gd name="T54" fmla="*/ 3 w 27"/>
                  <a:gd name="T55" fmla="*/ 65 h 76"/>
                  <a:gd name="T56" fmla="*/ 3 w 27"/>
                  <a:gd name="T57" fmla="*/ 66 h 76"/>
                  <a:gd name="T58" fmla="*/ 4 w 27"/>
                  <a:gd name="T59" fmla="*/ 69 h 76"/>
                  <a:gd name="T60" fmla="*/ 3 w 27"/>
                  <a:gd name="T61" fmla="*/ 69 h 76"/>
                  <a:gd name="T62" fmla="*/ 3 w 27"/>
                  <a:gd name="T63" fmla="*/ 70 h 76"/>
                  <a:gd name="T64" fmla="*/ 4 w 27"/>
                  <a:gd name="T65" fmla="*/ 72 h 76"/>
                  <a:gd name="T66" fmla="*/ 0 w 27"/>
                  <a:gd name="T67" fmla="*/ 74 h 76"/>
                  <a:gd name="T68" fmla="*/ 27 w 27"/>
                  <a:gd name="T69" fmla="*/ 76 h 76"/>
                  <a:gd name="T70" fmla="*/ 27 w 27"/>
                  <a:gd name="T71" fmla="*/ 74 h 76"/>
                  <a:gd name="T72" fmla="*/ 24 w 27"/>
                  <a:gd name="T73" fmla="*/ 71 h 7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27" h="76">
                    <a:moveTo>
                      <a:pt x="24" y="71"/>
                    </a:moveTo>
                    <a:lnTo>
                      <a:pt x="24" y="71"/>
                    </a:lnTo>
                    <a:lnTo>
                      <a:pt x="25" y="70"/>
                    </a:lnTo>
                    <a:lnTo>
                      <a:pt x="25" y="70"/>
                    </a:lnTo>
                    <a:lnTo>
                      <a:pt x="25" y="69"/>
                    </a:lnTo>
                    <a:lnTo>
                      <a:pt x="24" y="69"/>
                    </a:lnTo>
                    <a:lnTo>
                      <a:pt x="24" y="69"/>
                    </a:lnTo>
                    <a:lnTo>
                      <a:pt x="25" y="67"/>
                    </a:lnTo>
                    <a:lnTo>
                      <a:pt x="25" y="66"/>
                    </a:lnTo>
                    <a:lnTo>
                      <a:pt x="25" y="66"/>
                    </a:lnTo>
                    <a:lnTo>
                      <a:pt x="25" y="65"/>
                    </a:lnTo>
                    <a:lnTo>
                      <a:pt x="24" y="65"/>
                    </a:lnTo>
                    <a:lnTo>
                      <a:pt x="20" y="65"/>
                    </a:lnTo>
                    <a:lnTo>
                      <a:pt x="18" y="56"/>
                    </a:lnTo>
                    <a:lnTo>
                      <a:pt x="18" y="39"/>
                    </a:lnTo>
                    <a:lnTo>
                      <a:pt x="20" y="30"/>
                    </a:lnTo>
                    <a:lnTo>
                      <a:pt x="17" y="29"/>
                    </a:lnTo>
                    <a:lnTo>
                      <a:pt x="17" y="29"/>
                    </a:lnTo>
                    <a:lnTo>
                      <a:pt x="21" y="16"/>
                    </a:lnTo>
                    <a:lnTo>
                      <a:pt x="21" y="16"/>
                    </a:lnTo>
                    <a:lnTo>
                      <a:pt x="21" y="14"/>
                    </a:lnTo>
                    <a:lnTo>
                      <a:pt x="20" y="13"/>
                    </a:lnTo>
                    <a:lnTo>
                      <a:pt x="17" y="12"/>
                    </a:lnTo>
                    <a:lnTo>
                      <a:pt x="17" y="12"/>
                    </a:lnTo>
                    <a:lnTo>
                      <a:pt x="16" y="11"/>
                    </a:lnTo>
                    <a:lnTo>
                      <a:pt x="16" y="9"/>
                    </a:lnTo>
                    <a:lnTo>
                      <a:pt x="15" y="9"/>
                    </a:lnTo>
                    <a:lnTo>
                      <a:pt x="15" y="5"/>
                    </a:lnTo>
                    <a:lnTo>
                      <a:pt x="17" y="5"/>
                    </a:lnTo>
                    <a:lnTo>
                      <a:pt x="17" y="4"/>
                    </a:lnTo>
                    <a:lnTo>
                      <a:pt x="15" y="4"/>
                    </a:lnTo>
                    <a:lnTo>
                      <a:pt x="15" y="0"/>
                    </a:lnTo>
                    <a:lnTo>
                      <a:pt x="13" y="2"/>
                    </a:lnTo>
                    <a:lnTo>
                      <a:pt x="13" y="4"/>
                    </a:lnTo>
                    <a:lnTo>
                      <a:pt x="11" y="4"/>
                    </a:lnTo>
                    <a:lnTo>
                      <a:pt x="11" y="5"/>
                    </a:lnTo>
                    <a:lnTo>
                      <a:pt x="13" y="5"/>
                    </a:lnTo>
                    <a:lnTo>
                      <a:pt x="13" y="9"/>
                    </a:lnTo>
                    <a:lnTo>
                      <a:pt x="12" y="9"/>
                    </a:lnTo>
                    <a:lnTo>
                      <a:pt x="12" y="11"/>
                    </a:lnTo>
                    <a:lnTo>
                      <a:pt x="9" y="11"/>
                    </a:lnTo>
                    <a:lnTo>
                      <a:pt x="9" y="12"/>
                    </a:lnTo>
                    <a:lnTo>
                      <a:pt x="9" y="12"/>
                    </a:lnTo>
                    <a:lnTo>
                      <a:pt x="7" y="13"/>
                    </a:lnTo>
                    <a:lnTo>
                      <a:pt x="6" y="14"/>
                    </a:lnTo>
                    <a:lnTo>
                      <a:pt x="6" y="17"/>
                    </a:lnTo>
                    <a:lnTo>
                      <a:pt x="7" y="20"/>
                    </a:lnTo>
                    <a:lnTo>
                      <a:pt x="8" y="25"/>
                    </a:lnTo>
                    <a:lnTo>
                      <a:pt x="9" y="27"/>
                    </a:lnTo>
                    <a:lnTo>
                      <a:pt x="7" y="29"/>
                    </a:lnTo>
                    <a:lnTo>
                      <a:pt x="9" y="38"/>
                    </a:lnTo>
                    <a:lnTo>
                      <a:pt x="9" y="49"/>
                    </a:lnTo>
                    <a:lnTo>
                      <a:pt x="7" y="65"/>
                    </a:lnTo>
                    <a:lnTo>
                      <a:pt x="4" y="65"/>
                    </a:lnTo>
                    <a:lnTo>
                      <a:pt x="4" y="65"/>
                    </a:lnTo>
                    <a:lnTo>
                      <a:pt x="3" y="65"/>
                    </a:lnTo>
                    <a:lnTo>
                      <a:pt x="3" y="66"/>
                    </a:lnTo>
                    <a:lnTo>
                      <a:pt x="3" y="66"/>
                    </a:lnTo>
                    <a:lnTo>
                      <a:pt x="3" y="67"/>
                    </a:lnTo>
                    <a:lnTo>
                      <a:pt x="4" y="69"/>
                    </a:lnTo>
                    <a:lnTo>
                      <a:pt x="4" y="69"/>
                    </a:lnTo>
                    <a:lnTo>
                      <a:pt x="3" y="69"/>
                    </a:lnTo>
                    <a:lnTo>
                      <a:pt x="3" y="70"/>
                    </a:lnTo>
                    <a:lnTo>
                      <a:pt x="3" y="70"/>
                    </a:lnTo>
                    <a:lnTo>
                      <a:pt x="3" y="71"/>
                    </a:lnTo>
                    <a:lnTo>
                      <a:pt x="4" y="72"/>
                    </a:lnTo>
                    <a:lnTo>
                      <a:pt x="4" y="72"/>
                    </a:lnTo>
                    <a:lnTo>
                      <a:pt x="0" y="74"/>
                    </a:lnTo>
                    <a:lnTo>
                      <a:pt x="0" y="76"/>
                    </a:lnTo>
                    <a:lnTo>
                      <a:pt x="27" y="76"/>
                    </a:lnTo>
                    <a:lnTo>
                      <a:pt x="27" y="74"/>
                    </a:lnTo>
                    <a:lnTo>
                      <a:pt x="27" y="74"/>
                    </a:lnTo>
                    <a:lnTo>
                      <a:pt x="24" y="71"/>
                    </a:lnTo>
                    <a:lnTo>
                      <a:pt x="24" y="71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329" name="Freeform 319"/>
              <p:cNvSpPr>
                <a:spLocks/>
              </p:cNvSpPr>
              <p:nvPr/>
            </p:nvSpPr>
            <p:spPr bwMode="auto">
              <a:xfrm>
                <a:off x="2094" y="3197"/>
                <a:ext cx="18" cy="43"/>
              </a:xfrm>
              <a:custGeom>
                <a:avLst/>
                <a:gdLst>
                  <a:gd name="T0" fmla="*/ 3 w 18"/>
                  <a:gd name="T1" fmla="*/ 39 h 43"/>
                  <a:gd name="T2" fmla="*/ 3 w 18"/>
                  <a:gd name="T3" fmla="*/ 39 h 43"/>
                  <a:gd name="T4" fmla="*/ 2 w 18"/>
                  <a:gd name="T5" fmla="*/ 38 h 43"/>
                  <a:gd name="T6" fmla="*/ 2 w 18"/>
                  <a:gd name="T7" fmla="*/ 38 h 43"/>
                  <a:gd name="T8" fmla="*/ 3 w 18"/>
                  <a:gd name="T9" fmla="*/ 36 h 43"/>
                  <a:gd name="T10" fmla="*/ 4 w 18"/>
                  <a:gd name="T11" fmla="*/ 36 h 43"/>
                  <a:gd name="T12" fmla="*/ 4 w 18"/>
                  <a:gd name="T13" fmla="*/ 36 h 43"/>
                  <a:gd name="T14" fmla="*/ 3 w 18"/>
                  <a:gd name="T15" fmla="*/ 35 h 43"/>
                  <a:gd name="T16" fmla="*/ 2 w 18"/>
                  <a:gd name="T17" fmla="*/ 34 h 43"/>
                  <a:gd name="T18" fmla="*/ 2 w 18"/>
                  <a:gd name="T19" fmla="*/ 34 h 43"/>
                  <a:gd name="T20" fmla="*/ 3 w 18"/>
                  <a:gd name="T21" fmla="*/ 33 h 43"/>
                  <a:gd name="T22" fmla="*/ 4 w 18"/>
                  <a:gd name="T23" fmla="*/ 33 h 43"/>
                  <a:gd name="T24" fmla="*/ 6 w 18"/>
                  <a:gd name="T25" fmla="*/ 33 h 43"/>
                  <a:gd name="T26" fmla="*/ 6 w 18"/>
                  <a:gd name="T27" fmla="*/ 11 h 43"/>
                  <a:gd name="T28" fmla="*/ 4 w 18"/>
                  <a:gd name="T29" fmla="*/ 11 h 43"/>
                  <a:gd name="T30" fmla="*/ 3 w 18"/>
                  <a:gd name="T31" fmla="*/ 7 h 43"/>
                  <a:gd name="T32" fmla="*/ 2 w 18"/>
                  <a:gd name="T33" fmla="*/ 0 h 43"/>
                  <a:gd name="T34" fmla="*/ 6 w 18"/>
                  <a:gd name="T35" fmla="*/ 0 h 43"/>
                  <a:gd name="T36" fmla="*/ 6 w 18"/>
                  <a:gd name="T37" fmla="*/ 3 h 43"/>
                  <a:gd name="T38" fmla="*/ 8 w 18"/>
                  <a:gd name="T39" fmla="*/ 3 h 43"/>
                  <a:gd name="T40" fmla="*/ 8 w 18"/>
                  <a:gd name="T41" fmla="*/ 0 h 43"/>
                  <a:gd name="T42" fmla="*/ 12 w 18"/>
                  <a:gd name="T43" fmla="*/ 0 h 43"/>
                  <a:gd name="T44" fmla="*/ 12 w 18"/>
                  <a:gd name="T45" fmla="*/ 3 h 43"/>
                  <a:gd name="T46" fmla="*/ 15 w 18"/>
                  <a:gd name="T47" fmla="*/ 3 h 43"/>
                  <a:gd name="T48" fmla="*/ 15 w 18"/>
                  <a:gd name="T49" fmla="*/ 0 h 43"/>
                  <a:gd name="T50" fmla="*/ 18 w 18"/>
                  <a:gd name="T51" fmla="*/ 0 h 43"/>
                  <a:gd name="T52" fmla="*/ 17 w 18"/>
                  <a:gd name="T53" fmla="*/ 7 h 43"/>
                  <a:gd name="T54" fmla="*/ 16 w 18"/>
                  <a:gd name="T55" fmla="*/ 11 h 43"/>
                  <a:gd name="T56" fmla="*/ 13 w 18"/>
                  <a:gd name="T57" fmla="*/ 9 h 43"/>
                  <a:gd name="T58" fmla="*/ 13 w 18"/>
                  <a:gd name="T59" fmla="*/ 33 h 43"/>
                  <a:gd name="T60" fmla="*/ 16 w 18"/>
                  <a:gd name="T61" fmla="*/ 33 h 43"/>
                  <a:gd name="T62" fmla="*/ 16 w 18"/>
                  <a:gd name="T63" fmla="*/ 33 h 43"/>
                  <a:gd name="T64" fmla="*/ 17 w 18"/>
                  <a:gd name="T65" fmla="*/ 33 h 43"/>
                  <a:gd name="T66" fmla="*/ 18 w 18"/>
                  <a:gd name="T67" fmla="*/ 34 h 43"/>
                  <a:gd name="T68" fmla="*/ 18 w 18"/>
                  <a:gd name="T69" fmla="*/ 34 h 43"/>
                  <a:gd name="T70" fmla="*/ 17 w 18"/>
                  <a:gd name="T71" fmla="*/ 35 h 43"/>
                  <a:gd name="T72" fmla="*/ 16 w 18"/>
                  <a:gd name="T73" fmla="*/ 36 h 43"/>
                  <a:gd name="T74" fmla="*/ 16 w 18"/>
                  <a:gd name="T75" fmla="*/ 36 h 43"/>
                  <a:gd name="T76" fmla="*/ 17 w 18"/>
                  <a:gd name="T77" fmla="*/ 36 h 43"/>
                  <a:gd name="T78" fmla="*/ 18 w 18"/>
                  <a:gd name="T79" fmla="*/ 38 h 43"/>
                  <a:gd name="T80" fmla="*/ 18 w 18"/>
                  <a:gd name="T81" fmla="*/ 38 h 43"/>
                  <a:gd name="T82" fmla="*/ 16 w 18"/>
                  <a:gd name="T83" fmla="*/ 39 h 43"/>
                  <a:gd name="T84" fmla="*/ 16 w 18"/>
                  <a:gd name="T85" fmla="*/ 39 h 43"/>
                  <a:gd name="T86" fmla="*/ 18 w 18"/>
                  <a:gd name="T87" fmla="*/ 40 h 43"/>
                  <a:gd name="T88" fmla="*/ 18 w 18"/>
                  <a:gd name="T89" fmla="*/ 43 h 43"/>
                  <a:gd name="T90" fmla="*/ 0 w 18"/>
                  <a:gd name="T91" fmla="*/ 43 h 43"/>
                  <a:gd name="T92" fmla="*/ 0 w 18"/>
                  <a:gd name="T93" fmla="*/ 40 h 43"/>
                  <a:gd name="T94" fmla="*/ 0 w 18"/>
                  <a:gd name="T95" fmla="*/ 40 h 43"/>
                  <a:gd name="T96" fmla="*/ 3 w 18"/>
                  <a:gd name="T97" fmla="*/ 39 h 43"/>
                  <a:gd name="T98" fmla="*/ 3 w 18"/>
                  <a:gd name="T99" fmla="*/ 39 h 4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18" h="43">
                    <a:moveTo>
                      <a:pt x="3" y="39"/>
                    </a:moveTo>
                    <a:lnTo>
                      <a:pt x="3" y="39"/>
                    </a:lnTo>
                    <a:lnTo>
                      <a:pt x="2" y="38"/>
                    </a:lnTo>
                    <a:lnTo>
                      <a:pt x="2" y="38"/>
                    </a:lnTo>
                    <a:lnTo>
                      <a:pt x="3" y="36"/>
                    </a:lnTo>
                    <a:lnTo>
                      <a:pt x="4" y="36"/>
                    </a:lnTo>
                    <a:lnTo>
                      <a:pt x="4" y="36"/>
                    </a:lnTo>
                    <a:lnTo>
                      <a:pt x="3" y="35"/>
                    </a:lnTo>
                    <a:lnTo>
                      <a:pt x="2" y="34"/>
                    </a:lnTo>
                    <a:lnTo>
                      <a:pt x="2" y="34"/>
                    </a:lnTo>
                    <a:lnTo>
                      <a:pt x="3" y="33"/>
                    </a:lnTo>
                    <a:lnTo>
                      <a:pt x="4" y="33"/>
                    </a:lnTo>
                    <a:lnTo>
                      <a:pt x="6" y="33"/>
                    </a:lnTo>
                    <a:lnTo>
                      <a:pt x="6" y="11"/>
                    </a:lnTo>
                    <a:lnTo>
                      <a:pt x="4" y="11"/>
                    </a:lnTo>
                    <a:lnTo>
                      <a:pt x="3" y="7"/>
                    </a:lnTo>
                    <a:lnTo>
                      <a:pt x="2" y="0"/>
                    </a:lnTo>
                    <a:lnTo>
                      <a:pt x="6" y="0"/>
                    </a:lnTo>
                    <a:lnTo>
                      <a:pt x="6" y="3"/>
                    </a:lnTo>
                    <a:lnTo>
                      <a:pt x="8" y="3"/>
                    </a:lnTo>
                    <a:lnTo>
                      <a:pt x="8" y="0"/>
                    </a:lnTo>
                    <a:lnTo>
                      <a:pt x="12" y="0"/>
                    </a:lnTo>
                    <a:lnTo>
                      <a:pt x="12" y="3"/>
                    </a:lnTo>
                    <a:lnTo>
                      <a:pt x="15" y="3"/>
                    </a:lnTo>
                    <a:lnTo>
                      <a:pt x="15" y="0"/>
                    </a:lnTo>
                    <a:lnTo>
                      <a:pt x="18" y="0"/>
                    </a:lnTo>
                    <a:lnTo>
                      <a:pt x="17" y="7"/>
                    </a:lnTo>
                    <a:lnTo>
                      <a:pt x="16" y="11"/>
                    </a:lnTo>
                    <a:lnTo>
                      <a:pt x="13" y="9"/>
                    </a:lnTo>
                    <a:lnTo>
                      <a:pt x="13" y="33"/>
                    </a:lnTo>
                    <a:lnTo>
                      <a:pt x="16" y="33"/>
                    </a:lnTo>
                    <a:lnTo>
                      <a:pt x="16" y="33"/>
                    </a:lnTo>
                    <a:lnTo>
                      <a:pt x="17" y="33"/>
                    </a:lnTo>
                    <a:lnTo>
                      <a:pt x="18" y="34"/>
                    </a:lnTo>
                    <a:lnTo>
                      <a:pt x="18" y="34"/>
                    </a:lnTo>
                    <a:lnTo>
                      <a:pt x="17" y="35"/>
                    </a:lnTo>
                    <a:lnTo>
                      <a:pt x="16" y="36"/>
                    </a:lnTo>
                    <a:lnTo>
                      <a:pt x="16" y="36"/>
                    </a:lnTo>
                    <a:lnTo>
                      <a:pt x="17" y="36"/>
                    </a:lnTo>
                    <a:lnTo>
                      <a:pt x="18" y="38"/>
                    </a:lnTo>
                    <a:lnTo>
                      <a:pt x="18" y="38"/>
                    </a:lnTo>
                    <a:lnTo>
                      <a:pt x="16" y="39"/>
                    </a:lnTo>
                    <a:lnTo>
                      <a:pt x="16" y="39"/>
                    </a:lnTo>
                    <a:lnTo>
                      <a:pt x="18" y="40"/>
                    </a:lnTo>
                    <a:lnTo>
                      <a:pt x="18" y="43"/>
                    </a:lnTo>
                    <a:lnTo>
                      <a:pt x="0" y="43"/>
                    </a:lnTo>
                    <a:lnTo>
                      <a:pt x="0" y="40"/>
                    </a:lnTo>
                    <a:lnTo>
                      <a:pt x="0" y="40"/>
                    </a:lnTo>
                    <a:lnTo>
                      <a:pt x="3" y="39"/>
                    </a:lnTo>
                    <a:lnTo>
                      <a:pt x="3" y="39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330" name="Freeform 320"/>
              <p:cNvSpPr>
                <a:spLocks/>
              </p:cNvSpPr>
              <p:nvPr/>
            </p:nvSpPr>
            <p:spPr bwMode="auto">
              <a:xfrm>
                <a:off x="2036" y="3293"/>
                <a:ext cx="18" cy="41"/>
              </a:xfrm>
              <a:custGeom>
                <a:avLst/>
                <a:gdLst>
                  <a:gd name="T0" fmla="*/ 2 w 18"/>
                  <a:gd name="T1" fmla="*/ 38 h 41"/>
                  <a:gd name="T2" fmla="*/ 2 w 18"/>
                  <a:gd name="T3" fmla="*/ 38 h 41"/>
                  <a:gd name="T4" fmla="*/ 2 w 18"/>
                  <a:gd name="T5" fmla="*/ 37 h 41"/>
                  <a:gd name="T6" fmla="*/ 2 w 18"/>
                  <a:gd name="T7" fmla="*/ 37 h 41"/>
                  <a:gd name="T8" fmla="*/ 2 w 18"/>
                  <a:gd name="T9" fmla="*/ 36 h 41"/>
                  <a:gd name="T10" fmla="*/ 3 w 18"/>
                  <a:gd name="T11" fmla="*/ 34 h 41"/>
                  <a:gd name="T12" fmla="*/ 3 w 18"/>
                  <a:gd name="T13" fmla="*/ 34 h 41"/>
                  <a:gd name="T14" fmla="*/ 2 w 18"/>
                  <a:gd name="T15" fmla="*/ 34 h 41"/>
                  <a:gd name="T16" fmla="*/ 2 w 18"/>
                  <a:gd name="T17" fmla="*/ 33 h 41"/>
                  <a:gd name="T18" fmla="*/ 2 w 18"/>
                  <a:gd name="T19" fmla="*/ 33 h 41"/>
                  <a:gd name="T20" fmla="*/ 2 w 18"/>
                  <a:gd name="T21" fmla="*/ 32 h 41"/>
                  <a:gd name="T22" fmla="*/ 3 w 18"/>
                  <a:gd name="T23" fmla="*/ 32 h 41"/>
                  <a:gd name="T24" fmla="*/ 4 w 18"/>
                  <a:gd name="T25" fmla="*/ 32 h 41"/>
                  <a:gd name="T26" fmla="*/ 4 w 18"/>
                  <a:gd name="T27" fmla="*/ 9 h 41"/>
                  <a:gd name="T28" fmla="*/ 3 w 18"/>
                  <a:gd name="T29" fmla="*/ 9 h 41"/>
                  <a:gd name="T30" fmla="*/ 2 w 18"/>
                  <a:gd name="T31" fmla="*/ 6 h 41"/>
                  <a:gd name="T32" fmla="*/ 2 w 18"/>
                  <a:gd name="T33" fmla="*/ 0 h 41"/>
                  <a:gd name="T34" fmla="*/ 4 w 18"/>
                  <a:gd name="T35" fmla="*/ 0 h 41"/>
                  <a:gd name="T36" fmla="*/ 4 w 18"/>
                  <a:gd name="T37" fmla="*/ 2 h 41"/>
                  <a:gd name="T38" fmla="*/ 7 w 18"/>
                  <a:gd name="T39" fmla="*/ 1 h 41"/>
                  <a:gd name="T40" fmla="*/ 7 w 18"/>
                  <a:gd name="T41" fmla="*/ 0 h 41"/>
                  <a:gd name="T42" fmla="*/ 11 w 18"/>
                  <a:gd name="T43" fmla="*/ 0 h 41"/>
                  <a:gd name="T44" fmla="*/ 11 w 18"/>
                  <a:gd name="T45" fmla="*/ 1 h 41"/>
                  <a:gd name="T46" fmla="*/ 13 w 18"/>
                  <a:gd name="T47" fmla="*/ 2 h 41"/>
                  <a:gd name="T48" fmla="*/ 13 w 18"/>
                  <a:gd name="T49" fmla="*/ 0 h 41"/>
                  <a:gd name="T50" fmla="*/ 17 w 18"/>
                  <a:gd name="T51" fmla="*/ 0 h 41"/>
                  <a:gd name="T52" fmla="*/ 16 w 18"/>
                  <a:gd name="T53" fmla="*/ 6 h 41"/>
                  <a:gd name="T54" fmla="*/ 15 w 18"/>
                  <a:gd name="T55" fmla="*/ 9 h 41"/>
                  <a:gd name="T56" fmla="*/ 12 w 18"/>
                  <a:gd name="T57" fmla="*/ 9 h 41"/>
                  <a:gd name="T58" fmla="*/ 12 w 18"/>
                  <a:gd name="T59" fmla="*/ 32 h 41"/>
                  <a:gd name="T60" fmla="*/ 15 w 18"/>
                  <a:gd name="T61" fmla="*/ 32 h 41"/>
                  <a:gd name="T62" fmla="*/ 15 w 18"/>
                  <a:gd name="T63" fmla="*/ 32 h 41"/>
                  <a:gd name="T64" fmla="*/ 16 w 18"/>
                  <a:gd name="T65" fmla="*/ 32 h 41"/>
                  <a:gd name="T66" fmla="*/ 17 w 18"/>
                  <a:gd name="T67" fmla="*/ 33 h 41"/>
                  <a:gd name="T68" fmla="*/ 17 w 18"/>
                  <a:gd name="T69" fmla="*/ 33 h 41"/>
                  <a:gd name="T70" fmla="*/ 16 w 18"/>
                  <a:gd name="T71" fmla="*/ 34 h 41"/>
                  <a:gd name="T72" fmla="*/ 15 w 18"/>
                  <a:gd name="T73" fmla="*/ 34 h 41"/>
                  <a:gd name="T74" fmla="*/ 15 w 18"/>
                  <a:gd name="T75" fmla="*/ 34 h 41"/>
                  <a:gd name="T76" fmla="*/ 16 w 18"/>
                  <a:gd name="T77" fmla="*/ 36 h 41"/>
                  <a:gd name="T78" fmla="*/ 17 w 18"/>
                  <a:gd name="T79" fmla="*/ 37 h 41"/>
                  <a:gd name="T80" fmla="*/ 17 w 18"/>
                  <a:gd name="T81" fmla="*/ 37 h 41"/>
                  <a:gd name="T82" fmla="*/ 16 w 18"/>
                  <a:gd name="T83" fmla="*/ 38 h 41"/>
                  <a:gd name="T84" fmla="*/ 16 w 18"/>
                  <a:gd name="T85" fmla="*/ 38 h 41"/>
                  <a:gd name="T86" fmla="*/ 18 w 18"/>
                  <a:gd name="T87" fmla="*/ 40 h 41"/>
                  <a:gd name="T88" fmla="*/ 18 w 18"/>
                  <a:gd name="T89" fmla="*/ 41 h 41"/>
                  <a:gd name="T90" fmla="*/ 0 w 18"/>
                  <a:gd name="T91" fmla="*/ 41 h 41"/>
                  <a:gd name="T92" fmla="*/ 0 w 18"/>
                  <a:gd name="T93" fmla="*/ 40 h 41"/>
                  <a:gd name="T94" fmla="*/ 0 w 18"/>
                  <a:gd name="T95" fmla="*/ 40 h 41"/>
                  <a:gd name="T96" fmla="*/ 2 w 18"/>
                  <a:gd name="T97" fmla="*/ 38 h 41"/>
                  <a:gd name="T98" fmla="*/ 2 w 18"/>
                  <a:gd name="T99" fmla="*/ 38 h 4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18" h="41">
                    <a:moveTo>
                      <a:pt x="2" y="38"/>
                    </a:moveTo>
                    <a:lnTo>
                      <a:pt x="2" y="38"/>
                    </a:lnTo>
                    <a:lnTo>
                      <a:pt x="2" y="37"/>
                    </a:lnTo>
                    <a:lnTo>
                      <a:pt x="2" y="37"/>
                    </a:lnTo>
                    <a:lnTo>
                      <a:pt x="2" y="36"/>
                    </a:lnTo>
                    <a:lnTo>
                      <a:pt x="3" y="34"/>
                    </a:lnTo>
                    <a:lnTo>
                      <a:pt x="3" y="34"/>
                    </a:lnTo>
                    <a:lnTo>
                      <a:pt x="2" y="34"/>
                    </a:lnTo>
                    <a:lnTo>
                      <a:pt x="2" y="33"/>
                    </a:lnTo>
                    <a:lnTo>
                      <a:pt x="2" y="33"/>
                    </a:lnTo>
                    <a:lnTo>
                      <a:pt x="2" y="32"/>
                    </a:lnTo>
                    <a:lnTo>
                      <a:pt x="3" y="32"/>
                    </a:lnTo>
                    <a:lnTo>
                      <a:pt x="4" y="32"/>
                    </a:lnTo>
                    <a:lnTo>
                      <a:pt x="4" y="9"/>
                    </a:lnTo>
                    <a:lnTo>
                      <a:pt x="3" y="9"/>
                    </a:lnTo>
                    <a:lnTo>
                      <a:pt x="2" y="6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4" y="2"/>
                    </a:lnTo>
                    <a:lnTo>
                      <a:pt x="7" y="1"/>
                    </a:lnTo>
                    <a:lnTo>
                      <a:pt x="7" y="0"/>
                    </a:lnTo>
                    <a:lnTo>
                      <a:pt x="11" y="0"/>
                    </a:lnTo>
                    <a:lnTo>
                      <a:pt x="11" y="1"/>
                    </a:lnTo>
                    <a:lnTo>
                      <a:pt x="13" y="2"/>
                    </a:lnTo>
                    <a:lnTo>
                      <a:pt x="13" y="0"/>
                    </a:lnTo>
                    <a:lnTo>
                      <a:pt x="17" y="0"/>
                    </a:lnTo>
                    <a:lnTo>
                      <a:pt x="16" y="6"/>
                    </a:lnTo>
                    <a:lnTo>
                      <a:pt x="15" y="9"/>
                    </a:lnTo>
                    <a:lnTo>
                      <a:pt x="12" y="9"/>
                    </a:lnTo>
                    <a:lnTo>
                      <a:pt x="12" y="32"/>
                    </a:lnTo>
                    <a:lnTo>
                      <a:pt x="15" y="32"/>
                    </a:lnTo>
                    <a:lnTo>
                      <a:pt x="15" y="32"/>
                    </a:lnTo>
                    <a:lnTo>
                      <a:pt x="16" y="32"/>
                    </a:lnTo>
                    <a:lnTo>
                      <a:pt x="17" y="33"/>
                    </a:lnTo>
                    <a:lnTo>
                      <a:pt x="17" y="33"/>
                    </a:lnTo>
                    <a:lnTo>
                      <a:pt x="16" y="34"/>
                    </a:lnTo>
                    <a:lnTo>
                      <a:pt x="15" y="34"/>
                    </a:lnTo>
                    <a:lnTo>
                      <a:pt x="15" y="34"/>
                    </a:lnTo>
                    <a:lnTo>
                      <a:pt x="16" y="36"/>
                    </a:lnTo>
                    <a:lnTo>
                      <a:pt x="17" y="37"/>
                    </a:lnTo>
                    <a:lnTo>
                      <a:pt x="17" y="37"/>
                    </a:lnTo>
                    <a:lnTo>
                      <a:pt x="16" y="38"/>
                    </a:lnTo>
                    <a:lnTo>
                      <a:pt x="16" y="38"/>
                    </a:lnTo>
                    <a:lnTo>
                      <a:pt x="18" y="40"/>
                    </a:lnTo>
                    <a:lnTo>
                      <a:pt x="18" y="41"/>
                    </a:lnTo>
                    <a:lnTo>
                      <a:pt x="0" y="41"/>
                    </a:lnTo>
                    <a:lnTo>
                      <a:pt x="0" y="40"/>
                    </a:lnTo>
                    <a:lnTo>
                      <a:pt x="0" y="40"/>
                    </a:lnTo>
                    <a:lnTo>
                      <a:pt x="2" y="38"/>
                    </a:lnTo>
                    <a:lnTo>
                      <a:pt x="2" y="38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331" name="Freeform 321"/>
              <p:cNvSpPr>
                <a:spLocks/>
              </p:cNvSpPr>
              <p:nvPr/>
            </p:nvSpPr>
            <p:spPr bwMode="auto">
              <a:xfrm>
                <a:off x="2021" y="3289"/>
                <a:ext cx="17" cy="31"/>
              </a:xfrm>
              <a:custGeom>
                <a:avLst/>
                <a:gdLst>
                  <a:gd name="T0" fmla="*/ 3 w 17"/>
                  <a:gd name="T1" fmla="*/ 27 h 31"/>
                  <a:gd name="T2" fmla="*/ 3 w 17"/>
                  <a:gd name="T3" fmla="*/ 27 h 31"/>
                  <a:gd name="T4" fmla="*/ 1 w 17"/>
                  <a:gd name="T5" fmla="*/ 26 h 31"/>
                  <a:gd name="T6" fmla="*/ 1 w 17"/>
                  <a:gd name="T7" fmla="*/ 26 h 31"/>
                  <a:gd name="T8" fmla="*/ 1 w 17"/>
                  <a:gd name="T9" fmla="*/ 24 h 31"/>
                  <a:gd name="T10" fmla="*/ 3 w 17"/>
                  <a:gd name="T11" fmla="*/ 24 h 31"/>
                  <a:gd name="T12" fmla="*/ 3 w 17"/>
                  <a:gd name="T13" fmla="*/ 24 h 31"/>
                  <a:gd name="T14" fmla="*/ 1 w 17"/>
                  <a:gd name="T15" fmla="*/ 24 h 31"/>
                  <a:gd name="T16" fmla="*/ 1 w 17"/>
                  <a:gd name="T17" fmla="*/ 23 h 31"/>
                  <a:gd name="T18" fmla="*/ 1 w 17"/>
                  <a:gd name="T19" fmla="*/ 23 h 31"/>
                  <a:gd name="T20" fmla="*/ 1 w 17"/>
                  <a:gd name="T21" fmla="*/ 22 h 31"/>
                  <a:gd name="T22" fmla="*/ 3 w 17"/>
                  <a:gd name="T23" fmla="*/ 22 h 31"/>
                  <a:gd name="T24" fmla="*/ 4 w 17"/>
                  <a:gd name="T25" fmla="*/ 22 h 31"/>
                  <a:gd name="T26" fmla="*/ 5 w 17"/>
                  <a:gd name="T27" fmla="*/ 8 h 31"/>
                  <a:gd name="T28" fmla="*/ 5 w 17"/>
                  <a:gd name="T29" fmla="*/ 8 h 31"/>
                  <a:gd name="T30" fmla="*/ 3 w 17"/>
                  <a:gd name="T31" fmla="*/ 6 h 31"/>
                  <a:gd name="T32" fmla="*/ 3 w 17"/>
                  <a:gd name="T33" fmla="*/ 6 h 31"/>
                  <a:gd name="T34" fmla="*/ 6 w 17"/>
                  <a:gd name="T35" fmla="*/ 6 h 31"/>
                  <a:gd name="T36" fmla="*/ 6 w 17"/>
                  <a:gd name="T37" fmla="*/ 6 h 31"/>
                  <a:gd name="T38" fmla="*/ 4 w 17"/>
                  <a:gd name="T39" fmla="*/ 2 h 31"/>
                  <a:gd name="T40" fmla="*/ 4 w 17"/>
                  <a:gd name="T41" fmla="*/ 2 h 31"/>
                  <a:gd name="T42" fmla="*/ 5 w 17"/>
                  <a:gd name="T43" fmla="*/ 0 h 31"/>
                  <a:gd name="T44" fmla="*/ 5 w 17"/>
                  <a:gd name="T45" fmla="*/ 0 h 31"/>
                  <a:gd name="T46" fmla="*/ 8 w 17"/>
                  <a:gd name="T47" fmla="*/ 0 h 31"/>
                  <a:gd name="T48" fmla="*/ 13 w 17"/>
                  <a:gd name="T49" fmla="*/ 0 h 31"/>
                  <a:gd name="T50" fmla="*/ 13 w 17"/>
                  <a:gd name="T51" fmla="*/ 0 h 31"/>
                  <a:gd name="T52" fmla="*/ 13 w 17"/>
                  <a:gd name="T53" fmla="*/ 2 h 31"/>
                  <a:gd name="T54" fmla="*/ 13 w 17"/>
                  <a:gd name="T55" fmla="*/ 4 h 31"/>
                  <a:gd name="T56" fmla="*/ 13 w 17"/>
                  <a:gd name="T57" fmla="*/ 4 h 31"/>
                  <a:gd name="T58" fmla="*/ 10 w 17"/>
                  <a:gd name="T59" fmla="*/ 5 h 31"/>
                  <a:gd name="T60" fmla="*/ 10 w 17"/>
                  <a:gd name="T61" fmla="*/ 5 h 31"/>
                  <a:gd name="T62" fmla="*/ 13 w 17"/>
                  <a:gd name="T63" fmla="*/ 6 h 31"/>
                  <a:gd name="T64" fmla="*/ 13 w 17"/>
                  <a:gd name="T65" fmla="*/ 6 h 31"/>
                  <a:gd name="T66" fmla="*/ 13 w 17"/>
                  <a:gd name="T67" fmla="*/ 6 h 31"/>
                  <a:gd name="T68" fmla="*/ 10 w 17"/>
                  <a:gd name="T69" fmla="*/ 8 h 31"/>
                  <a:gd name="T70" fmla="*/ 12 w 17"/>
                  <a:gd name="T71" fmla="*/ 22 h 31"/>
                  <a:gd name="T72" fmla="*/ 14 w 17"/>
                  <a:gd name="T73" fmla="*/ 22 h 31"/>
                  <a:gd name="T74" fmla="*/ 14 w 17"/>
                  <a:gd name="T75" fmla="*/ 22 h 31"/>
                  <a:gd name="T76" fmla="*/ 15 w 17"/>
                  <a:gd name="T77" fmla="*/ 22 h 31"/>
                  <a:gd name="T78" fmla="*/ 15 w 17"/>
                  <a:gd name="T79" fmla="*/ 23 h 31"/>
                  <a:gd name="T80" fmla="*/ 15 w 17"/>
                  <a:gd name="T81" fmla="*/ 23 h 31"/>
                  <a:gd name="T82" fmla="*/ 15 w 17"/>
                  <a:gd name="T83" fmla="*/ 24 h 31"/>
                  <a:gd name="T84" fmla="*/ 14 w 17"/>
                  <a:gd name="T85" fmla="*/ 24 h 31"/>
                  <a:gd name="T86" fmla="*/ 14 w 17"/>
                  <a:gd name="T87" fmla="*/ 24 h 31"/>
                  <a:gd name="T88" fmla="*/ 15 w 17"/>
                  <a:gd name="T89" fmla="*/ 24 h 31"/>
                  <a:gd name="T90" fmla="*/ 15 w 17"/>
                  <a:gd name="T91" fmla="*/ 26 h 31"/>
                  <a:gd name="T92" fmla="*/ 15 w 17"/>
                  <a:gd name="T93" fmla="*/ 26 h 31"/>
                  <a:gd name="T94" fmla="*/ 14 w 17"/>
                  <a:gd name="T95" fmla="*/ 27 h 31"/>
                  <a:gd name="T96" fmla="*/ 14 w 17"/>
                  <a:gd name="T97" fmla="*/ 27 h 31"/>
                  <a:gd name="T98" fmla="*/ 17 w 17"/>
                  <a:gd name="T99" fmla="*/ 28 h 31"/>
                  <a:gd name="T100" fmla="*/ 17 w 17"/>
                  <a:gd name="T101" fmla="*/ 31 h 31"/>
                  <a:gd name="T102" fmla="*/ 0 w 17"/>
                  <a:gd name="T103" fmla="*/ 31 h 31"/>
                  <a:gd name="T104" fmla="*/ 0 w 17"/>
                  <a:gd name="T105" fmla="*/ 28 h 31"/>
                  <a:gd name="T106" fmla="*/ 0 w 17"/>
                  <a:gd name="T107" fmla="*/ 28 h 31"/>
                  <a:gd name="T108" fmla="*/ 3 w 17"/>
                  <a:gd name="T109" fmla="*/ 27 h 31"/>
                  <a:gd name="T110" fmla="*/ 3 w 17"/>
                  <a:gd name="T111" fmla="*/ 27 h 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7" h="31">
                    <a:moveTo>
                      <a:pt x="3" y="27"/>
                    </a:moveTo>
                    <a:lnTo>
                      <a:pt x="3" y="27"/>
                    </a:lnTo>
                    <a:lnTo>
                      <a:pt x="1" y="26"/>
                    </a:lnTo>
                    <a:lnTo>
                      <a:pt x="1" y="26"/>
                    </a:lnTo>
                    <a:lnTo>
                      <a:pt x="1" y="24"/>
                    </a:lnTo>
                    <a:lnTo>
                      <a:pt x="3" y="24"/>
                    </a:lnTo>
                    <a:lnTo>
                      <a:pt x="3" y="24"/>
                    </a:lnTo>
                    <a:lnTo>
                      <a:pt x="1" y="24"/>
                    </a:lnTo>
                    <a:lnTo>
                      <a:pt x="1" y="23"/>
                    </a:lnTo>
                    <a:lnTo>
                      <a:pt x="1" y="23"/>
                    </a:lnTo>
                    <a:lnTo>
                      <a:pt x="1" y="22"/>
                    </a:lnTo>
                    <a:lnTo>
                      <a:pt x="3" y="22"/>
                    </a:lnTo>
                    <a:lnTo>
                      <a:pt x="4" y="22"/>
                    </a:lnTo>
                    <a:lnTo>
                      <a:pt x="5" y="8"/>
                    </a:lnTo>
                    <a:lnTo>
                      <a:pt x="5" y="8"/>
                    </a:lnTo>
                    <a:lnTo>
                      <a:pt x="3" y="6"/>
                    </a:lnTo>
                    <a:lnTo>
                      <a:pt x="3" y="6"/>
                    </a:lnTo>
                    <a:lnTo>
                      <a:pt x="6" y="6"/>
                    </a:lnTo>
                    <a:lnTo>
                      <a:pt x="6" y="6"/>
                    </a:lnTo>
                    <a:lnTo>
                      <a:pt x="4" y="2"/>
                    </a:lnTo>
                    <a:lnTo>
                      <a:pt x="4" y="2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8" y="0"/>
                    </a:lnTo>
                    <a:lnTo>
                      <a:pt x="13" y="0"/>
                    </a:lnTo>
                    <a:lnTo>
                      <a:pt x="13" y="0"/>
                    </a:lnTo>
                    <a:lnTo>
                      <a:pt x="13" y="2"/>
                    </a:lnTo>
                    <a:lnTo>
                      <a:pt x="13" y="4"/>
                    </a:lnTo>
                    <a:lnTo>
                      <a:pt x="13" y="4"/>
                    </a:lnTo>
                    <a:lnTo>
                      <a:pt x="10" y="5"/>
                    </a:lnTo>
                    <a:lnTo>
                      <a:pt x="10" y="5"/>
                    </a:lnTo>
                    <a:lnTo>
                      <a:pt x="13" y="6"/>
                    </a:lnTo>
                    <a:lnTo>
                      <a:pt x="13" y="6"/>
                    </a:lnTo>
                    <a:lnTo>
                      <a:pt x="13" y="6"/>
                    </a:lnTo>
                    <a:lnTo>
                      <a:pt x="10" y="8"/>
                    </a:lnTo>
                    <a:lnTo>
                      <a:pt x="12" y="22"/>
                    </a:lnTo>
                    <a:lnTo>
                      <a:pt x="14" y="22"/>
                    </a:lnTo>
                    <a:lnTo>
                      <a:pt x="14" y="22"/>
                    </a:lnTo>
                    <a:lnTo>
                      <a:pt x="15" y="22"/>
                    </a:lnTo>
                    <a:lnTo>
                      <a:pt x="15" y="23"/>
                    </a:lnTo>
                    <a:lnTo>
                      <a:pt x="15" y="23"/>
                    </a:lnTo>
                    <a:lnTo>
                      <a:pt x="15" y="24"/>
                    </a:lnTo>
                    <a:lnTo>
                      <a:pt x="14" y="24"/>
                    </a:lnTo>
                    <a:lnTo>
                      <a:pt x="14" y="24"/>
                    </a:lnTo>
                    <a:lnTo>
                      <a:pt x="15" y="24"/>
                    </a:lnTo>
                    <a:lnTo>
                      <a:pt x="15" y="26"/>
                    </a:lnTo>
                    <a:lnTo>
                      <a:pt x="15" y="26"/>
                    </a:lnTo>
                    <a:lnTo>
                      <a:pt x="14" y="27"/>
                    </a:lnTo>
                    <a:lnTo>
                      <a:pt x="14" y="27"/>
                    </a:lnTo>
                    <a:lnTo>
                      <a:pt x="17" y="28"/>
                    </a:lnTo>
                    <a:lnTo>
                      <a:pt x="17" y="31"/>
                    </a:lnTo>
                    <a:lnTo>
                      <a:pt x="0" y="31"/>
                    </a:lnTo>
                    <a:lnTo>
                      <a:pt x="0" y="28"/>
                    </a:lnTo>
                    <a:lnTo>
                      <a:pt x="0" y="28"/>
                    </a:lnTo>
                    <a:lnTo>
                      <a:pt x="3" y="27"/>
                    </a:lnTo>
                    <a:lnTo>
                      <a:pt x="3" y="27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332" name="Freeform 322"/>
              <p:cNvSpPr>
                <a:spLocks/>
              </p:cNvSpPr>
              <p:nvPr/>
            </p:nvSpPr>
            <p:spPr bwMode="auto">
              <a:xfrm>
                <a:off x="2043" y="3231"/>
                <a:ext cx="17" cy="31"/>
              </a:xfrm>
              <a:custGeom>
                <a:avLst/>
                <a:gdLst>
                  <a:gd name="T0" fmla="*/ 2 w 17"/>
                  <a:gd name="T1" fmla="*/ 27 h 31"/>
                  <a:gd name="T2" fmla="*/ 2 w 17"/>
                  <a:gd name="T3" fmla="*/ 27 h 31"/>
                  <a:gd name="T4" fmla="*/ 1 w 17"/>
                  <a:gd name="T5" fmla="*/ 26 h 31"/>
                  <a:gd name="T6" fmla="*/ 1 w 17"/>
                  <a:gd name="T7" fmla="*/ 26 h 31"/>
                  <a:gd name="T8" fmla="*/ 1 w 17"/>
                  <a:gd name="T9" fmla="*/ 26 h 31"/>
                  <a:gd name="T10" fmla="*/ 2 w 17"/>
                  <a:gd name="T11" fmla="*/ 24 h 31"/>
                  <a:gd name="T12" fmla="*/ 2 w 17"/>
                  <a:gd name="T13" fmla="*/ 24 h 31"/>
                  <a:gd name="T14" fmla="*/ 1 w 17"/>
                  <a:gd name="T15" fmla="*/ 24 h 31"/>
                  <a:gd name="T16" fmla="*/ 1 w 17"/>
                  <a:gd name="T17" fmla="*/ 23 h 31"/>
                  <a:gd name="T18" fmla="*/ 1 w 17"/>
                  <a:gd name="T19" fmla="*/ 23 h 31"/>
                  <a:gd name="T20" fmla="*/ 1 w 17"/>
                  <a:gd name="T21" fmla="*/ 22 h 31"/>
                  <a:gd name="T22" fmla="*/ 2 w 17"/>
                  <a:gd name="T23" fmla="*/ 22 h 31"/>
                  <a:gd name="T24" fmla="*/ 4 w 17"/>
                  <a:gd name="T25" fmla="*/ 22 h 31"/>
                  <a:gd name="T26" fmla="*/ 5 w 17"/>
                  <a:gd name="T27" fmla="*/ 8 h 31"/>
                  <a:gd name="T28" fmla="*/ 5 w 17"/>
                  <a:gd name="T29" fmla="*/ 8 h 31"/>
                  <a:gd name="T30" fmla="*/ 2 w 17"/>
                  <a:gd name="T31" fmla="*/ 6 h 31"/>
                  <a:gd name="T32" fmla="*/ 2 w 17"/>
                  <a:gd name="T33" fmla="*/ 6 h 31"/>
                  <a:gd name="T34" fmla="*/ 5 w 17"/>
                  <a:gd name="T35" fmla="*/ 6 h 31"/>
                  <a:gd name="T36" fmla="*/ 5 w 17"/>
                  <a:gd name="T37" fmla="*/ 6 h 31"/>
                  <a:gd name="T38" fmla="*/ 4 w 17"/>
                  <a:gd name="T39" fmla="*/ 2 h 31"/>
                  <a:gd name="T40" fmla="*/ 4 w 17"/>
                  <a:gd name="T41" fmla="*/ 2 h 31"/>
                  <a:gd name="T42" fmla="*/ 4 w 17"/>
                  <a:gd name="T43" fmla="*/ 1 h 31"/>
                  <a:gd name="T44" fmla="*/ 4 w 17"/>
                  <a:gd name="T45" fmla="*/ 1 h 31"/>
                  <a:gd name="T46" fmla="*/ 8 w 17"/>
                  <a:gd name="T47" fmla="*/ 0 h 31"/>
                  <a:gd name="T48" fmla="*/ 13 w 17"/>
                  <a:gd name="T49" fmla="*/ 1 h 31"/>
                  <a:gd name="T50" fmla="*/ 13 w 17"/>
                  <a:gd name="T51" fmla="*/ 1 h 31"/>
                  <a:gd name="T52" fmla="*/ 13 w 17"/>
                  <a:gd name="T53" fmla="*/ 2 h 31"/>
                  <a:gd name="T54" fmla="*/ 13 w 17"/>
                  <a:gd name="T55" fmla="*/ 4 h 31"/>
                  <a:gd name="T56" fmla="*/ 13 w 17"/>
                  <a:gd name="T57" fmla="*/ 4 h 31"/>
                  <a:gd name="T58" fmla="*/ 10 w 17"/>
                  <a:gd name="T59" fmla="*/ 6 h 31"/>
                  <a:gd name="T60" fmla="*/ 10 w 17"/>
                  <a:gd name="T61" fmla="*/ 6 h 31"/>
                  <a:gd name="T62" fmla="*/ 13 w 17"/>
                  <a:gd name="T63" fmla="*/ 6 h 31"/>
                  <a:gd name="T64" fmla="*/ 13 w 17"/>
                  <a:gd name="T65" fmla="*/ 6 h 31"/>
                  <a:gd name="T66" fmla="*/ 13 w 17"/>
                  <a:gd name="T67" fmla="*/ 6 h 31"/>
                  <a:gd name="T68" fmla="*/ 10 w 17"/>
                  <a:gd name="T69" fmla="*/ 8 h 31"/>
                  <a:gd name="T70" fmla="*/ 11 w 17"/>
                  <a:gd name="T71" fmla="*/ 22 h 31"/>
                  <a:gd name="T72" fmla="*/ 14 w 17"/>
                  <a:gd name="T73" fmla="*/ 22 h 31"/>
                  <a:gd name="T74" fmla="*/ 14 w 17"/>
                  <a:gd name="T75" fmla="*/ 22 h 31"/>
                  <a:gd name="T76" fmla="*/ 15 w 17"/>
                  <a:gd name="T77" fmla="*/ 22 h 31"/>
                  <a:gd name="T78" fmla="*/ 15 w 17"/>
                  <a:gd name="T79" fmla="*/ 23 h 31"/>
                  <a:gd name="T80" fmla="*/ 15 w 17"/>
                  <a:gd name="T81" fmla="*/ 23 h 31"/>
                  <a:gd name="T82" fmla="*/ 15 w 17"/>
                  <a:gd name="T83" fmla="*/ 24 h 31"/>
                  <a:gd name="T84" fmla="*/ 14 w 17"/>
                  <a:gd name="T85" fmla="*/ 24 h 31"/>
                  <a:gd name="T86" fmla="*/ 14 w 17"/>
                  <a:gd name="T87" fmla="*/ 24 h 31"/>
                  <a:gd name="T88" fmla="*/ 15 w 17"/>
                  <a:gd name="T89" fmla="*/ 26 h 31"/>
                  <a:gd name="T90" fmla="*/ 15 w 17"/>
                  <a:gd name="T91" fmla="*/ 26 h 31"/>
                  <a:gd name="T92" fmla="*/ 15 w 17"/>
                  <a:gd name="T93" fmla="*/ 26 h 31"/>
                  <a:gd name="T94" fmla="*/ 14 w 17"/>
                  <a:gd name="T95" fmla="*/ 28 h 31"/>
                  <a:gd name="T96" fmla="*/ 14 w 17"/>
                  <a:gd name="T97" fmla="*/ 28 h 31"/>
                  <a:gd name="T98" fmla="*/ 17 w 17"/>
                  <a:gd name="T99" fmla="*/ 29 h 31"/>
                  <a:gd name="T100" fmla="*/ 17 w 17"/>
                  <a:gd name="T101" fmla="*/ 31 h 31"/>
                  <a:gd name="T102" fmla="*/ 0 w 17"/>
                  <a:gd name="T103" fmla="*/ 31 h 31"/>
                  <a:gd name="T104" fmla="*/ 0 w 17"/>
                  <a:gd name="T105" fmla="*/ 29 h 31"/>
                  <a:gd name="T106" fmla="*/ 0 w 17"/>
                  <a:gd name="T107" fmla="*/ 29 h 31"/>
                  <a:gd name="T108" fmla="*/ 2 w 17"/>
                  <a:gd name="T109" fmla="*/ 27 h 31"/>
                  <a:gd name="T110" fmla="*/ 2 w 17"/>
                  <a:gd name="T111" fmla="*/ 27 h 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7" h="31">
                    <a:moveTo>
                      <a:pt x="2" y="27"/>
                    </a:moveTo>
                    <a:lnTo>
                      <a:pt x="2" y="27"/>
                    </a:lnTo>
                    <a:lnTo>
                      <a:pt x="1" y="26"/>
                    </a:lnTo>
                    <a:lnTo>
                      <a:pt x="1" y="26"/>
                    </a:lnTo>
                    <a:lnTo>
                      <a:pt x="1" y="26"/>
                    </a:lnTo>
                    <a:lnTo>
                      <a:pt x="2" y="24"/>
                    </a:lnTo>
                    <a:lnTo>
                      <a:pt x="2" y="24"/>
                    </a:lnTo>
                    <a:lnTo>
                      <a:pt x="1" y="24"/>
                    </a:lnTo>
                    <a:lnTo>
                      <a:pt x="1" y="23"/>
                    </a:lnTo>
                    <a:lnTo>
                      <a:pt x="1" y="23"/>
                    </a:lnTo>
                    <a:lnTo>
                      <a:pt x="1" y="22"/>
                    </a:lnTo>
                    <a:lnTo>
                      <a:pt x="2" y="22"/>
                    </a:lnTo>
                    <a:lnTo>
                      <a:pt x="4" y="22"/>
                    </a:lnTo>
                    <a:lnTo>
                      <a:pt x="5" y="8"/>
                    </a:lnTo>
                    <a:lnTo>
                      <a:pt x="5" y="8"/>
                    </a:lnTo>
                    <a:lnTo>
                      <a:pt x="2" y="6"/>
                    </a:lnTo>
                    <a:lnTo>
                      <a:pt x="2" y="6"/>
                    </a:lnTo>
                    <a:lnTo>
                      <a:pt x="5" y="6"/>
                    </a:lnTo>
                    <a:lnTo>
                      <a:pt x="5" y="6"/>
                    </a:lnTo>
                    <a:lnTo>
                      <a:pt x="4" y="2"/>
                    </a:lnTo>
                    <a:lnTo>
                      <a:pt x="4" y="2"/>
                    </a:lnTo>
                    <a:lnTo>
                      <a:pt x="4" y="1"/>
                    </a:lnTo>
                    <a:lnTo>
                      <a:pt x="4" y="1"/>
                    </a:lnTo>
                    <a:lnTo>
                      <a:pt x="8" y="0"/>
                    </a:lnTo>
                    <a:lnTo>
                      <a:pt x="13" y="1"/>
                    </a:lnTo>
                    <a:lnTo>
                      <a:pt x="13" y="1"/>
                    </a:lnTo>
                    <a:lnTo>
                      <a:pt x="13" y="2"/>
                    </a:lnTo>
                    <a:lnTo>
                      <a:pt x="13" y="4"/>
                    </a:lnTo>
                    <a:lnTo>
                      <a:pt x="13" y="4"/>
                    </a:lnTo>
                    <a:lnTo>
                      <a:pt x="10" y="6"/>
                    </a:lnTo>
                    <a:lnTo>
                      <a:pt x="10" y="6"/>
                    </a:lnTo>
                    <a:lnTo>
                      <a:pt x="13" y="6"/>
                    </a:lnTo>
                    <a:lnTo>
                      <a:pt x="13" y="6"/>
                    </a:lnTo>
                    <a:lnTo>
                      <a:pt x="13" y="6"/>
                    </a:lnTo>
                    <a:lnTo>
                      <a:pt x="10" y="8"/>
                    </a:lnTo>
                    <a:lnTo>
                      <a:pt x="11" y="22"/>
                    </a:lnTo>
                    <a:lnTo>
                      <a:pt x="14" y="22"/>
                    </a:lnTo>
                    <a:lnTo>
                      <a:pt x="14" y="22"/>
                    </a:lnTo>
                    <a:lnTo>
                      <a:pt x="15" y="22"/>
                    </a:lnTo>
                    <a:lnTo>
                      <a:pt x="15" y="23"/>
                    </a:lnTo>
                    <a:lnTo>
                      <a:pt x="15" y="23"/>
                    </a:lnTo>
                    <a:lnTo>
                      <a:pt x="15" y="24"/>
                    </a:lnTo>
                    <a:lnTo>
                      <a:pt x="14" y="24"/>
                    </a:lnTo>
                    <a:lnTo>
                      <a:pt x="14" y="24"/>
                    </a:lnTo>
                    <a:lnTo>
                      <a:pt x="15" y="26"/>
                    </a:lnTo>
                    <a:lnTo>
                      <a:pt x="15" y="26"/>
                    </a:lnTo>
                    <a:lnTo>
                      <a:pt x="15" y="26"/>
                    </a:lnTo>
                    <a:lnTo>
                      <a:pt x="14" y="28"/>
                    </a:lnTo>
                    <a:lnTo>
                      <a:pt x="14" y="28"/>
                    </a:lnTo>
                    <a:lnTo>
                      <a:pt x="17" y="29"/>
                    </a:lnTo>
                    <a:lnTo>
                      <a:pt x="17" y="31"/>
                    </a:lnTo>
                    <a:lnTo>
                      <a:pt x="0" y="31"/>
                    </a:lnTo>
                    <a:lnTo>
                      <a:pt x="0" y="29"/>
                    </a:lnTo>
                    <a:lnTo>
                      <a:pt x="0" y="29"/>
                    </a:lnTo>
                    <a:lnTo>
                      <a:pt x="2" y="27"/>
                    </a:lnTo>
                    <a:lnTo>
                      <a:pt x="2" y="27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333" name="Freeform 323"/>
              <p:cNvSpPr>
                <a:spLocks/>
              </p:cNvSpPr>
              <p:nvPr/>
            </p:nvSpPr>
            <p:spPr bwMode="auto">
              <a:xfrm>
                <a:off x="1968" y="3206"/>
                <a:ext cx="17" cy="31"/>
              </a:xfrm>
              <a:custGeom>
                <a:avLst/>
                <a:gdLst>
                  <a:gd name="T0" fmla="*/ 3 w 17"/>
                  <a:gd name="T1" fmla="*/ 27 h 31"/>
                  <a:gd name="T2" fmla="*/ 3 w 17"/>
                  <a:gd name="T3" fmla="*/ 27 h 31"/>
                  <a:gd name="T4" fmla="*/ 1 w 17"/>
                  <a:gd name="T5" fmla="*/ 26 h 31"/>
                  <a:gd name="T6" fmla="*/ 1 w 17"/>
                  <a:gd name="T7" fmla="*/ 26 h 31"/>
                  <a:gd name="T8" fmla="*/ 3 w 17"/>
                  <a:gd name="T9" fmla="*/ 25 h 31"/>
                  <a:gd name="T10" fmla="*/ 4 w 17"/>
                  <a:gd name="T11" fmla="*/ 25 h 31"/>
                  <a:gd name="T12" fmla="*/ 4 w 17"/>
                  <a:gd name="T13" fmla="*/ 25 h 31"/>
                  <a:gd name="T14" fmla="*/ 3 w 17"/>
                  <a:gd name="T15" fmla="*/ 25 h 31"/>
                  <a:gd name="T16" fmla="*/ 1 w 17"/>
                  <a:gd name="T17" fmla="*/ 24 h 31"/>
                  <a:gd name="T18" fmla="*/ 1 w 17"/>
                  <a:gd name="T19" fmla="*/ 24 h 31"/>
                  <a:gd name="T20" fmla="*/ 3 w 17"/>
                  <a:gd name="T21" fmla="*/ 22 h 31"/>
                  <a:gd name="T22" fmla="*/ 4 w 17"/>
                  <a:gd name="T23" fmla="*/ 22 h 31"/>
                  <a:gd name="T24" fmla="*/ 5 w 17"/>
                  <a:gd name="T25" fmla="*/ 22 h 31"/>
                  <a:gd name="T26" fmla="*/ 5 w 17"/>
                  <a:gd name="T27" fmla="*/ 8 h 31"/>
                  <a:gd name="T28" fmla="*/ 5 w 17"/>
                  <a:gd name="T29" fmla="*/ 8 h 31"/>
                  <a:gd name="T30" fmla="*/ 4 w 17"/>
                  <a:gd name="T31" fmla="*/ 7 h 31"/>
                  <a:gd name="T32" fmla="*/ 4 w 17"/>
                  <a:gd name="T33" fmla="*/ 7 h 31"/>
                  <a:gd name="T34" fmla="*/ 7 w 17"/>
                  <a:gd name="T35" fmla="*/ 6 h 31"/>
                  <a:gd name="T36" fmla="*/ 7 w 17"/>
                  <a:gd name="T37" fmla="*/ 6 h 31"/>
                  <a:gd name="T38" fmla="*/ 4 w 17"/>
                  <a:gd name="T39" fmla="*/ 3 h 31"/>
                  <a:gd name="T40" fmla="*/ 4 w 17"/>
                  <a:gd name="T41" fmla="*/ 3 h 31"/>
                  <a:gd name="T42" fmla="*/ 5 w 17"/>
                  <a:gd name="T43" fmla="*/ 0 h 31"/>
                  <a:gd name="T44" fmla="*/ 5 w 17"/>
                  <a:gd name="T45" fmla="*/ 0 h 31"/>
                  <a:gd name="T46" fmla="*/ 9 w 17"/>
                  <a:gd name="T47" fmla="*/ 0 h 31"/>
                  <a:gd name="T48" fmla="*/ 13 w 17"/>
                  <a:gd name="T49" fmla="*/ 0 h 31"/>
                  <a:gd name="T50" fmla="*/ 13 w 17"/>
                  <a:gd name="T51" fmla="*/ 0 h 31"/>
                  <a:gd name="T52" fmla="*/ 13 w 17"/>
                  <a:gd name="T53" fmla="*/ 2 h 31"/>
                  <a:gd name="T54" fmla="*/ 13 w 17"/>
                  <a:gd name="T55" fmla="*/ 4 h 31"/>
                  <a:gd name="T56" fmla="*/ 13 w 17"/>
                  <a:gd name="T57" fmla="*/ 4 h 31"/>
                  <a:gd name="T58" fmla="*/ 12 w 17"/>
                  <a:gd name="T59" fmla="*/ 6 h 31"/>
                  <a:gd name="T60" fmla="*/ 12 w 17"/>
                  <a:gd name="T61" fmla="*/ 6 h 31"/>
                  <a:gd name="T62" fmla="*/ 14 w 17"/>
                  <a:gd name="T63" fmla="*/ 6 h 31"/>
                  <a:gd name="T64" fmla="*/ 14 w 17"/>
                  <a:gd name="T65" fmla="*/ 6 h 31"/>
                  <a:gd name="T66" fmla="*/ 13 w 17"/>
                  <a:gd name="T67" fmla="*/ 7 h 31"/>
                  <a:gd name="T68" fmla="*/ 12 w 17"/>
                  <a:gd name="T69" fmla="*/ 8 h 31"/>
                  <a:gd name="T70" fmla="*/ 13 w 17"/>
                  <a:gd name="T71" fmla="*/ 22 h 31"/>
                  <a:gd name="T72" fmla="*/ 14 w 17"/>
                  <a:gd name="T73" fmla="*/ 22 h 31"/>
                  <a:gd name="T74" fmla="*/ 14 w 17"/>
                  <a:gd name="T75" fmla="*/ 22 h 31"/>
                  <a:gd name="T76" fmla="*/ 16 w 17"/>
                  <a:gd name="T77" fmla="*/ 22 h 31"/>
                  <a:gd name="T78" fmla="*/ 16 w 17"/>
                  <a:gd name="T79" fmla="*/ 24 h 31"/>
                  <a:gd name="T80" fmla="*/ 16 w 17"/>
                  <a:gd name="T81" fmla="*/ 24 h 31"/>
                  <a:gd name="T82" fmla="*/ 16 w 17"/>
                  <a:gd name="T83" fmla="*/ 25 h 31"/>
                  <a:gd name="T84" fmla="*/ 14 w 17"/>
                  <a:gd name="T85" fmla="*/ 25 h 31"/>
                  <a:gd name="T86" fmla="*/ 14 w 17"/>
                  <a:gd name="T87" fmla="*/ 25 h 31"/>
                  <a:gd name="T88" fmla="*/ 16 w 17"/>
                  <a:gd name="T89" fmla="*/ 25 h 31"/>
                  <a:gd name="T90" fmla="*/ 16 w 17"/>
                  <a:gd name="T91" fmla="*/ 26 h 31"/>
                  <a:gd name="T92" fmla="*/ 16 w 17"/>
                  <a:gd name="T93" fmla="*/ 26 h 31"/>
                  <a:gd name="T94" fmla="*/ 16 w 17"/>
                  <a:gd name="T95" fmla="*/ 27 h 31"/>
                  <a:gd name="T96" fmla="*/ 16 w 17"/>
                  <a:gd name="T97" fmla="*/ 27 h 31"/>
                  <a:gd name="T98" fmla="*/ 17 w 17"/>
                  <a:gd name="T99" fmla="*/ 29 h 31"/>
                  <a:gd name="T100" fmla="*/ 17 w 17"/>
                  <a:gd name="T101" fmla="*/ 31 h 31"/>
                  <a:gd name="T102" fmla="*/ 0 w 17"/>
                  <a:gd name="T103" fmla="*/ 31 h 31"/>
                  <a:gd name="T104" fmla="*/ 0 w 17"/>
                  <a:gd name="T105" fmla="*/ 29 h 31"/>
                  <a:gd name="T106" fmla="*/ 0 w 17"/>
                  <a:gd name="T107" fmla="*/ 29 h 31"/>
                  <a:gd name="T108" fmla="*/ 3 w 17"/>
                  <a:gd name="T109" fmla="*/ 27 h 31"/>
                  <a:gd name="T110" fmla="*/ 3 w 17"/>
                  <a:gd name="T111" fmla="*/ 27 h 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7" h="31">
                    <a:moveTo>
                      <a:pt x="3" y="27"/>
                    </a:moveTo>
                    <a:lnTo>
                      <a:pt x="3" y="27"/>
                    </a:lnTo>
                    <a:lnTo>
                      <a:pt x="1" y="26"/>
                    </a:lnTo>
                    <a:lnTo>
                      <a:pt x="1" y="26"/>
                    </a:lnTo>
                    <a:lnTo>
                      <a:pt x="3" y="25"/>
                    </a:lnTo>
                    <a:lnTo>
                      <a:pt x="4" y="25"/>
                    </a:lnTo>
                    <a:lnTo>
                      <a:pt x="4" y="25"/>
                    </a:lnTo>
                    <a:lnTo>
                      <a:pt x="3" y="25"/>
                    </a:lnTo>
                    <a:lnTo>
                      <a:pt x="1" y="24"/>
                    </a:lnTo>
                    <a:lnTo>
                      <a:pt x="1" y="24"/>
                    </a:lnTo>
                    <a:lnTo>
                      <a:pt x="3" y="22"/>
                    </a:lnTo>
                    <a:lnTo>
                      <a:pt x="4" y="22"/>
                    </a:lnTo>
                    <a:lnTo>
                      <a:pt x="5" y="22"/>
                    </a:lnTo>
                    <a:lnTo>
                      <a:pt x="5" y="8"/>
                    </a:lnTo>
                    <a:lnTo>
                      <a:pt x="5" y="8"/>
                    </a:lnTo>
                    <a:lnTo>
                      <a:pt x="4" y="7"/>
                    </a:lnTo>
                    <a:lnTo>
                      <a:pt x="4" y="7"/>
                    </a:lnTo>
                    <a:lnTo>
                      <a:pt x="7" y="6"/>
                    </a:lnTo>
                    <a:lnTo>
                      <a:pt x="7" y="6"/>
                    </a:lnTo>
                    <a:lnTo>
                      <a:pt x="4" y="3"/>
                    </a:lnTo>
                    <a:lnTo>
                      <a:pt x="4" y="3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9" y="0"/>
                    </a:lnTo>
                    <a:lnTo>
                      <a:pt x="13" y="0"/>
                    </a:lnTo>
                    <a:lnTo>
                      <a:pt x="13" y="0"/>
                    </a:lnTo>
                    <a:lnTo>
                      <a:pt x="13" y="2"/>
                    </a:lnTo>
                    <a:lnTo>
                      <a:pt x="13" y="4"/>
                    </a:lnTo>
                    <a:lnTo>
                      <a:pt x="13" y="4"/>
                    </a:lnTo>
                    <a:lnTo>
                      <a:pt x="12" y="6"/>
                    </a:lnTo>
                    <a:lnTo>
                      <a:pt x="12" y="6"/>
                    </a:lnTo>
                    <a:lnTo>
                      <a:pt x="14" y="6"/>
                    </a:lnTo>
                    <a:lnTo>
                      <a:pt x="14" y="6"/>
                    </a:lnTo>
                    <a:lnTo>
                      <a:pt x="13" y="7"/>
                    </a:lnTo>
                    <a:lnTo>
                      <a:pt x="12" y="8"/>
                    </a:lnTo>
                    <a:lnTo>
                      <a:pt x="13" y="22"/>
                    </a:lnTo>
                    <a:lnTo>
                      <a:pt x="14" y="22"/>
                    </a:lnTo>
                    <a:lnTo>
                      <a:pt x="14" y="22"/>
                    </a:lnTo>
                    <a:lnTo>
                      <a:pt x="16" y="22"/>
                    </a:lnTo>
                    <a:lnTo>
                      <a:pt x="16" y="24"/>
                    </a:lnTo>
                    <a:lnTo>
                      <a:pt x="16" y="24"/>
                    </a:lnTo>
                    <a:lnTo>
                      <a:pt x="16" y="25"/>
                    </a:lnTo>
                    <a:lnTo>
                      <a:pt x="14" y="25"/>
                    </a:lnTo>
                    <a:lnTo>
                      <a:pt x="14" y="25"/>
                    </a:lnTo>
                    <a:lnTo>
                      <a:pt x="16" y="25"/>
                    </a:lnTo>
                    <a:lnTo>
                      <a:pt x="16" y="26"/>
                    </a:lnTo>
                    <a:lnTo>
                      <a:pt x="16" y="26"/>
                    </a:lnTo>
                    <a:lnTo>
                      <a:pt x="16" y="27"/>
                    </a:lnTo>
                    <a:lnTo>
                      <a:pt x="16" y="27"/>
                    </a:lnTo>
                    <a:lnTo>
                      <a:pt x="17" y="29"/>
                    </a:lnTo>
                    <a:lnTo>
                      <a:pt x="17" y="31"/>
                    </a:lnTo>
                    <a:lnTo>
                      <a:pt x="0" y="31"/>
                    </a:lnTo>
                    <a:lnTo>
                      <a:pt x="0" y="29"/>
                    </a:lnTo>
                    <a:lnTo>
                      <a:pt x="0" y="29"/>
                    </a:lnTo>
                    <a:lnTo>
                      <a:pt x="3" y="27"/>
                    </a:lnTo>
                    <a:lnTo>
                      <a:pt x="3" y="27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334" name="Freeform 324"/>
              <p:cNvSpPr>
                <a:spLocks/>
              </p:cNvSpPr>
              <p:nvPr/>
            </p:nvSpPr>
            <p:spPr bwMode="auto">
              <a:xfrm>
                <a:off x="2035" y="3219"/>
                <a:ext cx="17" cy="31"/>
              </a:xfrm>
              <a:custGeom>
                <a:avLst/>
                <a:gdLst>
                  <a:gd name="T0" fmla="*/ 1 w 17"/>
                  <a:gd name="T1" fmla="*/ 27 h 31"/>
                  <a:gd name="T2" fmla="*/ 1 w 17"/>
                  <a:gd name="T3" fmla="*/ 27 h 31"/>
                  <a:gd name="T4" fmla="*/ 1 w 17"/>
                  <a:gd name="T5" fmla="*/ 26 h 31"/>
                  <a:gd name="T6" fmla="*/ 1 w 17"/>
                  <a:gd name="T7" fmla="*/ 26 h 31"/>
                  <a:gd name="T8" fmla="*/ 1 w 17"/>
                  <a:gd name="T9" fmla="*/ 26 h 31"/>
                  <a:gd name="T10" fmla="*/ 3 w 17"/>
                  <a:gd name="T11" fmla="*/ 25 h 31"/>
                  <a:gd name="T12" fmla="*/ 3 w 17"/>
                  <a:gd name="T13" fmla="*/ 25 h 31"/>
                  <a:gd name="T14" fmla="*/ 1 w 17"/>
                  <a:gd name="T15" fmla="*/ 25 h 31"/>
                  <a:gd name="T16" fmla="*/ 1 w 17"/>
                  <a:gd name="T17" fmla="*/ 23 h 31"/>
                  <a:gd name="T18" fmla="*/ 1 w 17"/>
                  <a:gd name="T19" fmla="*/ 23 h 31"/>
                  <a:gd name="T20" fmla="*/ 1 w 17"/>
                  <a:gd name="T21" fmla="*/ 22 h 31"/>
                  <a:gd name="T22" fmla="*/ 3 w 17"/>
                  <a:gd name="T23" fmla="*/ 22 h 31"/>
                  <a:gd name="T24" fmla="*/ 4 w 17"/>
                  <a:gd name="T25" fmla="*/ 22 h 31"/>
                  <a:gd name="T26" fmla="*/ 5 w 17"/>
                  <a:gd name="T27" fmla="*/ 8 h 31"/>
                  <a:gd name="T28" fmla="*/ 5 w 17"/>
                  <a:gd name="T29" fmla="*/ 8 h 31"/>
                  <a:gd name="T30" fmla="*/ 3 w 17"/>
                  <a:gd name="T31" fmla="*/ 7 h 31"/>
                  <a:gd name="T32" fmla="*/ 3 w 17"/>
                  <a:gd name="T33" fmla="*/ 7 h 31"/>
                  <a:gd name="T34" fmla="*/ 5 w 17"/>
                  <a:gd name="T35" fmla="*/ 7 h 31"/>
                  <a:gd name="T36" fmla="*/ 5 w 17"/>
                  <a:gd name="T37" fmla="*/ 7 h 31"/>
                  <a:gd name="T38" fmla="*/ 4 w 17"/>
                  <a:gd name="T39" fmla="*/ 3 h 31"/>
                  <a:gd name="T40" fmla="*/ 4 w 17"/>
                  <a:gd name="T41" fmla="*/ 3 h 31"/>
                  <a:gd name="T42" fmla="*/ 4 w 17"/>
                  <a:gd name="T43" fmla="*/ 2 h 31"/>
                  <a:gd name="T44" fmla="*/ 4 w 17"/>
                  <a:gd name="T45" fmla="*/ 2 h 31"/>
                  <a:gd name="T46" fmla="*/ 8 w 17"/>
                  <a:gd name="T47" fmla="*/ 0 h 31"/>
                  <a:gd name="T48" fmla="*/ 12 w 17"/>
                  <a:gd name="T49" fmla="*/ 2 h 31"/>
                  <a:gd name="T50" fmla="*/ 12 w 17"/>
                  <a:gd name="T51" fmla="*/ 2 h 31"/>
                  <a:gd name="T52" fmla="*/ 13 w 17"/>
                  <a:gd name="T53" fmla="*/ 3 h 31"/>
                  <a:gd name="T54" fmla="*/ 12 w 17"/>
                  <a:gd name="T55" fmla="*/ 4 h 31"/>
                  <a:gd name="T56" fmla="*/ 12 w 17"/>
                  <a:gd name="T57" fmla="*/ 4 h 31"/>
                  <a:gd name="T58" fmla="*/ 10 w 17"/>
                  <a:gd name="T59" fmla="*/ 5 h 31"/>
                  <a:gd name="T60" fmla="*/ 10 w 17"/>
                  <a:gd name="T61" fmla="*/ 5 h 31"/>
                  <a:gd name="T62" fmla="*/ 13 w 17"/>
                  <a:gd name="T63" fmla="*/ 7 h 31"/>
                  <a:gd name="T64" fmla="*/ 13 w 17"/>
                  <a:gd name="T65" fmla="*/ 7 h 31"/>
                  <a:gd name="T66" fmla="*/ 13 w 17"/>
                  <a:gd name="T67" fmla="*/ 7 h 31"/>
                  <a:gd name="T68" fmla="*/ 10 w 17"/>
                  <a:gd name="T69" fmla="*/ 8 h 31"/>
                  <a:gd name="T70" fmla="*/ 12 w 17"/>
                  <a:gd name="T71" fmla="*/ 22 h 31"/>
                  <a:gd name="T72" fmla="*/ 14 w 17"/>
                  <a:gd name="T73" fmla="*/ 22 h 31"/>
                  <a:gd name="T74" fmla="*/ 14 w 17"/>
                  <a:gd name="T75" fmla="*/ 22 h 31"/>
                  <a:gd name="T76" fmla="*/ 16 w 17"/>
                  <a:gd name="T77" fmla="*/ 22 h 31"/>
                  <a:gd name="T78" fmla="*/ 16 w 17"/>
                  <a:gd name="T79" fmla="*/ 23 h 31"/>
                  <a:gd name="T80" fmla="*/ 16 w 17"/>
                  <a:gd name="T81" fmla="*/ 23 h 31"/>
                  <a:gd name="T82" fmla="*/ 16 w 17"/>
                  <a:gd name="T83" fmla="*/ 25 h 31"/>
                  <a:gd name="T84" fmla="*/ 14 w 17"/>
                  <a:gd name="T85" fmla="*/ 25 h 31"/>
                  <a:gd name="T86" fmla="*/ 14 w 17"/>
                  <a:gd name="T87" fmla="*/ 25 h 31"/>
                  <a:gd name="T88" fmla="*/ 16 w 17"/>
                  <a:gd name="T89" fmla="*/ 26 h 31"/>
                  <a:gd name="T90" fmla="*/ 16 w 17"/>
                  <a:gd name="T91" fmla="*/ 26 h 31"/>
                  <a:gd name="T92" fmla="*/ 16 w 17"/>
                  <a:gd name="T93" fmla="*/ 26 h 31"/>
                  <a:gd name="T94" fmla="*/ 14 w 17"/>
                  <a:gd name="T95" fmla="*/ 27 h 31"/>
                  <a:gd name="T96" fmla="*/ 14 w 17"/>
                  <a:gd name="T97" fmla="*/ 27 h 31"/>
                  <a:gd name="T98" fmla="*/ 17 w 17"/>
                  <a:gd name="T99" fmla="*/ 30 h 31"/>
                  <a:gd name="T100" fmla="*/ 17 w 17"/>
                  <a:gd name="T101" fmla="*/ 31 h 31"/>
                  <a:gd name="T102" fmla="*/ 0 w 17"/>
                  <a:gd name="T103" fmla="*/ 31 h 31"/>
                  <a:gd name="T104" fmla="*/ 0 w 17"/>
                  <a:gd name="T105" fmla="*/ 30 h 31"/>
                  <a:gd name="T106" fmla="*/ 0 w 17"/>
                  <a:gd name="T107" fmla="*/ 30 h 31"/>
                  <a:gd name="T108" fmla="*/ 1 w 17"/>
                  <a:gd name="T109" fmla="*/ 27 h 31"/>
                  <a:gd name="T110" fmla="*/ 1 w 17"/>
                  <a:gd name="T111" fmla="*/ 27 h 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7" h="31">
                    <a:moveTo>
                      <a:pt x="1" y="27"/>
                    </a:moveTo>
                    <a:lnTo>
                      <a:pt x="1" y="27"/>
                    </a:lnTo>
                    <a:lnTo>
                      <a:pt x="1" y="26"/>
                    </a:lnTo>
                    <a:lnTo>
                      <a:pt x="1" y="26"/>
                    </a:lnTo>
                    <a:lnTo>
                      <a:pt x="1" y="26"/>
                    </a:lnTo>
                    <a:lnTo>
                      <a:pt x="3" y="25"/>
                    </a:lnTo>
                    <a:lnTo>
                      <a:pt x="3" y="25"/>
                    </a:lnTo>
                    <a:lnTo>
                      <a:pt x="1" y="25"/>
                    </a:lnTo>
                    <a:lnTo>
                      <a:pt x="1" y="23"/>
                    </a:lnTo>
                    <a:lnTo>
                      <a:pt x="1" y="23"/>
                    </a:lnTo>
                    <a:lnTo>
                      <a:pt x="1" y="22"/>
                    </a:lnTo>
                    <a:lnTo>
                      <a:pt x="3" y="22"/>
                    </a:lnTo>
                    <a:lnTo>
                      <a:pt x="4" y="22"/>
                    </a:lnTo>
                    <a:lnTo>
                      <a:pt x="5" y="8"/>
                    </a:lnTo>
                    <a:lnTo>
                      <a:pt x="5" y="8"/>
                    </a:lnTo>
                    <a:lnTo>
                      <a:pt x="3" y="7"/>
                    </a:lnTo>
                    <a:lnTo>
                      <a:pt x="3" y="7"/>
                    </a:lnTo>
                    <a:lnTo>
                      <a:pt x="5" y="7"/>
                    </a:lnTo>
                    <a:lnTo>
                      <a:pt x="5" y="7"/>
                    </a:lnTo>
                    <a:lnTo>
                      <a:pt x="4" y="3"/>
                    </a:lnTo>
                    <a:lnTo>
                      <a:pt x="4" y="3"/>
                    </a:lnTo>
                    <a:lnTo>
                      <a:pt x="4" y="2"/>
                    </a:lnTo>
                    <a:lnTo>
                      <a:pt x="4" y="2"/>
                    </a:lnTo>
                    <a:lnTo>
                      <a:pt x="8" y="0"/>
                    </a:lnTo>
                    <a:lnTo>
                      <a:pt x="12" y="2"/>
                    </a:lnTo>
                    <a:lnTo>
                      <a:pt x="12" y="2"/>
                    </a:lnTo>
                    <a:lnTo>
                      <a:pt x="13" y="3"/>
                    </a:lnTo>
                    <a:lnTo>
                      <a:pt x="12" y="4"/>
                    </a:lnTo>
                    <a:lnTo>
                      <a:pt x="12" y="4"/>
                    </a:lnTo>
                    <a:lnTo>
                      <a:pt x="10" y="5"/>
                    </a:lnTo>
                    <a:lnTo>
                      <a:pt x="10" y="5"/>
                    </a:lnTo>
                    <a:lnTo>
                      <a:pt x="13" y="7"/>
                    </a:lnTo>
                    <a:lnTo>
                      <a:pt x="13" y="7"/>
                    </a:lnTo>
                    <a:lnTo>
                      <a:pt x="13" y="7"/>
                    </a:lnTo>
                    <a:lnTo>
                      <a:pt x="10" y="8"/>
                    </a:lnTo>
                    <a:lnTo>
                      <a:pt x="12" y="22"/>
                    </a:lnTo>
                    <a:lnTo>
                      <a:pt x="14" y="22"/>
                    </a:lnTo>
                    <a:lnTo>
                      <a:pt x="14" y="22"/>
                    </a:lnTo>
                    <a:lnTo>
                      <a:pt x="16" y="22"/>
                    </a:lnTo>
                    <a:lnTo>
                      <a:pt x="16" y="23"/>
                    </a:lnTo>
                    <a:lnTo>
                      <a:pt x="16" y="23"/>
                    </a:lnTo>
                    <a:lnTo>
                      <a:pt x="16" y="25"/>
                    </a:lnTo>
                    <a:lnTo>
                      <a:pt x="14" y="25"/>
                    </a:lnTo>
                    <a:lnTo>
                      <a:pt x="14" y="25"/>
                    </a:lnTo>
                    <a:lnTo>
                      <a:pt x="16" y="26"/>
                    </a:lnTo>
                    <a:lnTo>
                      <a:pt x="16" y="26"/>
                    </a:lnTo>
                    <a:lnTo>
                      <a:pt x="16" y="26"/>
                    </a:lnTo>
                    <a:lnTo>
                      <a:pt x="14" y="27"/>
                    </a:lnTo>
                    <a:lnTo>
                      <a:pt x="14" y="27"/>
                    </a:lnTo>
                    <a:lnTo>
                      <a:pt x="17" y="30"/>
                    </a:lnTo>
                    <a:lnTo>
                      <a:pt x="17" y="31"/>
                    </a:lnTo>
                    <a:lnTo>
                      <a:pt x="0" y="31"/>
                    </a:lnTo>
                    <a:lnTo>
                      <a:pt x="0" y="30"/>
                    </a:lnTo>
                    <a:lnTo>
                      <a:pt x="0" y="30"/>
                    </a:lnTo>
                    <a:lnTo>
                      <a:pt x="1" y="27"/>
                    </a:lnTo>
                    <a:lnTo>
                      <a:pt x="1" y="27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335" name="Freeform 325"/>
              <p:cNvSpPr>
                <a:spLocks/>
              </p:cNvSpPr>
              <p:nvPr/>
            </p:nvSpPr>
            <p:spPr bwMode="auto">
              <a:xfrm>
                <a:off x="2012" y="3303"/>
                <a:ext cx="17" cy="30"/>
              </a:xfrm>
              <a:custGeom>
                <a:avLst/>
                <a:gdLst>
                  <a:gd name="T0" fmla="*/ 3 w 17"/>
                  <a:gd name="T1" fmla="*/ 27 h 30"/>
                  <a:gd name="T2" fmla="*/ 3 w 17"/>
                  <a:gd name="T3" fmla="*/ 27 h 30"/>
                  <a:gd name="T4" fmla="*/ 1 w 17"/>
                  <a:gd name="T5" fmla="*/ 26 h 30"/>
                  <a:gd name="T6" fmla="*/ 1 w 17"/>
                  <a:gd name="T7" fmla="*/ 26 h 30"/>
                  <a:gd name="T8" fmla="*/ 3 w 17"/>
                  <a:gd name="T9" fmla="*/ 24 h 30"/>
                  <a:gd name="T10" fmla="*/ 3 w 17"/>
                  <a:gd name="T11" fmla="*/ 24 h 30"/>
                  <a:gd name="T12" fmla="*/ 3 w 17"/>
                  <a:gd name="T13" fmla="*/ 24 h 30"/>
                  <a:gd name="T14" fmla="*/ 3 w 17"/>
                  <a:gd name="T15" fmla="*/ 23 h 30"/>
                  <a:gd name="T16" fmla="*/ 1 w 17"/>
                  <a:gd name="T17" fmla="*/ 22 h 30"/>
                  <a:gd name="T18" fmla="*/ 1 w 17"/>
                  <a:gd name="T19" fmla="*/ 22 h 30"/>
                  <a:gd name="T20" fmla="*/ 3 w 17"/>
                  <a:gd name="T21" fmla="*/ 22 h 30"/>
                  <a:gd name="T22" fmla="*/ 3 w 17"/>
                  <a:gd name="T23" fmla="*/ 21 h 30"/>
                  <a:gd name="T24" fmla="*/ 5 w 17"/>
                  <a:gd name="T25" fmla="*/ 21 h 30"/>
                  <a:gd name="T26" fmla="*/ 5 w 17"/>
                  <a:gd name="T27" fmla="*/ 8 h 30"/>
                  <a:gd name="T28" fmla="*/ 5 w 17"/>
                  <a:gd name="T29" fmla="*/ 8 h 30"/>
                  <a:gd name="T30" fmla="*/ 3 w 17"/>
                  <a:gd name="T31" fmla="*/ 5 h 30"/>
                  <a:gd name="T32" fmla="*/ 3 w 17"/>
                  <a:gd name="T33" fmla="*/ 5 h 30"/>
                  <a:gd name="T34" fmla="*/ 6 w 17"/>
                  <a:gd name="T35" fmla="*/ 5 h 30"/>
                  <a:gd name="T36" fmla="*/ 6 w 17"/>
                  <a:gd name="T37" fmla="*/ 5 h 30"/>
                  <a:gd name="T38" fmla="*/ 4 w 17"/>
                  <a:gd name="T39" fmla="*/ 3 h 30"/>
                  <a:gd name="T40" fmla="*/ 4 w 17"/>
                  <a:gd name="T41" fmla="*/ 3 h 30"/>
                  <a:gd name="T42" fmla="*/ 5 w 17"/>
                  <a:gd name="T43" fmla="*/ 0 h 30"/>
                  <a:gd name="T44" fmla="*/ 5 w 17"/>
                  <a:gd name="T45" fmla="*/ 0 h 30"/>
                  <a:gd name="T46" fmla="*/ 9 w 17"/>
                  <a:gd name="T47" fmla="*/ 0 h 30"/>
                  <a:gd name="T48" fmla="*/ 13 w 17"/>
                  <a:gd name="T49" fmla="*/ 0 h 30"/>
                  <a:gd name="T50" fmla="*/ 13 w 17"/>
                  <a:gd name="T51" fmla="*/ 0 h 30"/>
                  <a:gd name="T52" fmla="*/ 13 w 17"/>
                  <a:gd name="T53" fmla="*/ 1 h 30"/>
                  <a:gd name="T54" fmla="*/ 13 w 17"/>
                  <a:gd name="T55" fmla="*/ 4 h 30"/>
                  <a:gd name="T56" fmla="*/ 13 w 17"/>
                  <a:gd name="T57" fmla="*/ 4 h 30"/>
                  <a:gd name="T58" fmla="*/ 12 w 17"/>
                  <a:gd name="T59" fmla="*/ 5 h 30"/>
                  <a:gd name="T60" fmla="*/ 12 w 17"/>
                  <a:gd name="T61" fmla="*/ 5 h 30"/>
                  <a:gd name="T62" fmla="*/ 14 w 17"/>
                  <a:gd name="T63" fmla="*/ 5 h 30"/>
                  <a:gd name="T64" fmla="*/ 14 w 17"/>
                  <a:gd name="T65" fmla="*/ 5 h 30"/>
                  <a:gd name="T66" fmla="*/ 13 w 17"/>
                  <a:gd name="T67" fmla="*/ 6 h 30"/>
                  <a:gd name="T68" fmla="*/ 12 w 17"/>
                  <a:gd name="T69" fmla="*/ 6 h 30"/>
                  <a:gd name="T70" fmla="*/ 13 w 17"/>
                  <a:gd name="T71" fmla="*/ 21 h 30"/>
                  <a:gd name="T72" fmla="*/ 14 w 17"/>
                  <a:gd name="T73" fmla="*/ 21 h 30"/>
                  <a:gd name="T74" fmla="*/ 14 w 17"/>
                  <a:gd name="T75" fmla="*/ 21 h 30"/>
                  <a:gd name="T76" fmla="*/ 15 w 17"/>
                  <a:gd name="T77" fmla="*/ 22 h 30"/>
                  <a:gd name="T78" fmla="*/ 15 w 17"/>
                  <a:gd name="T79" fmla="*/ 22 h 30"/>
                  <a:gd name="T80" fmla="*/ 15 w 17"/>
                  <a:gd name="T81" fmla="*/ 22 h 30"/>
                  <a:gd name="T82" fmla="*/ 15 w 17"/>
                  <a:gd name="T83" fmla="*/ 23 h 30"/>
                  <a:gd name="T84" fmla="*/ 14 w 17"/>
                  <a:gd name="T85" fmla="*/ 24 h 30"/>
                  <a:gd name="T86" fmla="*/ 14 w 17"/>
                  <a:gd name="T87" fmla="*/ 24 h 30"/>
                  <a:gd name="T88" fmla="*/ 15 w 17"/>
                  <a:gd name="T89" fmla="*/ 24 h 30"/>
                  <a:gd name="T90" fmla="*/ 15 w 17"/>
                  <a:gd name="T91" fmla="*/ 26 h 30"/>
                  <a:gd name="T92" fmla="*/ 15 w 17"/>
                  <a:gd name="T93" fmla="*/ 26 h 30"/>
                  <a:gd name="T94" fmla="*/ 15 w 17"/>
                  <a:gd name="T95" fmla="*/ 27 h 30"/>
                  <a:gd name="T96" fmla="*/ 15 w 17"/>
                  <a:gd name="T97" fmla="*/ 27 h 30"/>
                  <a:gd name="T98" fmla="*/ 17 w 17"/>
                  <a:gd name="T99" fmla="*/ 28 h 30"/>
                  <a:gd name="T100" fmla="*/ 17 w 17"/>
                  <a:gd name="T101" fmla="*/ 30 h 30"/>
                  <a:gd name="T102" fmla="*/ 0 w 17"/>
                  <a:gd name="T103" fmla="*/ 30 h 30"/>
                  <a:gd name="T104" fmla="*/ 0 w 17"/>
                  <a:gd name="T105" fmla="*/ 28 h 30"/>
                  <a:gd name="T106" fmla="*/ 0 w 17"/>
                  <a:gd name="T107" fmla="*/ 28 h 30"/>
                  <a:gd name="T108" fmla="*/ 3 w 17"/>
                  <a:gd name="T109" fmla="*/ 27 h 30"/>
                  <a:gd name="T110" fmla="*/ 3 w 17"/>
                  <a:gd name="T111" fmla="*/ 27 h 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7" h="30">
                    <a:moveTo>
                      <a:pt x="3" y="27"/>
                    </a:moveTo>
                    <a:lnTo>
                      <a:pt x="3" y="27"/>
                    </a:lnTo>
                    <a:lnTo>
                      <a:pt x="1" y="26"/>
                    </a:lnTo>
                    <a:lnTo>
                      <a:pt x="1" y="26"/>
                    </a:lnTo>
                    <a:lnTo>
                      <a:pt x="3" y="24"/>
                    </a:lnTo>
                    <a:lnTo>
                      <a:pt x="3" y="24"/>
                    </a:lnTo>
                    <a:lnTo>
                      <a:pt x="3" y="24"/>
                    </a:lnTo>
                    <a:lnTo>
                      <a:pt x="3" y="23"/>
                    </a:lnTo>
                    <a:lnTo>
                      <a:pt x="1" y="22"/>
                    </a:lnTo>
                    <a:lnTo>
                      <a:pt x="1" y="22"/>
                    </a:lnTo>
                    <a:lnTo>
                      <a:pt x="3" y="22"/>
                    </a:lnTo>
                    <a:lnTo>
                      <a:pt x="3" y="21"/>
                    </a:lnTo>
                    <a:lnTo>
                      <a:pt x="5" y="21"/>
                    </a:lnTo>
                    <a:lnTo>
                      <a:pt x="5" y="8"/>
                    </a:lnTo>
                    <a:lnTo>
                      <a:pt x="5" y="8"/>
                    </a:lnTo>
                    <a:lnTo>
                      <a:pt x="3" y="5"/>
                    </a:lnTo>
                    <a:lnTo>
                      <a:pt x="3" y="5"/>
                    </a:lnTo>
                    <a:lnTo>
                      <a:pt x="6" y="5"/>
                    </a:lnTo>
                    <a:lnTo>
                      <a:pt x="6" y="5"/>
                    </a:lnTo>
                    <a:lnTo>
                      <a:pt x="4" y="3"/>
                    </a:lnTo>
                    <a:lnTo>
                      <a:pt x="4" y="3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9" y="0"/>
                    </a:lnTo>
                    <a:lnTo>
                      <a:pt x="13" y="0"/>
                    </a:lnTo>
                    <a:lnTo>
                      <a:pt x="13" y="0"/>
                    </a:lnTo>
                    <a:lnTo>
                      <a:pt x="13" y="1"/>
                    </a:lnTo>
                    <a:lnTo>
                      <a:pt x="13" y="4"/>
                    </a:lnTo>
                    <a:lnTo>
                      <a:pt x="13" y="4"/>
                    </a:lnTo>
                    <a:lnTo>
                      <a:pt x="12" y="5"/>
                    </a:lnTo>
                    <a:lnTo>
                      <a:pt x="12" y="5"/>
                    </a:lnTo>
                    <a:lnTo>
                      <a:pt x="14" y="5"/>
                    </a:lnTo>
                    <a:lnTo>
                      <a:pt x="14" y="5"/>
                    </a:lnTo>
                    <a:lnTo>
                      <a:pt x="13" y="6"/>
                    </a:lnTo>
                    <a:lnTo>
                      <a:pt x="12" y="6"/>
                    </a:lnTo>
                    <a:lnTo>
                      <a:pt x="13" y="21"/>
                    </a:lnTo>
                    <a:lnTo>
                      <a:pt x="14" y="21"/>
                    </a:lnTo>
                    <a:lnTo>
                      <a:pt x="14" y="21"/>
                    </a:lnTo>
                    <a:lnTo>
                      <a:pt x="15" y="22"/>
                    </a:lnTo>
                    <a:lnTo>
                      <a:pt x="15" y="22"/>
                    </a:lnTo>
                    <a:lnTo>
                      <a:pt x="15" y="22"/>
                    </a:lnTo>
                    <a:lnTo>
                      <a:pt x="15" y="23"/>
                    </a:lnTo>
                    <a:lnTo>
                      <a:pt x="14" y="24"/>
                    </a:lnTo>
                    <a:lnTo>
                      <a:pt x="14" y="24"/>
                    </a:lnTo>
                    <a:lnTo>
                      <a:pt x="15" y="24"/>
                    </a:lnTo>
                    <a:lnTo>
                      <a:pt x="15" y="26"/>
                    </a:lnTo>
                    <a:lnTo>
                      <a:pt x="15" y="26"/>
                    </a:lnTo>
                    <a:lnTo>
                      <a:pt x="15" y="27"/>
                    </a:lnTo>
                    <a:lnTo>
                      <a:pt x="15" y="27"/>
                    </a:lnTo>
                    <a:lnTo>
                      <a:pt x="17" y="28"/>
                    </a:lnTo>
                    <a:lnTo>
                      <a:pt x="17" y="30"/>
                    </a:lnTo>
                    <a:lnTo>
                      <a:pt x="0" y="30"/>
                    </a:lnTo>
                    <a:lnTo>
                      <a:pt x="0" y="28"/>
                    </a:lnTo>
                    <a:lnTo>
                      <a:pt x="0" y="28"/>
                    </a:lnTo>
                    <a:lnTo>
                      <a:pt x="3" y="27"/>
                    </a:lnTo>
                    <a:lnTo>
                      <a:pt x="3" y="27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336" name="Freeform 326"/>
              <p:cNvSpPr>
                <a:spLocks/>
              </p:cNvSpPr>
              <p:nvPr/>
            </p:nvSpPr>
            <p:spPr bwMode="auto">
              <a:xfrm>
                <a:off x="1964" y="3255"/>
                <a:ext cx="17" cy="30"/>
              </a:xfrm>
              <a:custGeom>
                <a:avLst/>
                <a:gdLst>
                  <a:gd name="T0" fmla="*/ 2 w 17"/>
                  <a:gd name="T1" fmla="*/ 26 h 30"/>
                  <a:gd name="T2" fmla="*/ 2 w 17"/>
                  <a:gd name="T3" fmla="*/ 26 h 30"/>
                  <a:gd name="T4" fmla="*/ 2 w 17"/>
                  <a:gd name="T5" fmla="*/ 25 h 30"/>
                  <a:gd name="T6" fmla="*/ 2 w 17"/>
                  <a:gd name="T7" fmla="*/ 25 h 30"/>
                  <a:gd name="T8" fmla="*/ 2 w 17"/>
                  <a:gd name="T9" fmla="*/ 25 h 30"/>
                  <a:gd name="T10" fmla="*/ 3 w 17"/>
                  <a:gd name="T11" fmla="*/ 24 h 30"/>
                  <a:gd name="T12" fmla="*/ 3 w 17"/>
                  <a:gd name="T13" fmla="*/ 24 h 30"/>
                  <a:gd name="T14" fmla="*/ 2 w 17"/>
                  <a:gd name="T15" fmla="*/ 24 h 30"/>
                  <a:gd name="T16" fmla="*/ 2 w 17"/>
                  <a:gd name="T17" fmla="*/ 22 h 30"/>
                  <a:gd name="T18" fmla="*/ 2 w 17"/>
                  <a:gd name="T19" fmla="*/ 22 h 30"/>
                  <a:gd name="T20" fmla="*/ 2 w 17"/>
                  <a:gd name="T21" fmla="*/ 21 h 30"/>
                  <a:gd name="T22" fmla="*/ 3 w 17"/>
                  <a:gd name="T23" fmla="*/ 21 h 30"/>
                  <a:gd name="T24" fmla="*/ 4 w 17"/>
                  <a:gd name="T25" fmla="*/ 21 h 30"/>
                  <a:gd name="T26" fmla="*/ 5 w 17"/>
                  <a:gd name="T27" fmla="*/ 7 h 30"/>
                  <a:gd name="T28" fmla="*/ 5 w 17"/>
                  <a:gd name="T29" fmla="*/ 7 h 30"/>
                  <a:gd name="T30" fmla="*/ 3 w 17"/>
                  <a:gd name="T31" fmla="*/ 5 h 30"/>
                  <a:gd name="T32" fmla="*/ 3 w 17"/>
                  <a:gd name="T33" fmla="*/ 5 h 30"/>
                  <a:gd name="T34" fmla="*/ 5 w 17"/>
                  <a:gd name="T35" fmla="*/ 5 h 30"/>
                  <a:gd name="T36" fmla="*/ 5 w 17"/>
                  <a:gd name="T37" fmla="*/ 5 h 30"/>
                  <a:gd name="T38" fmla="*/ 4 w 17"/>
                  <a:gd name="T39" fmla="*/ 2 h 30"/>
                  <a:gd name="T40" fmla="*/ 4 w 17"/>
                  <a:gd name="T41" fmla="*/ 2 h 30"/>
                  <a:gd name="T42" fmla="*/ 4 w 17"/>
                  <a:gd name="T43" fmla="*/ 0 h 30"/>
                  <a:gd name="T44" fmla="*/ 4 w 17"/>
                  <a:gd name="T45" fmla="*/ 0 h 30"/>
                  <a:gd name="T46" fmla="*/ 8 w 17"/>
                  <a:gd name="T47" fmla="*/ 0 h 30"/>
                  <a:gd name="T48" fmla="*/ 12 w 17"/>
                  <a:gd name="T49" fmla="*/ 0 h 30"/>
                  <a:gd name="T50" fmla="*/ 12 w 17"/>
                  <a:gd name="T51" fmla="*/ 0 h 30"/>
                  <a:gd name="T52" fmla="*/ 13 w 17"/>
                  <a:gd name="T53" fmla="*/ 2 h 30"/>
                  <a:gd name="T54" fmla="*/ 12 w 17"/>
                  <a:gd name="T55" fmla="*/ 3 h 30"/>
                  <a:gd name="T56" fmla="*/ 12 w 17"/>
                  <a:gd name="T57" fmla="*/ 3 h 30"/>
                  <a:gd name="T58" fmla="*/ 11 w 17"/>
                  <a:gd name="T59" fmla="*/ 5 h 30"/>
                  <a:gd name="T60" fmla="*/ 11 w 17"/>
                  <a:gd name="T61" fmla="*/ 5 h 30"/>
                  <a:gd name="T62" fmla="*/ 13 w 17"/>
                  <a:gd name="T63" fmla="*/ 5 h 30"/>
                  <a:gd name="T64" fmla="*/ 13 w 17"/>
                  <a:gd name="T65" fmla="*/ 5 h 30"/>
                  <a:gd name="T66" fmla="*/ 13 w 17"/>
                  <a:gd name="T67" fmla="*/ 7 h 30"/>
                  <a:gd name="T68" fmla="*/ 11 w 17"/>
                  <a:gd name="T69" fmla="*/ 7 h 30"/>
                  <a:gd name="T70" fmla="*/ 12 w 17"/>
                  <a:gd name="T71" fmla="*/ 21 h 30"/>
                  <a:gd name="T72" fmla="*/ 14 w 17"/>
                  <a:gd name="T73" fmla="*/ 21 h 30"/>
                  <a:gd name="T74" fmla="*/ 14 w 17"/>
                  <a:gd name="T75" fmla="*/ 21 h 30"/>
                  <a:gd name="T76" fmla="*/ 14 w 17"/>
                  <a:gd name="T77" fmla="*/ 21 h 30"/>
                  <a:gd name="T78" fmla="*/ 16 w 17"/>
                  <a:gd name="T79" fmla="*/ 22 h 30"/>
                  <a:gd name="T80" fmla="*/ 16 w 17"/>
                  <a:gd name="T81" fmla="*/ 22 h 30"/>
                  <a:gd name="T82" fmla="*/ 14 w 17"/>
                  <a:gd name="T83" fmla="*/ 24 h 30"/>
                  <a:gd name="T84" fmla="*/ 14 w 17"/>
                  <a:gd name="T85" fmla="*/ 24 h 30"/>
                  <a:gd name="T86" fmla="*/ 14 w 17"/>
                  <a:gd name="T87" fmla="*/ 24 h 30"/>
                  <a:gd name="T88" fmla="*/ 14 w 17"/>
                  <a:gd name="T89" fmla="*/ 25 h 30"/>
                  <a:gd name="T90" fmla="*/ 16 w 17"/>
                  <a:gd name="T91" fmla="*/ 25 h 30"/>
                  <a:gd name="T92" fmla="*/ 16 w 17"/>
                  <a:gd name="T93" fmla="*/ 25 h 30"/>
                  <a:gd name="T94" fmla="*/ 14 w 17"/>
                  <a:gd name="T95" fmla="*/ 27 h 30"/>
                  <a:gd name="T96" fmla="*/ 14 w 17"/>
                  <a:gd name="T97" fmla="*/ 27 h 30"/>
                  <a:gd name="T98" fmla="*/ 17 w 17"/>
                  <a:gd name="T99" fmla="*/ 29 h 30"/>
                  <a:gd name="T100" fmla="*/ 17 w 17"/>
                  <a:gd name="T101" fmla="*/ 30 h 30"/>
                  <a:gd name="T102" fmla="*/ 0 w 17"/>
                  <a:gd name="T103" fmla="*/ 30 h 30"/>
                  <a:gd name="T104" fmla="*/ 0 w 17"/>
                  <a:gd name="T105" fmla="*/ 29 h 30"/>
                  <a:gd name="T106" fmla="*/ 0 w 17"/>
                  <a:gd name="T107" fmla="*/ 29 h 30"/>
                  <a:gd name="T108" fmla="*/ 2 w 17"/>
                  <a:gd name="T109" fmla="*/ 26 h 30"/>
                  <a:gd name="T110" fmla="*/ 2 w 17"/>
                  <a:gd name="T111" fmla="*/ 26 h 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7" h="30">
                    <a:moveTo>
                      <a:pt x="2" y="26"/>
                    </a:moveTo>
                    <a:lnTo>
                      <a:pt x="2" y="26"/>
                    </a:lnTo>
                    <a:lnTo>
                      <a:pt x="2" y="25"/>
                    </a:lnTo>
                    <a:lnTo>
                      <a:pt x="2" y="25"/>
                    </a:lnTo>
                    <a:lnTo>
                      <a:pt x="2" y="25"/>
                    </a:lnTo>
                    <a:lnTo>
                      <a:pt x="3" y="24"/>
                    </a:lnTo>
                    <a:lnTo>
                      <a:pt x="3" y="24"/>
                    </a:lnTo>
                    <a:lnTo>
                      <a:pt x="2" y="24"/>
                    </a:lnTo>
                    <a:lnTo>
                      <a:pt x="2" y="22"/>
                    </a:lnTo>
                    <a:lnTo>
                      <a:pt x="2" y="22"/>
                    </a:lnTo>
                    <a:lnTo>
                      <a:pt x="2" y="21"/>
                    </a:lnTo>
                    <a:lnTo>
                      <a:pt x="3" y="21"/>
                    </a:lnTo>
                    <a:lnTo>
                      <a:pt x="4" y="21"/>
                    </a:lnTo>
                    <a:lnTo>
                      <a:pt x="5" y="7"/>
                    </a:lnTo>
                    <a:lnTo>
                      <a:pt x="5" y="7"/>
                    </a:lnTo>
                    <a:lnTo>
                      <a:pt x="3" y="5"/>
                    </a:lnTo>
                    <a:lnTo>
                      <a:pt x="3" y="5"/>
                    </a:lnTo>
                    <a:lnTo>
                      <a:pt x="5" y="5"/>
                    </a:lnTo>
                    <a:lnTo>
                      <a:pt x="5" y="5"/>
                    </a:lnTo>
                    <a:lnTo>
                      <a:pt x="4" y="2"/>
                    </a:lnTo>
                    <a:lnTo>
                      <a:pt x="4" y="2"/>
                    </a:lnTo>
                    <a:lnTo>
                      <a:pt x="4" y="0"/>
                    </a:lnTo>
                    <a:lnTo>
                      <a:pt x="4" y="0"/>
                    </a:lnTo>
                    <a:lnTo>
                      <a:pt x="8" y="0"/>
                    </a:lnTo>
                    <a:lnTo>
                      <a:pt x="12" y="0"/>
                    </a:lnTo>
                    <a:lnTo>
                      <a:pt x="12" y="0"/>
                    </a:lnTo>
                    <a:lnTo>
                      <a:pt x="13" y="2"/>
                    </a:lnTo>
                    <a:lnTo>
                      <a:pt x="12" y="3"/>
                    </a:lnTo>
                    <a:lnTo>
                      <a:pt x="12" y="3"/>
                    </a:lnTo>
                    <a:lnTo>
                      <a:pt x="11" y="5"/>
                    </a:lnTo>
                    <a:lnTo>
                      <a:pt x="11" y="5"/>
                    </a:lnTo>
                    <a:lnTo>
                      <a:pt x="13" y="5"/>
                    </a:lnTo>
                    <a:lnTo>
                      <a:pt x="13" y="5"/>
                    </a:lnTo>
                    <a:lnTo>
                      <a:pt x="13" y="7"/>
                    </a:lnTo>
                    <a:lnTo>
                      <a:pt x="11" y="7"/>
                    </a:lnTo>
                    <a:lnTo>
                      <a:pt x="12" y="21"/>
                    </a:lnTo>
                    <a:lnTo>
                      <a:pt x="14" y="21"/>
                    </a:lnTo>
                    <a:lnTo>
                      <a:pt x="14" y="21"/>
                    </a:lnTo>
                    <a:lnTo>
                      <a:pt x="14" y="21"/>
                    </a:lnTo>
                    <a:lnTo>
                      <a:pt x="16" y="22"/>
                    </a:lnTo>
                    <a:lnTo>
                      <a:pt x="16" y="22"/>
                    </a:lnTo>
                    <a:lnTo>
                      <a:pt x="14" y="24"/>
                    </a:lnTo>
                    <a:lnTo>
                      <a:pt x="14" y="24"/>
                    </a:lnTo>
                    <a:lnTo>
                      <a:pt x="14" y="24"/>
                    </a:lnTo>
                    <a:lnTo>
                      <a:pt x="14" y="25"/>
                    </a:lnTo>
                    <a:lnTo>
                      <a:pt x="16" y="25"/>
                    </a:lnTo>
                    <a:lnTo>
                      <a:pt x="16" y="25"/>
                    </a:lnTo>
                    <a:lnTo>
                      <a:pt x="14" y="27"/>
                    </a:lnTo>
                    <a:lnTo>
                      <a:pt x="14" y="27"/>
                    </a:lnTo>
                    <a:lnTo>
                      <a:pt x="17" y="29"/>
                    </a:lnTo>
                    <a:lnTo>
                      <a:pt x="17" y="30"/>
                    </a:lnTo>
                    <a:lnTo>
                      <a:pt x="0" y="30"/>
                    </a:lnTo>
                    <a:lnTo>
                      <a:pt x="0" y="29"/>
                    </a:lnTo>
                    <a:lnTo>
                      <a:pt x="0" y="29"/>
                    </a:lnTo>
                    <a:lnTo>
                      <a:pt x="2" y="26"/>
                    </a:lnTo>
                    <a:lnTo>
                      <a:pt x="2" y="2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337" name="Freeform 327"/>
              <p:cNvSpPr>
                <a:spLocks/>
              </p:cNvSpPr>
              <p:nvPr/>
            </p:nvSpPr>
            <p:spPr bwMode="auto">
              <a:xfrm>
                <a:off x="1734" y="3236"/>
                <a:ext cx="16" cy="31"/>
              </a:xfrm>
              <a:custGeom>
                <a:avLst/>
                <a:gdLst>
                  <a:gd name="T0" fmla="*/ 2 w 16"/>
                  <a:gd name="T1" fmla="*/ 27 h 31"/>
                  <a:gd name="T2" fmla="*/ 2 w 16"/>
                  <a:gd name="T3" fmla="*/ 27 h 31"/>
                  <a:gd name="T4" fmla="*/ 1 w 16"/>
                  <a:gd name="T5" fmla="*/ 26 h 31"/>
                  <a:gd name="T6" fmla="*/ 1 w 16"/>
                  <a:gd name="T7" fmla="*/ 26 h 31"/>
                  <a:gd name="T8" fmla="*/ 1 w 16"/>
                  <a:gd name="T9" fmla="*/ 24 h 31"/>
                  <a:gd name="T10" fmla="*/ 2 w 16"/>
                  <a:gd name="T11" fmla="*/ 24 h 31"/>
                  <a:gd name="T12" fmla="*/ 2 w 16"/>
                  <a:gd name="T13" fmla="*/ 24 h 31"/>
                  <a:gd name="T14" fmla="*/ 1 w 16"/>
                  <a:gd name="T15" fmla="*/ 24 h 31"/>
                  <a:gd name="T16" fmla="*/ 1 w 16"/>
                  <a:gd name="T17" fmla="*/ 23 h 31"/>
                  <a:gd name="T18" fmla="*/ 1 w 16"/>
                  <a:gd name="T19" fmla="*/ 23 h 31"/>
                  <a:gd name="T20" fmla="*/ 1 w 16"/>
                  <a:gd name="T21" fmla="*/ 22 h 31"/>
                  <a:gd name="T22" fmla="*/ 2 w 16"/>
                  <a:gd name="T23" fmla="*/ 22 h 31"/>
                  <a:gd name="T24" fmla="*/ 3 w 16"/>
                  <a:gd name="T25" fmla="*/ 22 h 31"/>
                  <a:gd name="T26" fmla="*/ 5 w 16"/>
                  <a:gd name="T27" fmla="*/ 8 h 31"/>
                  <a:gd name="T28" fmla="*/ 5 w 16"/>
                  <a:gd name="T29" fmla="*/ 8 h 31"/>
                  <a:gd name="T30" fmla="*/ 2 w 16"/>
                  <a:gd name="T31" fmla="*/ 6 h 31"/>
                  <a:gd name="T32" fmla="*/ 2 w 16"/>
                  <a:gd name="T33" fmla="*/ 6 h 31"/>
                  <a:gd name="T34" fmla="*/ 6 w 16"/>
                  <a:gd name="T35" fmla="*/ 6 h 31"/>
                  <a:gd name="T36" fmla="*/ 6 w 16"/>
                  <a:gd name="T37" fmla="*/ 6 h 31"/>
                  <a:gd name="T38" fmla="*/ 3 w 16"/>
                  <a:gd name="T39" fmla="*/ 3 h 31"/>
                  <a:gd name="T40" fmla="*/ 3 w 16"/>
                  <a:gd name="T41" fmla="*/ 3 h 31"/>
                  <a:gd name="T42" fmla="*/ 3 w 16"/>
                  <a:gd name="T43" fmla="*/ 0 h 31"/>
                  <a:gd name="T44" fmla="*/ 3 w 16"/>
                  <a:gd name="T45" fmla="*/ 0 h 31"/>
                  <a:gd name="T46" fmla="*/ 7 w 16"/>
                  <a:gd name="T47" fmla="*/ 0 h 31"/>
                  <a:gd name="T48" fmla="*/ 12 w 16"/>
                  <a:gd name="T49" fmla="*/ 0 h 31"/>
                  <a:gd name="T50" fmla="*/ 12 w 16"/>
                  <a:gd name="T51" fmla="*/ 0 h 31"/>
                  <a:gd name="T52" fmla="*/ 12 w 16"/>
                  <a:gd name="T53" fmla="*/ 3 h 31"/>
                  <a:gd name="T54" fmla="*/ 12 w 16"/>
                  <a:gd name="T55" fmla="*/ 4 h 31"/>
                  <a:gd name="T56" fmla="*/ 12 w 16"/>
                  <a:gd name="T57" fmla="*/ 4 h 31"/>
                  <a:gd name="T58" fmla="*/ 10 w 16"/>
                  <a:gd name="T59" fmla="*/ 5 h 31"/>
                  <a:gd name="T60" fmla="*/ 10 w 16"/>
                  <a:gd name="T61" fmla="*/ 5 h 31"/>
                  <a:gd name="T62" fmla="*/ 12 w 16"/>
                  <a:gd name="T63" fmla="*/ 6 h 31"/>
                  <a:gd name="T64" fmla="*/ 12 w 16"/>
                  <a:gd name="T65" fmla="*/ 6 h 31"/>
                  <a:gd name="T66" fmla="*/ 12 w 16"/>
                  <a:gd name="T67" fmla="*/ 6 h 31"/>
                  <a:gd name="T68" fmla="*/ 10 w 16"/>
                  <a:gd name="T69" fmla="*/ 8 h 31"/>
                  <a:gd name="T70" fmla="*/ 11 w 16"/>
                  <a:gd name="T71" fmla="*/ 22 h 31"/>
                  <a:gd name="T72" fmla="*/ 14 w 16"/>
                  <a:gd name="T73" fmla="*/ 22 h 31"/>
                  <a:gd name="T74" fmla="*/ 14 w 16"/>
                  <a:gd name="T75" fmla="*/ 22 h 31"/>
                  <a:gd name="T76" fmla="*/ 15 w 16"/>
                  <a:gd name="T77" fmla="*/ 22 h 31"/>
                  <a:gd name="T78" fmla="*/ 15 w 16"/>
                  <a:gd name="T79" fmla="*/ 23 h 31"/>
                  <a:gd name="T80" fmla="*/ 15 w 16"/>
                  <a:gd name="T81" fmla="*/ 23 h 31"/>
                  <a:gd name="T82" fmla="*/ 15 w 16"/>
                  <a:gd name="T83" fmla="*/ 24 h 31"/>
                  <a:gd name="T84" fmla="*/ 14 w 16"/>
                  <a:gd name="T85" fmla="*/ 24 h 31"/>
                  <a:gd name="T86" fmla="*/ 14 w 16"/>
                  <a:gd name="T87" fmla="*/ 24 h 31"/>
                  <a:gd name="T88" fmla="*/ 15 w 16"/>
                  <a:gd name="T89" fmla="*/ 24 h 31"/>
                  <a:gd name="T90" fmla="*/ 15 w 16"/>
                  <a:gd name="T91" fmla="*/ 26 h 31"/>
                  <a:gd name="T92" fmla="*/ 15 w 16"/>
                  <a:gd name="T93" fmla="*/ 26 h 31"/>
                  <a:gd name="T94" fmla="*/ 14 w 16"/>
                  <a:gd name="T95" fmla="*/ 27 h 31"/>
                  <a:gd name="T96" fmla="*/ 14 w 16"/>
                  <a:gd name="T97" fmla="*/ 27 h 31"/>
                  <a:gd name="T98" fmla="*/ 16 w 16"/>
                  <a:gd name="T99" fmla="*/ 28 h 31"/>
                  <a:gd name="T100" fmla="*/ 16 w 16"/>
                  <a:gd name="T101" fmla="*/ 31 h 31"/>
                  <a:gd name="T102" fmla="*/ 0 w 16"/>
                  <a:gd name="T103" fmla="*/ 31 h 31"/>
                  <a:gd name="T104" fmla="*/ 0 w 16"/>
                  <a:gd name="T105" fmla="*/ 28 h 31"/>
                  <a:gd name="T106" fmla="*/ 0 w 16"/>
                  <a:gd name="T107" fmla="*/ 28 h 31"/>
                  <a:gd name="T108" fmla="*/ 2 w 16"/>
                  <a:gd name="T109" fmla="*/ 27 h 31"/>
                  <a:gd name="T110" fmla="*/ 2 w 16"/>
                  <a:gd name="T111" fmla="*/ 27 h 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" h="31">
                    <a:moveTo>
                      <a:pt x="2" y="27"/>
                    </a:moveTo>
                    <a:lnTo>
                      <a:pt x="2" y="27"/>
                    </a:lnTo>
                    <a:lnTo>
                      <a:pt x="1" y="26"/>
                    </a:lnTo>
                    <a:lnTo>
                      <a:pt x="1" y="26"/>
                    </a:lnTo>
                    <a:lnTo>
                      <a:pt x="1" y="24"/>
                    </a:lnTo>
                    <a:lnTo>
                      <a:pt x="2" y="24"/>
                    </a:lnTo>
                    <a:lnTo>
                      <a:pt x="2" y="24"/>
                    </a:lnTo>
                    <a:lnTo>
                      <a:pt x="1" y="24"/>
                    </a:lnTo>
                    <a:lnTo>
                      <a:pt x="1" y="23"/>
                    </a:lnTo>
                    <a:lnTo>
                      <a:pt x="1" y="23"/>
                    </a:lnTo>
                    <a:lnTo>
                      <a:pt x="1" y="22"/>
                    </a:lnTo>
                    <a:lnTo>
                      <a:pt x="2" y="22"/>
                    </a:lnTo>
                    <a:lnTo>
                      <a:pt x="3" y="22"/>
                    </a:lnTo>
                    <a:lnTo>
                      <a:pt x="5" y="8"/>
                    </a:lnTo>
                    <a:lnTo>
                      <a:pt x="5" y="8"/>
                    </a:lnTo>
                    <a:lnTo>
                      <a:pt x="2" y="6"/>
                    </a:lnTo>
                    <a:lnTo>
                      <a:pt x="2" y="6"/>
                    </a:lnTo>
                    <a:lnTo>
                      <a:pt x="6" y="6"/>
                    </a:lnTo>
                    <a:lnTo>
                      <a:pt x="6" y="6"/>
                    </a:lnTo>
                    <a:lnTo>
                      <a:pt x="3" y="3"/>
                    </a:lnTo>
                    <a:lnTo>
                      <a:pt x="3" y="3"/>
                    </a:lnTo>
                    <a:lnTo>
                      <a:pt x="3" y="0"/>
                    </a:lnTo>
                    <a:lnTo>
                      <a:pt x="3" y="0"/>
                    </a:lnTo>
                    <a:lnTo>
                      <a:pt x="7" y="0"/>
                    </a:lnTo>
                    <a:lnTo>
                      <a:pt x="12" y="0"/>
                    </a:lnTo>
                    <a:lnTo>
                      <a:pt x="12" y="0"/>
                    </a:lnTo>
                    <a:lnTo>
                      <a:pt x="12" y="3"/>
                    </a:lnTo>
                    <a:lnTo>
                      <a:pt x="12" y="4"/>
                    </a:lnTo>
                    <a:lnTo>
                      <a:pt x="12" y="4"/>
                    </a:lnTo>
                    <a:lnTo>
                      <a:pt x="10" y="5"/>
                    </a:lnTo>
                    <a:lnTo>
                      <a:pt x="10" y="5"/>
                    </a:lnTo>
                    <a:lnTo>
                      <a:pt x="12" y="6"/>
                    </a:lnTo>
                    <a:lnTo>
                      <a:pt x="12" y="6"/>
                    </a:lnTo>
                    <a:lnTo>
                      <a:pt x="12" y="6"/>
                    </a:lnTo>
                    <a:lnTo>
                      <a:pt x="10" y="8"/>
                    </a:lnTo>
                    <a:lnTo>
                      <a:pt x="11" y="22"/>
                    </a:lnTo>
                    <a:lnTo>
                      <a:pt x="14" y="22"/>
                    </a:lnTo>
                    <a:lnTo>
                      <a:pt x="14" y="22"/>
                    </a:lnTo>
                    <a:lnTo>
                      <a:pt x="15" y="22"/>
                    </a:lnTo>
                    <a:lnTo>
                      <a:pt x="15" y="23"/>
                    </a:lnTo>
                    <a:lnTo>
                      <a:pt x="15" y="23"/>
                    </a:lnTo>
                    <a:lnTo>
                      <a:pt x="15" y="24"/>
                    </a:lnTo>
                    <a:lnTo>
                      <a:pt x="14" y="24"/>
                    </a:lnTo>
                    <a:lnTo>
                      <a:pt x="14" y="24"/>
                    </a:lnTo>
                    <a:lnTo>
                      <a:pt x="15" y="24"/>
                    </a:lnTo>
                    <a:lnTo>
                      <a:pt x="15" y="26"/>
                    </a:lnTo>
                    <a:lnTo>
                      <a:pt x="15" y="26"/>
                    </a:lnTo>
                    <a:lnTo>
                      <a:pt x="14" y="27"/>
                    </a:lnTo>
                    <a:lnTo>
                      <a:pt x="14" y="27"/>
                    </a:lnTo>
                    <a:lnTo>
                      <a:pt x="16" y="28"/>
                    </a:lnTo>
                    <a:lnTo>
                      <a:pt x="16" y="31"/>
                    </a:lnTo>
                    <a:lnTo>
                      <a:pt x="0" y="31"/>
                    </a:lnTo>
                    <a:lnTo>
                      <a:pt x="0" y="28"/>
                    </a:lnTo>
                    <a:lnTo>
                      <a:pt x="0" y="28"/>
                    </a:lnTo>
                    <a:lnTo>
                      <a:pt x="2" y="27"/>
                    </a:lnTo>
                    <a:lnTo>
                      <a:pt x="2" y="27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338" name="Freeform 328"/>
              <p:cNvSpPr>
                <a:spLocks/>
              </p:cNvSpPr>
              <p:nvPr/>
            </p:nvSpPr>
            <p:spPr bwMode="auto">
              <a:xfrm>
                <a:off x="1940" y="3277"/>
                <a:ext cx="17" cy="30"/>
              </a:xfrm>
              <a:custGeom>
                <a:avLst/>
                <a:gdLst>
                  <a:gd name="T0" fmla="*/ 2 w 17"/>
                  <a:gd name="T1" fmla="*/ 27 h 30"/>
                  <a:gd name="T2" fmla="*/ 2 w 17"/>
                  <a:gd name="T3" fmla="*/ 27 h 30"/>
                  <a:gd name="T4" fmla="*/ 1 w 17"/>
                  <a:gd name="T5" fmla="*/ 26 h 30"/>
                  <a:gd name="T6" fmla="*/ 1 w 17"/>
                  <a:gd name="T7" fmla="*/ 26 h 30"/>
                  <a:gd name="T8" fmla="*/ 2 w 17"/>
                  <a:gd name="T9" fmla="*/ 25 h 30"/>
                  <a:gd name="T10" fmla="*/ 4 w 17"/>
                  <a:gd name="T11" fmla="*/ 23 h 30"/>
                  <a:gd name="T12" fmla="*/ 4 w 17"/>
                  <a:gd name="T13" fmla="*/ 23 h 30"/>
                  <a:gd name="T14" fmla="*/ 2 w 17"/>
                  <a:gd name="T15" fmla="*/ 23 h 30"/>
                  <a:gd name="T16" fmla="*/ 1 w 17"/>
                  <a:gd name="T17" fmla="*/ 22 h 30"/>
                  <a:gd name="T18" fmla="*/ 1 w 17"/>
                  <a:gd name="T19" fmla="*/ 22 h 30"/>
                  <a:gd name="T20" fmla="*/ 2 w 17"/>
                  <a:gd name="T21" fmla="*/ 22 h 30"/>
                  <a:gd name="T22" fmla="*/ 4 w 17"/>
                  <a:gd name="T23" fmla="*/ 21 h 30"/>
                  <a:gd name="T24" fmla="*/ 5 w 17"/>
                  <a:gd name="T25" fmla="*/ 21 h 30"/>
                  <a:gd name="T26" fmla="*/ 5 w 17"/>
                  <a:gd name="T27" fmla="*/ 7 h 30"/>
                  <a:gd name="T28" fmla="*/ 5 w 17"/>
                  <a:gd name="T29" fmla="*/ 7 h 30"/>
                  <a:gd name="T30" fmla="*/ 4 w 17"/>
                  <a:gd name="T31" fmla="*/ 5 h 30"/>
                  <a:gd name="T32" fmla="*/ 4 w 17"/>
                  <a:gd name="T33" fmla="*/ 5 h 30"/>
                  <a:gd name="T34" fmla="*/ 6 w 17"/>
                  <a:gd name="T35" fmla="*/ 5 h 30"/>
                  <a:gd name="T36" fmla="*/ 6 w 17"/>
                  <a:gd name="T37" fmla="*/ 5 h 30"/>
                  <a:gd name="T38" fmla="*/ 4 w 17"/>
                  <a:gd name="T39" fmla="*/ 3 h 30"/>
                  <a:gd name="T40" fmla="*/ 4 w 17"/>
                  <a:gd name="T41" fmla="*/ 3 h 30"/>
                  <a:gd name="T42" fmla="*/ 5 w 17"/>
                  <a:gd name="T43" fmla="*/ 0 h 30"/>
                  <a:gd name="T44" fmla="*/ 5 w 17"/>
                  <a:gd name="T45" fmla="*/ 0 h 30"/>
                  <a:gd name="T46" fmla="*/ 9 w 17"/>
                  <a:gd name="T47" fmla="*/ 0 h 30"/>
                  <a:gd name="T48" fmla="*/ 13 w 17"/>
                  <a:gd name="T49" fmla="*/ 0 h 30"/>
                  <a:gd name="T50" fmla="*/ 13 w 17"/>
                  <a:gd name="T51" fmla="*/ 0 h 30"/>
                  <a:gd name="T52" fmla="*/ 13 w 17"/>
                  <a:gd name="T53" fmla="*/ 2 h 30"/>
                  <a:gd name="T54" fmla="*/ 13 w 17"/>
                  <a:gd name="T55" fmla="*/ 4 h 30"/>
                  <a:gd name="T56" fmla="*/ 13 w 17"/>
                  <a:gd name="T57" fmla="*/ 4 h 30"/>
                  <a:gd name="T58" fmla="*/ 11 w 17"/>
                  <a:gd name="T59" fmla="*/ 5 h 30"/>
                  <a:gd name="T60" fmla="*/ 11 w 17"/>
                  <a:gd name="T61" fmla="*/ 5 h 30"/>
                  <a:gd name="T62" fmla="*/ 14 w 17"/>
                  <a:gd name="T63" fmla="*/ 5 h 30"/>
                  <a:gd name="T64" fmla="*/ 14 w 17"/>
                  <a:gd name="T65" fmla="*/ 5 h 30"/>
                  <a:gd name="T66" fmla="*/ 13 w 17"/>
                  <a:gd name="T67" fmla="*/ 7 h 30"/>
                  <a:gd name="T68" fmla="*/ 11 w 17"/>
                  <a:gd name="T69" fmla="*/ 7 h 30"/>
                  <a:gd name="T70" fmla="*/ 13 w 17"/>
                  <a:gd name="T71" fmla="*/ 21 h 30"/>
                  <a:gd name="T72" fmla="*/ 14 w 17"/>
                  <a:gd name="T73" fmla="*/ 21 h 30"/>
                  <a:gd name="T74" fmla="*/ 14 w 17"/>
                  <a:gd name="T75" fmla="*/ 21 h 30"/>
                  <a:gd name="T76" fmla="*/ 15 w 17"/>
                  <a:gd name="T77" fmla="*/ 22 h 30"/>
                  <a:gd name="T78" fmla="*/ 15 w 17"/>
                  <a:gd name="T79" fmla="*/ 22 h 30"/>
                  <a:gd name="T80" fmla="*/ 15 w 17"/>
                  <a:gd name="T81" fmla="*/ 22 h 30"/>
                  <a:gd name="T82" fmla="*/ 15 w 17"/>
                  <a:gd name="T83" fmla="*/ 23 h 30"/>
                  <a:gd name="T84" fmla="*/ 14 w 17"/>
                  <a:gd name="T85" fmla="*/ 23 h 30"/>
                  <a:gd name="T86" fmla="*/ 14 w 17"/>
                  <a:gd name="T87" fmla="*/ 23 h 30"/>
                  <a:gd name="T88" fmla="*/ 15 w 17"/>
                  <a:gd name="T89" fmla="*/ 25 h 30"/>
                  <a:gd name="T90" fmla="*/ 15 w 17"/>
                  <a:gd name="T91" fmla="*/ 26 h 30"/>
                  <a:gd name="T92" fmla="*/ 15 w 17"/>
                  <a:gd name="T93" fmla="*/ 26 h 30"/>
                  <a:gd name="T94" fmla="*/ 15 w 17"/>
                  <a:gd name="T95" fmla="*/ 27 h 30"/>
                  <a:gd name="T96" fmla="*/ 15 w 17"/>
                  <a:gd name="T97" fmla="*/ 27 h 30"/>
                  <a:gd name="T98" fmla="*/ 17 w 17"/>
                  <a:gd name="T99" fmla="*/ 29 h 30"/>
                  <a:gd name="T100" fmla="*/ 17 w 17"/>
                  <a:gd name="T101" fmla="*/ 30 h 30"/>
                  <a:gd name="T102" fmla="*/ 0 w 17"/>
                  <a:gd name="T103" fmla="*/ 30 h 30"/>
                  <a:gd name="T104" fmla="*/ 0 w 17"/>
                  <a:gd name="T105" fmla="*/ 29 h 30"/>
                  <a:gd name="T106" fmla="*/ 0 w 17"/>
                  <a:gd name="T107" fmla="*/ 29 h 30"/>
                  <a:gd name="T108" fmla="*/ 2 w 17"/>
                  <a:gd name="T109" fmla="*/ 27 h 30"/>
                  <a:gd name="T110" fmla="*/ 2 w 17"/>
                  <a:gd name="T111" fmla="*/ 27 h 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7" h="30">
                    <a:moveTo>
                      <a:pt x="2" y="27"/>
                    </a:moveTo>
                    <a:lnTo>
                      <a:pt x="2" y="27"/>
                    </a:lnTo>
                    <a:lnTo>
                      <a:pt x="1" y="26"/>
                    </a:lnTo>
                    <a:lnTo>
                      <a:pt x="1" y="26"/>
                    </a:lnTo>
                    <a:lnTo>
                      <a:pt x="2" y="25"/>
                    </a:lnTo>
                    <a:lnTo>
                      <a:pt x="4" y="23"/>
                    </a:lnTo>
                    <a:lnTo>
                      <a:pt x="4" y="23"/>
                    </a:lnTo>
                    <a:lnTo>
                      <a:pt x="2" y="23"/>
                    </a:lnTo>
                    <a:lnTo>
                      <a:pt x="1" y="22"/>
                    </a:lnTo>
                    <a:lnTo>
                      <a:pt x="1" y="22"/>
                    </a:lnTo>
                    <a:lnTo>
                      <a:pt x="2" y="22"/>
                    </a:lnTo>
                    <a:lnTo>
                      <a:pt x="4" y="21"/>
                    </a:lnTo>
                    <a:lnTo>
                      <a:pt x="5" y="21"/>
                    </a:lnTo>
                    <a:lnTo>
                      <a:pt x="5" y="7"/>
                    </a:lnTo>
                    <a:lnTo>
                      <a:pt x="5" y="7"/>
                    </a:lnTo>
                    <a:lnTo>
                      <a:pt x="4" y="5"/>
                    </a:lnTo>
                    <a:lnTo>
                      <a:pt x="4" y="5"/>
                    </a:lnTo>
                    <a:lnTo>
                      <a:pt x="6" y="5"/>
                    </a:lnTo>
                    <a:lnTo>
                      <a:pt x="6" y="5"/>
                    </a:lnTo>
                    <a:lnTo>
                      <a:pt x="4" y="3"/>
                    </a:lnTo>
                    <a:lnTo>
                      <a:pt x="4" y="3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9" y="0"/>
                    </a:lnTo>
                    <a:lnTo>
                      <a:pt x="13" y="0"/>
                    </a:lnTo>
                    <a:lnTo>
                      <a:pt x="13" y="0"/>
                    </a:lnTo>
                    <a:lnTo>
                      <a:pt x="13" y="2"/>
                    </a:lnTo>
                    <a:lnTo>
                      <a:pt x="13" y="4"/>
                    </a:lnTo>
                    <a:lnTo>
                      <a:pt x="13" y="4"/>
                    </a:lnTo>
                    <a:lnTo>
                      <a:pt x="11" y="5"/>
                    </a:lnTo>
                    <a:lnTo>
                      <a:pt x="11" y="5"/>
                    </a:lnTo>
                    <a:lnTo>
                      <a:pt x="14" y="5"/>
                    </a:lnTo>
                    <a:lnTo>
                      <a:pt x="14" y="5"/>
                    </a:lnTo>
                    <a:lnTo>
                      <a:pt x="13" y="7"/>
                    </a:lnTo>
                    <a:lnTo>
                      <a:pt x="11" y="7"/>
                    </a:lnTo>
                    <a:lnTo>
                      <a:pt x="13" y="21"/>
                    </a:lnTo>
                    <a:lnTo>
                      <a:pt x="14" y="21"/>
                    </a:lnTo>
                    <a:lnTo>
                      <a:pt x="14" y="21"/>
                    </a:lnTo>
                    <a:lnTo>
                      <a:pt x="15" y="22"/>
                    </a:lnTo>
                    <a:lnTo>
                      <a:pt x="15" y="22"/>
                    </a:lnTo>
                    <a:lnTo>
                      <a:pt x="15" y="22"/>
                    </a:lnTo>
                    <a:lnTo>
                      <a:pt x="15" y="23"/>
                    </a:lnTo>
                    <a:lnTo>
                      <a:pt x="14" y="23"/>
                    </a:lnTo>
                    <a:lnTo>
                      <a:pt x="14" y="23"/>
                    </a:lnTo>
                    <a:lnTo>
                      <a:pt x="15" y="25"/>
                    </a:lnTo>
                    <a:lnTo>
                      <a:pt x="15" y="26"/>
                    </a:lnTo>
                    <a:lnTo>
                      <a:pt x="15" y="26"/>
                    </a:lnTo>
                    <a:lnTo>
                      <a:pt x="15" y="27"/>
                    </a:lnTo>
                    <a:lnTo>
                      <a:pt x="15" y="27"/>
                    </a:lnTo>
                    <a:lnTo>
                      <a:pt x="17" y="29"/>
                    </a:lnTo>
                    <a:lnTo>
                      <a:pt x="17" y="30"/>
                    </a:lnTo>
                    <a:lnTo>
                      <a:pt x="0" y="30"/>
                    </a:lnTo>
                    <a:lnTo>
                      <a:pt x="0" y="29"/>
                    </a:lnTo>
                    <a:lnTo>
                      <a:pt x="0" y="29"/>
                    </a:lnTo>
                    <a:lnTo>
                      <a:pt x="2" y="27"/>
                    </a:lnTo>
                    <a:lnTo>
                      <a:pt x="2" y="27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339" name="Freeform 329"/>
              <p:cNvSpPr>
                <a:spLocks/>
              </p:cNvSpPr>
              <p:nvPr/>
            </p:nvSpPr>
            <p:spPr bwMode="auto">
              <a:xfrm>
                <a:off x="1686" y="3242"/>
                <a:ext cx="26" cy="46"/>
              </a:xfrm>
              <a:custGeom>
                <a:avLst/>
                <a:gdLst>
                  <a:gd name="T0" fmla="*/ 23 w 26"/>
                  <a:gd name="T1" fmla="*/ 30 h 46"/>
                  <a:gd name="T2" fmla="*/ 26 w 26"/>
                  <a:gd name="T3" fmla="*/ 30 h 46"/>
                  <a:gd name="T4" fmla="*/ 24 w 26"/>
                  <a:gd name="T5" fmla="*/ 25 h 46"/>
                  <a:gd name="T6" fmla="*/ 26 w 26"/>
                  <a:gd name="T7" fmla="*/ 17 h 46"/>
                  <a:gd name="T8" fmla="*/ 26 w 26"/>
                  <a:gd name="T9" fmla="*/ 13 h 46"/>
                  <a:gd name="T10" fmla="*/ 23 w 26"/>
                  <a:gd name="T11" fmla="*/ 4 h 46"/>
                  <a:gd name="T12" fmla="*/ 18 w 26"/>
                  <a:gd name="T13" fmla="*/ 0 h 46"/>
                  <a:gd name="T14" fmla="*/ 14 w 26"/>
                  <a:gd name="T15" fmla="*/ 0 h 46"/>
                  <a:gd name="T16" fmla="*/ 8 w 26"/>
                  <a:gd name="T17" fmla="*/ 3 h 46"/>
                  <a:gd name="T18" fmla="*/ 4 w 26"/>
                  <a:gd name="T19" fmla="*/ 11 h 46"/>
                  <a:gd name="T20" fmla="*/ 3 w 26"/>
                  <a:gd name="T21" fmla="*/ 11 h 46"/>
                  <a:gd name="T22" fmla="*/ 0 w 26"/>
                  <a:gd name="T23" fmla="*/ 13 h 46"/>
                  <a:gd name="T24" fmla="*/ 1 w 26"/>
                  <a:gd name="T25" fmla="*/ 16 h 46"/>
                  <a:gd name="T26" fmla="*/ 3 w 26"/>
                  <a:gd name="T27" fmla="*/ 17 h 46"/>
                  <a:gd name="T28" fmla="*/ 4 w 26"/>
                  <a:gd name="T29" fmla="*/ 18 h 46"/>
                  <a:gd name="T30" fmla="*/ 6 w 26"/>
                  <a:gd name="T31" fmla="*/ 18 h 46"/>
                  <a:gd name="T32" fmla="*/ 8 w 26"/>
                  <a:gd name="T33" fmla="*/ 16 h 46"/>
                  <a:gd name="T34" fmla="*/ 10 w 26"/>
                  <a:gd name="T35" fmla="*/ 16 h 46"/>
                  <a:gd name="T36" fmla="*/ 13 w 26"/>
                  <a:gd name="T37" fmla="*/ 16 h 46"/>
                  <a:gd name="T38" fmla="*/ 5 w 26"/>
                  <a:gd name="T39" fmla="*/ 28 h 46"/>
                  <a:gd name="T40" fmla="*/ 8 w 26"/>
                  <a:gd name="T41" fmla="*/ 31 h 46"/>
                  <a:gd name="T42" fmla="*/ 9 w 26"/>
                  <a:gd name="T43" fmla="*/ 35 h 46"/>
                  <a:gd name="T44" fmla="*/ 8 w 26"/>
                  <a:gd name="T45" fmla="*/ 35 h 46"/>
                  <a:gd name="T46" fmla="*/ 6 w 26"/>
                  <a:gd name="T47" fmla="*/ 37 h 46"/>
                  <a:gd name="T48" fmla="*/ 6 w 26"/>
                  <a:gd name="T49" fmla="*/ 38 h 46"/>
                  <a:gd name="T50" fmla="*/ 8 w 26"/>
                  <a:gd name="T51" fmla="*/ 39 h 46"/>
                  <a:gd name="T52" fmla="*/ 6 w 26"/>
                  <a:gd name="T53" fmla="*/ 40 h 46"/>
                  <a:gd name="T54" fmla="*/ 6 w 26"/>
                  <a:gd name="T55" fmla="*/ 42 h 46"/>
                  <a:gd name="T56" fmla="*/ 8 w 26"/>
                  <a:gd name="T57" fmla="*/ 42 h 46"/>
                  <a:gd name="T58" fmla="*/ 5 w 26"/>
                  <a:gd name="T59" fmla="*/ 46 h 46"/>
                  <a:gd name="T60" fmla="*/ 24 w 26"/>
                  <a:gd name="T61" fmla="*/ 44 h 46"/>
                  <a:gd name="T62" fmla="*/ 22 w 26"/>
                  <a:gd name="T63" fmla="*/ 42 h 46"/>
                  <a:gd name="T64" fmla="*/ 23 w 26"/>
                  <a:gd name="T65" fmla="*/ 40 h 46"/>
                  <a:gd name="T66" fmla="*/ 23 w 26"/>
                  <a:gd name="T67" fmla="*/ 39 h 46"/>
                  <a:gd name="T68" fmla="*/ 22 w 26"/>
                  <a:gd name="T69" fmla="*/ 39 h 46"/>
                  <a:gd name="T70" fmla="*/ 23 w 26"/>
                  <a:gd name="T71" fmla="*/ 37 h 46"/>
                  <a:gd name="T72" fmla="*/ 23 w 26"/>
                  <a:gd name="T73" fmla="*/ 35 h 46"/>
                  <a:gd name="T74" fmla="*/ 22 w 26"/>
                  <a:gd name="T75" fmla="*/ 35 h 46"/>
                  <a:gd name="T76" fmla="*/ 23 w 26"/>
                  <a:gd name="T77" fmla="*/ 30 h 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26" h="46">
                    <a:moveTo>
                      <a:pt x="23" y="30"/>
                    </a:moveTo>
                    <a:lnTo>
                      <a:pt x="23" y="30"/>
                    </a:lnTo>
                    <a:lnTo>
                      <a:pt x="23" y="30"/>
                    </a:lnTo>
                    <a:lnTo>
                      <a:pt x="26" y="30"/>
                    </a:lnTo>
                    <a:lnTo>
                      <a:pt x="26" y="30"/>
                    </a:lnTo>
                    <a:lnTo>
                      <a:pt x="24" y="25"/>
                    </a:lnTo>
                    <a:lnTo>
                      <a:pt x="24" y="20"/>
                    </a:lnTo>
                    <a:lnTo>
                      <a:pt x="26" y="17"/>
                    </a:lnTo>
                    <a:lnTo>
                      <a:pt x="26" y="17"/>
                    </a:lnTo>
                    <a:lnTo>
                      <a:pt x="26" y="13"/>
                    </a:lnTo>
                    <a:lnTo>
                      <a:pt x="26" y="7"/>
                    </a:lnTo>
                    <a:lnTo>
                      <a:pt x="23" y="4"/>
                    </a:lnTo>
                    <a:lnTo>
                      <a:pt x="22" y="2"/>
                    </a:lnTo>
                    <a:lnTo>
                      <a:pt x="18" y="0"/>
                    </a:lnTo>
                    <a:lnTo>
                      <a:pt x="14" y="0"/>
                    </a:lnTo>
                    <a:lnTo>
                      <a:pt x="14" y="0"/>
                    </a:lnTo>
                    <a:lnTo>
                      <a:pt x="9" y="2"/>
                    </a:lnTo>
                    <a:lnTo>
                      <a:pt x="8" y="3"/>
                    </a:lnTo>
                    <a:lnTo>
                      <a:pt x="9" y="6"/>
                    </a:lnTo>
                    <a:lnTo>
                      <a:pt x="4" y="11"/>
                    </a:lnTo>
                    <a:lnTo>
                      <a:pt x="4" y="11"/>
                    </a:lnTo>
                    <a:lnTo>
                      <a:pt x="3" y="11"/>
                    </a:lnTo>
                    <a:lnTo>
                      <a:pt x="1" y="12"/>
                    </a:lnTo>
                    <a:lnTo>
                      <a:pt x="0" y="13"/>
                    </a:lnTo>
                    <a:lnTo>
                      <a:pt x="0" y="13"/>
                    </a:lnTo>
                    <a:lnTo>
                      <a:pt x="1" y="16"/>
                    </a:lnTo>
                    <a:lnTo>
                      <a:pt x="3" y="17"/>
                    </a:lnTo>
                    <a:lnTo>
                      <a:pt x="3" y="17"/>
                    </a:lnTo>
                    <a:lnTo>
                      <a:pt x="3" y="17"/>
                    </a:lnTo>
                    <a:lnTo>
                      <a:pt x="4" y="18"/>
                    </a:lnTo>
                    <a:lnTo>
                      <a:pt x="5" y="18"/>
                    </a:lnTo>
                    <a:lnTo>
                      <a:pt x="6" y="18"/>
                    </a:lnTo>
                    <a:lnTo>
                      <a:pt x="6" y="18"/>
                    </a:lnTo>
                    <a:lnTo>
                      <a:pt x="8" y="16"/>
                    </a:lnTo>
                    <a:lnTo>
                      <a:pt x="10" y="16"/>
                    </a:lnTo>
                    <a:lnTo>
                      <a:pt x="10" y="16"/>
                    </a:lnTo>
                    <a:lnTo>
                      <a:pt x="13" y="16"/>
                    </a:lnTo>
                    <a:lnTo>
                      <a:pt x="13" y="16"/>
                    </a:lnTo>
                    <a:lnTo>
                      <a:pt x="5" y="28"/>
                    </a:lnTo>
                    <a:lnTo>
                      <a:pt x="5" y="28"/>
                    </a:lnTo>
                    <a:lnTo>
                      <a:pt x="6" y="30"/>
                    </a:lnTo>
                    <a:lnTo>
                      <a:pt x="8" y="31"/>
                    </a:lnTo>
                    <a:lnTo>
                      <a:pt x="8" y="31"/>
                    </a:lnTo>
                    <a:lnTo>
                      <a:pt x="9" y="35"/>
                    </a:lnTo>
                    <a:lnTo>
                      <a:pt x="8" y="35"/>
                    </a:lnTo>
                    <a:lnTo>
                      <a:pt x="8" y="35"/>
                    </a:lnTo>
                    <a:lnTo>
                      <a:pt x="6" y="35"/>
                    </a:lnTo>
                    <a:lnTo>
                      <a:pt x="6" y="37"/>
                    </a:lnTo>
                    <a:lnTo>
                      <a:pt x="6" y="37"/>
                    </a:lnTo>
                    <a:lnTo>
                      <a:pt x="6" y="38"/>
                    </a:lnTo>
                    <a:lnTo>
                      <a:pt x="8" y="39"/>
                    </a:lnTo>
                    <a:lnTo>
                      <a:pt x="8" y="39"/>
                    </a:lnTo>
                    <a:lnTo>
                      <a:pt x="6" y="39"/>
                    </a:lnTo>
                    <a:lnTo>
                      <a:pt x="6" y="40"/>
                    </a:lnTo>
                    <a:lnTo>
                      <a:pt x="6" y="40"/>
                    </a:lnTo>
                    <a:lnTo>
                      <a:pt x="6" y="42"/>
                    </a:lnTo>
                    <a:lnTo>
                      <a:pt x="8" y="42"/>
                    </a:lnTo>
                    <a:lnTo>
                      <a:pt x="8" y="42"/>
                    </a:lnTo>
                    <a:lnTo>
                      <a:pt x="5" y="44"/>
                    </a:lnTo>
                    <a:lnTo>
                      <a:pt x="5" y="46"/>
                    </a:lnTo>
                    <a:lnTo>
                      <a:pt x="24" y="46"/>
                    </a:lnTo>
                    <a:lnTo>
                      <a:pt x="24" y="44"/>
                    </a:lnTo>
                    <a:lnTo>
                      <a:pt x="24" y="44"/>
                    </a:lnTo>
                    <a:lnTo>
                      <a:pt x="22" y="42"/>
                    </a:lnTo>
                    <a:lnTo>
                      <a:pt x="22" y="42"/>
                    </a:lnTo>
                    <a:lnTo>
                      <a:pt x="23" y="40"/>
                    </a:lnTo>
                    <a:lnTo>
                      <a:pt x="23" y="40"/>
                    </a:lnTo>
                    <a:lnTo>
                      <a:pt x="23" y="39"/>
                    </a:lnTo>
                    <a:lnTo>
                      <a:pt x="22" y="39"/>
                    </a:lnTo>
                    <a:lnTo>
                      <a:pt x="22" y="39"/>
                    </a:lnTo>
                    <a:lnTo>
                      <a:pt x="23" y="38"/>
                    </a:lnTo>
                    <a:lnTo>
                      <a:pt x="23" y="37"/>
                    </a:lnTo>
                    <a:lnTo>
                      <a:pt x="23" y="37"/>
                    </a:lnTo>
                    <a:lnTo>
                      <a:pt x="23" y="35"/>
                    </a:lnTo>
                    <a:lnTo>
                      <a:pt x="22" y="35"/>
                    </a:lnTo>
                    <a:lnTo>
                      <a:pt x="22" y="35"/>
                    </a:lnTo>
                    <a:lnTo>
                      <a:pt x="22" y="33"/>
                    </a:lnTo>
                    <a:lnTo>
                      <a:pt x="23" y="30"/>
                    </a:lnTo>
                    <a:lnTo>
                      <a:pt x="23" y="3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340" name="Freeform 330"/>
              <p:cNvSpPr>
                <a:spLocks/>
              </p:cNvSpPr>
              <p:nvPr/>
            </p:nvSpPr>
            <p:spPr bwMode="auto">
              <a:xfrm>
                <a:off x="2002" y="3217"/>
                <a:ext cx="25" cy="46"/>
              </a:xfrm>
              <a:custGeom>
                <a:avLst/>
                <a:gdLst>
                  <a:gd name="T0" fmla="*/ 22 w 25"/>
                  <a:gd name="T1" fmla="*/ 31 h 46"/>
                  <a:gd name="T2" fmla="*/ 24 w 25"/>
                  <a:gd name="T3" fmla="*/ 31 h 46"/>
                  <a:gd name="T4" fmla="*/ 24 w 25"/>
                  <a:gd name="T5" fmla="*/ 24 h 46"/>
                  <a:gd name="T6" fmla="*/ 24 w 25"/>
                  <a:gd name="T7" fmla="*/ 16 h 46"/>
                  <a:gd name="T8" fmla="*/ 25 w 25"/>
                  <a:gd name="T9" fmla="*/ 13 h 46"/>
                  <a:gd name="T10" fmla="*/ 23 w 25"/>
                  <a:gd name="T11" fmla="*/ 5 h 46"/>
                  <a:gd name="T12" fmla="*/ 18 w 25"/>
                  <a:gd name="T13" fmla="*/ 1 h 46"/>
                  <a:gd name="T14" fmla="*/ 14 w 25"/>
                  <a:gd name="T15" fmla="*/ 0 h 46"/>
                  <a:gd name="T16" fmla="*/ 6 w 25"/>
                  <a:gd name="T17" fmla="*/ 2 h 46"/>
                  <a:gd name="T18" fmla="*/ 2 w 25"/>
                  <a:gd name="T19" fmla="*/ 10 h 46"/>
                  <a:gd name="T20" fmla="*/ 1 w 25"/>
                  <a:gd name="T21" fmla="*/ 11 h 46"/>
                  <a:gd name="T22" fmla="*/ 0 w 25"/>
                  <a:gd name="T23" fmla="*/ 14 h 46"/>
                  <a:gd name="T24" fmla="*/ 1 w 25"/>
                  <a:gd name="T25" fmla="*/ 16 h 46"/>
                  <a:gd name="T26" fmla="*/ 2 w 25"/>
                  <a:gd name="T27" fmla="*/ 18 h 46"/>
                  <a:gd name="T28" fmla="*/ 4 w 25"/>
                  <a:gd name="T29" fmla="*/ 19 h 46"/>
                  <a:gd name="T30" fmla="*/ 6 w 25"/>
                  <a:gd name="T31" fmla="*/ 19 h 46"/>
                  <a:gd name="T32" fmla="*/ 7 w 25"/>
                  <a:gd name="T33" fmla="*/ 16 h 46"/>
                  <a:gd name="T34" fmla="*/ 9 w 25"/>
                  <a:gd name="T35" fmla="*/ 16 h 46"/>
                  <a:gd name="T36" fmla="*/ 13 w 25"/>
                  <a:gd name="T37" fmla="*/ 16 h 46"/>
                  <a:gd name="T38" fmla="*/ 5 w 25"/>
                  <a:gd name="T39" fmla="*/ 27 h 46"/>
                  <a:gd name="T40" fmla="*/ 7 w 25"/>
                  <a:gd name="T41" fmla="*/ 32 h 46"/>
                  <a:gd name="T42" fmla="*/ 7 w 25"/>
                  <a:gd name="T43" fmla="*/ 34 h 46"/>
                  <a:gd name="T44" fmla="*/ 7 w 25"/>
                  <a:gd name="T45" fmla="*/ 34 h 46"/>
                  <a:gd name="T46" fmla="*/ 5 w 25"/>
                  <a:gd name="T47" fmla="*/ 37 h 46"/>
                  <a:gd name="T48" fmla="*/ 6 w 25"/>
                  <a:gd name="T49" fmla="*/ 38 h 46"/>
                  <a:gd name="T50" fmla="*/ 7 w 25"/>
                  <a:gd name="T51" fmla="*/ 38 h 46"/>
                  <a:gd name="T52" fmla="*/ 5 w 25"/>
                  <a:gd name="T53" fmla="*/ 41 h 46"/>
                  <a:gd name="T54" fmla="*/ 6 w 25"/>
                  <a:gd name="T55" fmla="*/ 42 h 46"/>
                  <a:gd name="T56" fmla="*/ 7 w 25"/>
                  <a:gd name="T57" fmla="*/ 42 h 46"/>
                  <a:gd name="T58" fmla="*/ 4 w 25"/>
                  <a:gd name="T59" fmla="*/ 46 h 46"/>
                  <a:gd name="T60" fmla="*/ 24 w 25"/>
                  <a:gd name="T61" fmla="*/ 45 h 46"/>
                  <a:gd name="T62" fmla="*/ 22 w 25"/>
                  <a:gd name="T63" fmla="*/ 42 h 46"/>
                  <a:gd name="T64" fmla="*/ 23 w 25"/>
                  <a:gd name="T65" fmla="*/ 41 h 46"/>
                  <a:gd name="T66" fmla="*/ 22 w 25"/>
                  <a:gd name="T67" fmla="*/ 40 h 46"/>
                  <a:gd name="T68" fmla="*/ 20 w 25"/>
                  <a:gd name="T69" fmla="*/ 38 h 46"/>
                  <a:gd name="T70" fmla="*/ 23 w 25"/>
                  <a:gd name="T71" fmla="*/ 37 h 46"/>
                  <a:gd name="T72" fmla="*/ 22 w 25"/>
                  <a:gd name="T73" fmla="*/ 36 h 46"/>
                  <a:gd name="T74" fmla="*/ 20 w 25"/>
                  <a:gd name="T75" fmla="*/ 34 h 46"/>
                  <a:gd name="T76" fmla="*/ 22 w 25"/>
                  <a:gd name="T77" fmla="*/ 31 h 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25" h="46">
                    <a:moveTo>
                      <a:pt x="22" y="31"/>
                    </a:moveTo>
                    <a:lnTo>
                      <a:pt x="22" y="31"/>
                    </a:lnTo>
                    <a:lnTo>
                      <a:pt x="23" y="31"/>
                    </a:lnTo>
                    <a:lnTo>
                      <a:pt x="24" y="31"/>
                    </a:lnTo>
                    <a:lnTo>
                      <a:pt x="24" y="31"/>
                    </a:lnTo>
                    <a:lnTo>
                      <a:pt x="24" y="24"/>
                    </a:lnTo>
                    <a:lnTo>
                      <a:pt x="24" y="20"/>
                    </a:lnTo>
                    <a:lnTo>
                      <a:pt x="24" y="16"/>
                    </a:lnTo>
                    <a:lnTo>
                      <a:pt x="24" y="16"/>
                    </a:lnTo>
                    <a:lnTo>
                      <a:pt x="25" y="13"/>
                    </a:lnTo>
                    <a:lnTo>
                      <a:pt x="24" y="7"/>
                    </a:lnTo>
                    <a:lnTo>
                      <a:pt x="23" y="5"/>
                    </a:lnTo>
                    <a:lnTo>
                      <a:pt x="20" y="2"/>
                    </a:lnTo>
                    <a:lnTo>
                      <a:pt x="18" y="1"/>
                    </a:lnTo>
                    <a:lnTo>
                      <a:pt x="14" y="0"/>
                    </a:lnTo>
                    <a:lnTo>
                      <a:pt x="14" y="0"/>
                    </a:lnTo>
                    <a:lnTo>
                      <a:pt x="9" y="2"/>
                    </a:lnTo>
                    <a:lnTo>
                      <a:pt x="6" y="2"/>
                    </a:lnTo>
                    <a:lnTo>
                      <a:pt x="9" y="5"/>
                    </a:lnTo>
                    <a:lnTo>
                      <a:pt x="2" y="10"/>
                    </a:lnTo>
                    <a:lnTo>
                      <a:pt x="2" y="10"/>
                    </a:lnTo>
                    <a:lnTo>
                      <a:pt x="1" y="11"/>
                    </a:lnTo>
                    <a:lnTo>
                      <a:pt x="0" y="13"/>
                    </a:lnTo>
                    <a:lnTo>
                      <a:pt x="0" y="14"/>
                    </a:lnTo>
                    <a:lnTo>
                      <a:pt x="0" y="14"/>
                    </a:lnTo>
                    <a:lnTo>
                      <a:pt x="1" y="16"/>
                    </a:lnTo>
                    <a:lnTo>
                      <a:pt x="2" y="16"/>
                    </a:lnTo>
                    <a:lnTo>
                      <a:pt x="2" y="18"/>
                    </a:lnTo>
                    <a:lnTo>
                      <a:pt x="2" y="18"/>
                    </a:lnTo>
                    <a:lnTo>
                      <a:pt x="4" y="19"/>
                    </a:lnTo>
                    <a:lnTo>
                      <a:pt x="5" y="19"/>
                    </a:lnTo>
                    <a:lnTo>
                      <a:pt x="6" y="19"/>
                    </a:lnTo>
                    <a:lnTo>
                      <a:pt x="6" y="19"/>
                    </a:lnTo>
                    <a:lnTo>
                      <a:pt x="7" y="16"/>
                    </a:lnTo>
                    <a:lnTo>
                      <a:pt x="9" y="16"/>
                    </a:lnTo>
                    <a:lnTo>
                      <a:pt x="9" y="16"/>
                    </a:lnTo>
                    <a:lnTo>
                      <a:pt x="13" y="16"/>
                    </a:lnTo>
                    <a:lnTo>
                      <a:pt x="13" y="16"/>
                    </a:lnTo>
                    <a:lnTo>
                      <a:pt x="5" y="27"/>
                    </a:lnTo>
                    <a:lnTo>
                      <a:pt x="5" y="27"/>
                    </a:lnTo>
                    <a:lnTo>
                      <a:pt x="6" y="29"/>
                    </a:lnTo>
                    <a:lnTo>
                      <a:pt x="7" y="32"/>
                    </a:lnTo>
                    <a:lnTo>
                      <a:pt x="7" y="32"/>
                    </a:lnTo>
                    <a:lnTo>
                      <a:pt x="7" y="34"/>
                    </a:lnTo>
                    <a:lnTo>
                      <a:pt x="7" y="34"/>
                    </a:lnTo>
                    <a:lnTo>
                      <a:pt x="7" y="34"/>
                    </a:lnTo>
                    <a:lnTo>
                      <a:pt x="6" y="36"/>
                    </a:lnTo>
                    <a:lnTo>
                      <a:pt x="5" y="37"/>
                    </a:lnTo>
                    <a:lnTo>
                      <a:pt x="5" y="37"/>
                    </a:lnTo>
                    <a:lnTo>
                      <a:pt x="6" y="38"/>
                    </a:lnTo>
                    <a:lnTo>
                      <a:pt x="7" y="38"/>
                    </a:lnTo>
                    <a:lnTo>
                      <a:pt x="7" y="38"/>
                    </a:lnTo>
                    <a:lnTo>
                      <a:pt x="6" y="40"/>
                    </a:lnTo>
                    <a:lnTo>
                      <a:pt x="5" y="41"/>
                    </a:lnTo>
                    <a:lnTo>
                      <a:pt x="5" y="41"/>
                    </a:lnTo>
                    <a:lnTo>
                      <a:pt x="6" y="42"/>
                    </a:lnTo>
                    <a:lnTo>
                      <a:pt x="7" y="42"/>
                    </a:lnTo>
                    <a:lnTo>
                      <a:pt x="7" y="42"/>
                    </a:lnTo>
                    <a:lnTo>
                      <a:pt x="4" y="45"/>
                    </a:lnTo>
                    <a:lnTo>
                      <a:pt x="4" y="46"/>
                    </a:lnTo>
                    <a:lnTo>
                      <a:pt x="24" y="46"/>
                    </a:lnTo>
                    <a:lnTo>
                      <a:pt x="24" y="45"/>
                    </a:lnTo>
                    <a:lnTo>
                      <a:pt x="24" y="45"/>
                    </a:lnTo>
                    <a:lnTo>
                      <a:pt x="22" y="42"/>
                    </a:lnTo>
                    <a:lnTo>
                      <a:pt x="22" y="42"/>
                    </a:lnTo>
                    <a:lnTo>
                      <a:pt x="23" y="41"/>
                    </a:lnTo>
                    <a:lnTo>
                      <a:pt x="23" y="41"/>
                    </a:lnTo>
                    <a:lnTo>
                      <a:pt x="22" y="40"/>
                    </a:lnTo>
                    <a:lnTo>
                      <a:pt x="20" y="38"/>
                    </a:lnTo>
                    <a:lnTo>
                      <a:pt x="20" y="38"/>
                    </a:lnTo>
                    <a:lnTo>
                      <a:pt x="22" y="38"/>
                    </a:lnTo>
                    <a:lnTo>
                      <a:pt x="23" y="37"/>
                    </a:lnTo>
                    <a:lnTo>
                      <a:pt x="23" y="37"/>
                    </a:lnTo>
                    <a:lnTo>
                      <a:pt x="22" y="36"/>
                    </a:lnTo>
                    <a:lnTo>
                      <a:pt x="20" y="34"/>
                    </a:lnTo>
                    <a:lnTo>
                      <a:pt x="20" y="34"/>
                    </a:lnTo>
                    <a:lnTo>
                      <a:pt x="20" y="33"/>
                    </a:lnTo>
                    <a:lnTo>
                      <a:pt x="22" y="31"/>
                    </a:lnTo>
                    <a:lnTo>
                      <a:pt x="22" y="31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341" name="Freeform 331"/>
              <p:cNvSpPr>
                <a:spLocks/>
              </p:cNvSpPr>
              <p:nvPr/>
            </p:nvSpPr>
            <p:spPr bwMode="auto">
              <a:xfrm>
                <a:off x="2062" y="3223"/>
                <a:ext cx="21" cy="62"/>
              </a:xfrm>
              <a:custGeom>
                <a:avLst/>
                <a:gdLst>
                  <a:gd name="T0" fmla="*/ 3 w 21"/>
                  <a:gd name="T1" fmla="*/ 57 h 62"/>
                  <a:gd name="T2" fmla="*/ 2 w 21"/>
                  <a:gd name="T3" fmla="*/ 56 h 62"/>
                  <a:gd name="T4" fmla="*/ 3 w 21"/>
                  <a:gd name="T5" fmla="*/ 54 h 62"/>
                  <a:gd name="T6" fmla="*/ 2 w 21"/>
                  <a:gd name="T7" fmla="*/ 53 h 62"/>
                  <a:gd name="T8" fmla="*/ 2 w 21"/>
                  <a:gd name="T9" fmla="*/ 52 h 62"/>
                  <a:gd name="T10" fmla="*/ 3 w 21"/>
                  <a:gd name="T11" fmla="*/ 50 h 62"/>
                  <a:gd name="T12" fmla="*/ 7 w 21"/>
                  <a:gd name="T13" fmla="*/ 44 h 62"/>
                  <a:gd name="T14" fmla="*/ 7 w 21"/>
                  <a:gd name="T15" fmla="*/ 22 h 62"/>
                  <a:gd name="T16" fmla="*/ 5 w 21"/>
                  <a:gd name="T17" fmla="*/ 14 h 62"/>
                  <a:gd name="T18" fmla="*/ 7 w 21"/>
                  <a:gd name="T19" fmla="*/ 13 h 62"/>
                  <a:gd name="T20" fmla="*/ 5 w 21"/>
                  <a:gd name="T21" fmla="*/ 8 h 62"/>
                  <a:gd name="T22" fmla="*/ 7 w 21"/>
                  <a:gd name="T23" fmla="*/ 5 h 62"/>
                  <a:gd name="T24" fmla="*/ 8 w 21"/>
                  <a:gd name="T25" fmla="*/ 4 h 62"/>
                  <a:gd name="T26" fmla="*/ 9 w 21"/>
                  <a:gd name="T27" fmla="*/ 0 h 62"/>
                  <a:gd name="T28" fmla="*/ 12 w 21"/>
                  <a:gd name="T29" fmla="*/ 3 h 62"/>
                  <a:gd name="T30" fmla="*/ 12 w 21"/>
                  <a:gd name="T31" fmla="*/ 3 h 62"/>
                  <a:gd name="T32" fmla="*/ 13 w 21"/>
                  <a:gd name="T33" fmla="*/ 4 h 62"/>
                  <a:gd name="T34" fmla="*/ 17 w 21"/>
                  <a:gd name="T35" fmla="*/ 7 h 62"/>
                  <a:gd name="T36" fmla="*/ 14 w 21"/>
                  <a:gd name="T37" fmla="*/ 8 h 62"/>
                  <a:gd name="T38" fmla="*/ 13 w 21"/>
                  <a:gd name="T39" fmla="*/ 13 h 62"/>
                  <a:gd name="T40" fmla="*/ 16 w 21"/>
                  <a:gd name="T41" fmla="*/ 14 h 62"/>
                  <a:gd name="T42" fmla="*/ 14 w 21"/>
                  <a:gd name="T43" fmla="*/ 23 h 62"/>
                  <a:gd name="T44" fmla="*/ 14 w 21"/>
                  <a:gd name="T45" fmla="*/ 43 h 62"/>
                  <a:gd name="T46" fmla="*/ 17 w 21"/>
                  <a:gd name="T47" fmla="*/ 50 h 62"/>
                  <a:gd name="T48" fmla="*/ 17 w 21"/>
                  <a:gd name="T49" fmla="*/ 50 h 62"/>
                  <a:gd name="T50" fmla="*/ 18 w 21"/>
                  <a:gd name="T51" fmla="*/ 52 h 62"/>
                  <a:gd name="T52" fmla="*/ 18 w 21"/>
                  <a:gd name="T53" fmla="*/ 53 h 62"/>
                  <a:gd name="T54" fmla="*/ 17 w 21"/>
                  <a:gd name="T55" fmla="*/ 54 h 62"/>
                  <a:gd name="T56" fmla="*/ 18 w 21"/>
                  <a:gd name="T57" fmla="*/ 56 h 62"/>
                  <a:gd name="T58" fmla="*/ 18 w 21"/>
                  <a:gd name="T59" fmla="*/ 57 h 62"/>
                  <a:gd name="T60" fmla="*/ 17 w 21"/>
                  <a:gd name="T61" fmla="*/ 57 h 62"/>
                  <a:gd name="T62" fmla="*/ 21 w 21"/>
                  <a:gd name="T63" fmla="*/ 62 h 62"/>
                  <a:gd name="T64" fmla="*/ 0 w 21"/>
                  <a:gd name="T65" fmla="*/ 59 h 62"/>
                  <a:gd name="T66" fmla="*/ 3 w 21"/>
                  <a:gd name="T67" fmla="*/ 57 h 6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21" h="62">
                    <a:moveTo>
                      <a:pt x="3" y="57"/>
                    </a:moveTo>
                    <a:lnTo>
                      <a:pt x="3" y="57"/>
                    </a:lnTo>
                    <a:lnTo>
                      <a:pt x="2" y="56"/>
                    </a:lnTo>
                    <a:lnTo>
                      <a:pt x="2" y="56"/>
                    </a:lnTo>
                    <a:lnTo>
                      <a:pt x="2" y="54"/>
                    </a:lnTo>
                    <a:lnTo>
                      <a:pt x="3" y="54"/>
                    </a:lnTo>
                    <a:lnTo>
                      <a:pt x="3" y="54"/>
                    </a:lnTo>
                    <a:lnTo>
                      <a:pt x="2" y="53"/>
                    </a:lnTo>
                    <a:lnTo>
                      <a:pt x="2" y="52"/>
                    </a:lnTo>
                    <a:lnTo>
                      <a:pt x="2" y="52"/>
                    </a:lnTo>
                    <a:lnTo>
                      <a:pt x="2" y="50"/>
                    </a:lnTo>
                    <a:lnTo>
                      <a:pt x="3" y="50"/>
                    </a:lnTo>
                    <a:lnTo>
                      <a:pt x="4" y="50"/>
                    </a:lnTo>
                    <a:lnTo>
                      <a:pt x="7" y="44"/>
                    </a:lnTo>
                    <a:lnTo>
                      <a:pt x="7" y="22"/>
                    </a:lnTo>
                    <a:lnTo>
                      <a:pt x="7" y="22"/>
                    </a:lnTo>
                    <a:lnTo>
                      <a:pt x="5" y="16"/>
                    </a:lnTo>
                    <a:lnTo>
                      <a:pt x="5" y="14"/>
                    </a:lnTo>
                    <a:lnTo>
                      <a:pt x="7" y="13"/>
                    </a:lnTo>
                    <a:lnTo>
                      <a:pt x="7" y="13"/>
                    </a:lnTo>
                    <a:lnTo>
                      <a:pt x="7" y="10"/>
                    </a:lnTo>
                    <a:lnTo>
                      <a:pt x="5" y="8"/>
                    </a:lnTo>
                    <a:lnTo>
                      <a:pt x="3" y="7"/>
                    </a:lnTo>
                    <a:lnTo>
                      <a:pt x="7" y="5"/>
                    </a:lnTo>
                    <a:lnTo>
                      <a:pt x="7" y="5"/>
                    </a:lnTo>
                    <a:lnTo>
                      <a:pt x="8" y="4"/>
                    </a:lnTo>
                    <a:lnTo>
                      <a:pt x="9" y="3"/>
                    </a:lnTo>
                    <a:lnTo>
                      <a:pt x="9" y="0"/>
                    </a:lnTo>
                    <a:lnTo>
                      <a:pt x="12" y="0"/>
                    </a:lnTo>
                    <a:lnTo>
                      <a:pt x="12" y="3"/>
                    </a:lnTo>
                    <a:lnTo>
                      <a:pt x="12" y="3"/>
                    </a:lnTo>
                    <a:lnTo>
                      <a:pt x="12" y="3"/>
                    </a:lnTo>
                    <a:lnTo>
                      <a:pt x="12" y="3"/>
                    </a:lnTo>
                    <a:lnTo>
                      <a:pt x="13" y="4"/>
                    </a:lnTo>
                    <a:lnTo>
                      <a:pt x="13" y="5"/>
                    </a:lnTo>
                    <a:lnTo>
                      <a:pt x="17" y="7"/>
                    </a:lnTo>
                    <a:lnTo>
                      <a:pt x="17" y="7"/>
                    </a:lnTo>
                    <a:lnTo>
                      <a:pt x="14" y="8"/>
                    </a:lnTo>
                    <a:lnTo>
                      <a:pt x="13" y="10"/>
                    </a:lnTo>
                    <a:lnTo>
                      <a:pt x="13" y="13"/>
                    </a:lnTo>
                    <a:lnTo>
                      <a:pt x="13" y="13"/>
                    </a:lnTo>
                    <a:lnTo>
                      <a:pt x="16" y="14"/>
                    </a:lnTo>
                    <a:lnTo>
                      <a:pt x="16" y="18"/>
                    </a:lnTo>
                    <a:lnTo>
                      <a:pt x="14" y="23"/>
                    </a:lnTo>
                    <a:lnTo>
                      <a:pt x="14" y="43"/>
                    </a:lnTo>
                    <a:lnTo>
                      <a:pt x="14" y="43"/>
                    </a:lnTo>
                    <a:lnTo>
                      <a:pt x="16" y="47"/>
                    </a:lnTo>
                    <a:lnTo>
                      <a:pt x="17" y="50"/>
                    </a:lnTo>
                    <a:lnTo>
                      <a:pt x="17" y="50"/>
                    </a:lnTo>
                    <a:lnTo>
                      <a:pt x="17" y="50"/>
                    </a:lnTo>
                    <a:lnTo>
                      <a:pt x="18" y="50"/>
                    </a:lnTo>
                    <a:lnTo>
                      <a:pt x="18" y="52"/>
                    </a:lnTo>
                    <a:lnTo>
                      <a:pt x="18" y="52"/>
                    </a:lnTo>
                    <a:lnTo>
                      <a:pt x="18" y="53"/>
                    </a:lnTo>
                    <a:lnTo>
                      <a:pt x="17" y="54"/>
                    </a:lnTo>
                    <a:lnTo>
                      <a:pt x="17" y="54"/>
                    </a:lnTo>
                    <a:lnTo>
                      <a:pt x="18" y="54"/>
                    </a:lnTo>
                    <a:lnTo>
                      <a:pt x="18" y="56"/>
                    </a:lnTo>
                    <a:lnTo>
                      <a:pt x="18" y="56"/>
                    </a:lnTo>
                    <a:lnTo>
                      <a:pt x="18" y="57"/>
                    </a:lnTo>
                    <a:lnTo>
                      <a:pt x="17" y="57"/>
                    </a:lnTo>
                    <a:lnTo>
                      <a:pt x="17" y="57"/>
                    </a:lnTo>
                    <a:lnTo>
                      <a:pt x="21" y="59"/>
                    </a:lnTo>
                    <a:lnTo>
                      <a:pt x="21" y="62"/>
                    </a:lnTo>
                    <a:lnTo>
                      <a:pt x="0" y="62"/>
                    </a:lnTo>
                    <a:lnTo>
                      <a:pt x="0" y="59"/>
                    </a:lnTo>
                    <a:lnTo>
                      <a:pt x="0" y="59"/>
                    </a:lnTo>
                    <a:lnTo>
                      <a:pt x="3" y="57"/>
                    </a:lnTo>
                    <a:lnTo>
                      <a:pt x="3" y="57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342" name="Freeform 332"/>
              <p:cNvSpPr>
                <a:spLocks/>
              </p:cNvSpPr>
              <p:nvPr/>
            </p:nvSpPr>
            <p:spPr bwMode="auto">
              <a:xfrm>
                <a:off x="1985" y="3232"/>
                <a:ext cx="21" cy="54"/>
              </a:xfrm>
              <a:custGeom>
                <a:avLst/>
                <a:gdLst>
                  <a:gd name="T0" fmla="*/ 2 w 21"/>
                  <a:gd name="T1" fmla="*/ 50 h 54"/>
                  <a:gd name="T2" fmla="*/ 2 w 21"/>
                  <a:gd name="T3" fmla="*/ 50 h 54"/>
                  <a:gd name="T4" fmla="*/ 1 w 21"/>
                  <a:gd name="T5" fmla="*/ 49 h 54"/>
                  <a:gd name="T6" fmla="*/ 1 w 21"/>
                  <a:gd name="T7" fmla="*/ 49 h 54"/>
                  <a:gd name="T8" fmla="*/ 2 w 21"/>
                  <a:gd name="T9" fmla="*/ 48 h 54"/>
                  <a:gd name="T10" fmla="*/ 4 w 21"/>
                  <a:gd name="T11" fmla="*/ 48 h 54"/>
                  <a:gd name="T12" fmla="*/ 4 w 21"/>
                  <a:gd name="T13" fmla="*/ 48 h 54"/>
                  <a:gd name="T14" fmla="*/ 2 w 21"/>
                  <a:gd name="T15" fmla="*/ 47 h 54"/>
                  <a:gd name="T16" fmla="*/ 1 w 21"/>
                  <a:gd name="T17" fmla="*/ 45 h 54"/>
                  <a:gd name="T18" fmla="*/ 1 w 21"/>
                  <a:gd name="T19" fmla="*/ 45 h 54"/>
                  <a:gd name="T20" fmla="*/ 2 w 21"/>
                  <a:gd name="T21" fmla="*/ 44 h 54"/>
                  <a:gd name="T22" fmla="*/ 4 w 21"/>
                  <a:gd name="T23" fmla="*/ 44 h 54"/>
                  <a:gd name="T24" fmla="*/ 6 w 21"/>
                  <a:gd name="T25" fmla="*/ 44 h 54"/>
                  <a:gd name="T26" fmla="*/ 6 w 21"/>
                  <a:gd name="T27" fmla="*/ 23 h 54"/>
                  <a:gd name="T28" fmla="*/ 4 w 21"/>
                  <a:gd name="T29" fmla="*/ 22 h 54"/>
                  <a:gd name="T30" fmla="*/ 8 w 21"/>
                  <a:gd name="T31" fmla="*/ 19 h 54"/>
                  <a:gd name="T32" fmla="*/ 6 w 21"/>
                  <a:gd name="T33" fmla="*/ 16 h 54"/>
                  <a:gd name="T34" fmla="*/ 6 w 21"/>
                  <a:gd name="T35" fmla="*/ 16 h 54"/>
                  <a:gd name="T36" fmla="*/ 6 w 21"/>
                  <a:gd name="T37" fmla="*/ 16 h 54"/>
                  <a:gd name="T38" fmla="*/ 5 w 21"/>
                  <a:gd name="T39" fmla="*/ 13 h 54"/>
                  <a:gd name="T40" fmla="*/ 5 w 21"/>
                  <a:gd name="T41" fmla="*/ 9 h 54"/>
                  <a:gd name="T42" fmla="*/ 9 w 21"/>
                  <a:gd name="T43" fmla="*/ 3 h 54"/>
                  <a:gd name="T44" fmla="*/ 9 w 21"/>
                  <a:gd name="T45" fmla="*/ 0 h 54"/>
                  <a:gd name="T46" fmla="*/ 13 w 21"/>
                  <a:gd name="T47" fmla="*/ 0 h 54"/>
                  <a:gd name="T48" fmla="*/ 13 w 21"/>
                  <a:gd name="T49" fmla="*/ 1 h 54"/>
                  <a:gd name="T50" fmla="*/ 13 w 21"/>
                  <a:gd name="T51" fmla="*/ 1 h 54"/>
                  <a:gd name="T52" fmla="*/ 15 w 21"/>
                  <a:gd name="T53" fmla="*/ 7 h 54"/>
                  <a:gd name="T54" fmla="*/ 15 w 21"/>
                  <a:gd name="T55" fmla="*/ 12 h 54"/>
                  <a:gd name="T56" fmla="*/ 15 w 21"/>
                  <a:gd name="T57" fmla="*/ 14 h 54"/>
                  <a:gd name="T58" fmla="*/ 14 w 21"/>
                  <a:gd name="T59" fmla="*/ 16 h 54"/>
                  <a:gd name="T60" fmla="*/ 14 w 21"/>
                  <a:gd name="T61" fmla="*/ 19 h 54"/>
                  <a:gd name="T62" fmla="*/ 15 w 21"/>
                  <a:gd name="T63" fmla="*/ 22 h 54"/>
                  <a:gd name="T64" fmla="*/ 14 w 21"/>
                  <a:gd name="T65" fmla="*/ 23 h 54"/>
                  <a:gd name="T66" fmla="*/ 14 w 21"/>
                  <a:gd name="T67" fmla="*/ 44 h 54"/>
                  <a:gd name="T68" fmla="*/ 17 w 21"/>
                  <a:gd name="T69" fmla="*/ 44 h 54"/>
                  <a:gd name="T70" fmla="*/ 17 w 21"/>
                  <a:gd name="T71" fmla="*/ 44 h 54"/>
                  <a:gd name="T72" fmla="*/ 18 w 21"/>
                  <a:gd name="T73" fmla="*/ 44 h 54"/>
                  <a:gd name="T74" fmla="*/ 19 w 21"/>
                  <a:gd name="T75" fmla="*/ 45 h 54"/>
                  <a:gd name="T76" fmla="*/ 19 w 21"/>
                  <a:gd name="T77" fmla="*/ 45 h 54"/>
                  <a:gd name="T78" fmla="*/ 18 w 21"/>
                  <a:gd name="T79" fmla="*/ 47 h 54"/>
                  <a:gd name="T80" fmla="*/ 17 w 21"/>
                  <a:gd name="T81" fmla="*/ 48 h 54"/>
                  <a:gd name="T82" fmla="*/ 17 w 21"/>
                  <a:gd name="T83" fmla="*/ 48 h 54"/>
                  <a:gd name="T84" fmla="*/ 18 w 21"/>
                  <a:gd name="T85" fmla="*/ 48 h 54"/>
                  <a:gd name="T86" fmla="*/ 19 w 21"/>
                  <a:gd name="T87" fmla="*/ 49 h 54"/>
                  <a:gd name="T88" fmla="*/ 19 w 21"/>
                  <a:gd name="T89" fmla="*/ 49 h 54"/>
                  <a:gd name="T90" fmla="*/ 19 w 21"/>
                  <a:gd name="T91" fmla="*/ 50 h 54"/>
                  <a:gd name="T92" fmla="*/ 18 w 21"/>
                  <a:gd name="T93" fmla="*/ 50 h 54"/>
                  <a:gd name="T94" fmla="*/ 18 w 21"/>
                  <a:gd name="T95" fmla="*/ 50 h 54"/>
                  <a:gd name="T96" fmla="*/ 21 w 21"/>
                  <a:gd name="T97" fmla="*/ 53 h 54"/>
                  <a:gd name="T98" fmla="*/ 21 w 21"/>
                  <a:gd name="T99" fmla="*/ 54 h 54"/>
                  <a:gd name="T100" fmla="*/ 0 w 21"/>
                  <a:gd name="T101" fmla="*/ 54 h 54"/>
                  <a:gd name="T102" fmla="*/ 0 w 21"/>
                  <a:gd name="T103" fmla="*/ 53 h 54"/>
                  <a:gd name="T104" fmla="*/ 0 w 21"/>
                  <a:gd name="T105" fmla="*/ 53 h 54"/>
                  <a:gd name="T106" fmla="*/ 2 w 21"/>
                  <a:gd name="T107" fmla="*/ 50 h 54"/>
                  <a:gd name="T108" fmla="*/ 2 w 21"/>
                  <a:gd name="T109" fmla="*/ 50 h 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21" h="54">
                    <a:moveTo>
                      <a:pt x="2" y="50"/>
                    </a:moveTo>
                    <a:lnTo>
                      <a:pt x="2" y="50"/>
                    </a:lnTo>
                    <a:lnTo>
                      <a:pt x="1" y="49"/>
                    </a:lnTo>
                    <a:lnTo>
                      <a:pt x="1" y="49"/>
                    </a:lnTo>
                    <a:lnTo>
                      <a:pt x="2" y="48"/>
                    </a:lnTo>
                    <a:lnTo>
                      <a:pt x="4" y="48"/>
                    </a:lnTo>
                    <a:lnTo>
                      <a:pt x="4" y="48"/>
                    </a:lnTo>
                    <a:lnTo>
                      <a:pt x="2" y="47"/>
                    </a:lnTo>
                    <a:lnTo>
                      <a:pt x="1" y="45"/>
                    </a:lnTo>
                    <a:lnTo>
                      <a:pt x="1" y="45"/>
                    </a:lnTo>
                    <a:lnTo>
                      <a:pt x="2" y="44"/>
                    </a:lnTo>
                    <a:lnTo>
                      <a:pt x="4" y="44"/>
                    </a:lnTo>
                    <a:lnTo>
                      <a:pt x="6" y="44"/>
                    </a:lnTo>
                    <a:lnTo>
                      <a:pt x="6" y="23"/>
                    </a:lnTo>
                    <a:lnTo>
                      <a:pt x="4" y="22"/>
                    </a:lnTo>
                    <a:lnTo>
                      <a:pt x="8" y="19"/>
                    </a:lnTo>
                    <a:lnTo>
                      <a:pt x="6" y="16"/>
                    </a:lnTo>
                    <a:lnTo>
                      <a:pt x="6" y="16"/>
                    </a:lnTo>
                    <a:lnTo>
                      <a:pt x="6" y="16"/>
                    </a:lnTo>
                    <a:lnTo>
                      <a:pt x="5" y="13"/>
                    </a:lnTo>
                    <a:lnTo>
                      <a:pt x="5" y="9"/>
                    </a:lnTo>
                    <a:lnTo>
                      <a:pt x="9" y="3"/>
                    </a:lnTo>
                    <a:lnTo>
                      <a:pt x="9" y="0"/>
                    </a:lnTo>
                    <a:lnTo>
                      <a:pt x="13" y="0"/>
                    </a:lnTo>
                    <a:lnTo>
                      <a:pt x="13" y="1"/>
                    </a:lnTo>
                    <a:lnTo>
                      <a:pt x="13" y="1"/>
                    </a:lnTo>
                    <a:lnTo>
                      <a:pt x="15" y="7"/>
                    </a:lnTo>
                    <a:lnTo>
                      <a:pt x="15" y="12"/>
                    </a:lnTo>
                    <a:lnTo>
                      <a:pt x="15" y="14"/>
                    </a:lnTo>
                    <a:lnTo>
                      <a:pt x="14" y="16"/>
                    </a:lnTo>
                    <a:lnTo>
                      <a:pt x="14" y="19"/>
                    </a:lnTo>
                    <a:lnTo>
                      <a:pt x="15" y="22"/>
                    </a:lnTo>
                    <a:lnTo>
                      <a:pt x="14" y="23"/>
                    </a:lnTo>
                    <a:lnTo>
                      <a:pt x="14" y="44"/>
                    </a:lnTo>
                    <a:lnTo>
                      <a:pt x="17" y="44"/>
                    </a:lnTo>
                    <a:lnTo>
                      <a:pt x="17" y="44"/>
                    </a:lnTo>
                    <a:lnTo>
                      <a:pt x="18" y="44"/>
                    </a:lnTo>
                    <a:lnTo>
                      <a:pt x="19" y="45"/>
                    </a:lnTo>
                    <a:lnTo>
                      <a:pt x="19" y="45"/>
                    </a:lnTo>
                    <a:lnTo>
                      <a:pt x="18" y="47"/>
                    </a:lnTo>
                    <a:lnTo>
                      <a:pt x="17" y="48"/>
                    </a:lnTo>
                    <a:lnTo>
                      <a:pt x="17" y="48"/>
                    </a:lnTo>
                    <a:lnTo>
                      <a:pt x="18" y="48"/>
                    </a:lnTo>
                    <a:lnTo>
                      <a:pt x="19" y="49"/>
                    </a:lnTo>
                    <a:lnTo>
                      <a:pt x="19" y="49"/>
                    </a:lnTo>
                    <a:lnTo>
                      <a:pt x="19" y="50"/>
                    </a:lnTo>
                    <a:lnTo>
                      <a:pt x="18" y="50"/>
                    </a:lnTo>
                    <a:lnTo>
                      <a:pt x="18" y="50"/>
                    </a:lnTo>
                    <a:lnTo>
                      <a:pt x="21" y="53"/>
                    </a:lnTo>
                    <a:lnTo>
                      <a:pt x="21" y="54"/>
                    </a:lnTo>
                    <a:lnTo>
                      <a:pt x="0" y="54"/>
                    </a:lnTo>
                    <a:lnTo>
                      <a:pt x="0" y="53"/>
                    </a:lnTo>
                    <a:lnTo>
                      <a:pt x="0" y="53"/>
                    </a:lnTo>
                    <a:lnTo>
                      <a:pt x="2" y="50"/>
                    </a:lnTo>
                    <a:lnTo>
                      <a:pt x="2" y="5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343" name="Freeform 333"/>
              <p:cNvSpPr>
                <a:spLocks/>
              </p:cNvSpPr>
              <p:nvPr/>
            </p:nvSpPr>
            <p:spPr bwMode="auto">
              <a:xfrm>
                <a:off x="1949" y="3209"/>
                <a:ext cx="19" cy="55"/>
              </a:xfrm>
              <a:custGeom>
                <a:avLst/>
                <a:gdLst>
                  <a:gd name="T0" fmla="*/ 1 w 19"/>
                  <a:gd name="T1" fmla="*/ 50 h 55"/>
                  <a:gd name="T2" fmla="*/ 1 w 19"/>
                  <a:gd name="T3" fmla="*/ 50 h 55"/>
                  <a:gd name="T4" fmla="*/ 1 w 19"/>
                  <a:gd name="T5" fmla="*/ 49 h 55"/>
                  <a:gd name="T6" fmla="*/ 1 w 19"/>
                  <a:gd name="T7" fmla="*/ 49 h 55"/>
                  <a:gd name="T8" fmla="*/ 1 w 19"/>
                  <a:gd name="T9" fmla="*/ 48 h 55"/>
                  <a:gd name="T10" fmla="*/ 2 w 19"/>
                  <a:gd name="T11" fmla="*/ 48 h 55"/>
                  <a:gd name="T12" fmla="*/ 2 w 19"/>
                  <a:gd name="T13" fmla="*/ 48 h 55"/>
                  <a:gd name="T14" fmla="*/ 1 w 19"/>
                  <a:gd name="T15" fmla="*/ 46 h 55"/>
                  <a:gd name="T16" fmla="*/ 1 w 19"/>
                  <a:gd name="T17" fmla="*/ 45 h 55"/>
                  <a:gd name="T18" fmla="*/ 1 w 19"/>
                  <a:gd name="T19" fmla="*/ 45 h 55"/>
                  <a:gd name="T20" fmla="*/ 1 w 19"/>
                  <a:gd name="T21" fmla="*/ 44 h 55"/>
                  <a:gd name="T22" fmla="*/ 2 w 19"/>
                  <a:gd name="T23" fmla="*/ 44 h 55"/>
                  <a:gd name="T24" fmla="*/ 5 w 19"/>
                  <a:gd name="T25" fmla="*/ 44 h 55"/>
                  <a:gd name="T26" fmla="*/ 6 w 19"/>
                  <a:gd name="T27" fmla="*/ 23 h 55"/>
                  <a:gd name="T28" fmla="*/ 4 w 19"/>
                  <a:gd name="T29" fmla="*/ 22 h 55"/>
                  <a:gd name="T30" fmla="*/ 6 w 19"/>
                  <a:gd name="T31" fmla="*/ 19 h 55"/>
                  <a:gd name="T32" fmla="*/ 6 w 19"/>
                  <a:gd name="T33" fmla="*/ 17 h 55"/>
                  <a:gd name="T34" fmla="*/ 6 w 19"/>
                  <a:gd name="T35" fmla="*/ 17 h 55"/>
                  <a:gd name="T36" fmla="*/ 5 w 19"/>
                  <a:gd name="T37" fmla="*/ 15 h 55"/>
                  <a:gd name="T38" fmla="*/ 4 w 19"/>
                  <a:gd name="T39" fmla="*/ 13 h 55"/>
                  <a:gd name="T40" fmla="*/ 5 w 19"/>
                  <a:gd name="T41" fmla="*/ 9 h 55"/>
                  <a:gd name="T42" fmla="*/ 8 w 19"/>
                  <a:gd name="T43" fmla="*/ 3 h 55"/>
                  <a:gd name="T44" fmla="*/ 8 w 19"/>
                  <a:gd name="T45" fmla="*/ 0 h 55"/>
                  <a:gd name="T46" fmla="*/ 11 w 19"/>
                  <a:gd name="T47" fmla="*/ 0 h 55"/>
                  <a:gd name="T48" fmla="*/ 11 w 19"/>
                  <a:gd name="T49" fmla="*/ 1 h 55"/>
                  <a:gd name="T50" fmla="*/ 11 w 19"/>
                  <a:gd name="T51" fmla="*/ 1 h 55"/>
                  <a:gd name="T52" fmla="*/ 14 w 19"/>
                  <a:gd name="T53" fmla="*/ 8 h 55"/>
                  <a:gd name="T54" fmla="*/ 15 w 19"/>
                  <a:gd name="T55" fmla="*/ 12 h 55"/>
                  <a:gd name="T56" fmla="*/ 14 w 19"/>
                  <a:gd name="T57" fmla="*/ 14 h 55"/>
                  <a:gd name="T58" fmla="*/ 13 w 19"/>
                  <a:gd name="T59" fmla="*/ 17 h 55"/>
                  <a:gd name="T60" fmla="*/ 13 w 19"/>
                  <a:gd name="T61" fmla="*/ 19 h 55"/>
                  <a:gd name="T62" fmla="*/ 14 w 19"/>
                  <a:gd name="T63" fmla="*/ 22 h 55"/>
                  <a:gd name="T64" fmla="*/ 14 w 19"/>
                  <a:gd name="T65" fmla="*/ 23 h 55"/>
                  <a:gd name="T66" fmla="*/ 13 w 19"/>
                  <a:gd name="T67" fmla="*/ 44 h 55"/>
                  <a:gd name="T68" fmla="*/ 17 w 19"/>
                  <a:gd name="T69" fmla="*/ 44 h 55"/>
                  <a:gd name="T70" fmla="*/ 17 w 19"/>
                  <a:gd name="T71" fmla="*/ 44 h 55"/>
                  <a:gd name="T72" fmla="*/ 18 w 19"/>
                  <a:gd name="T73" fmla="*/ 44 h 55"/>
                  <a:gd name="T74" fmla="*/ 18 w 19"/>
                  <a:gd name="T75" fmla="*/ 45 h 55"/>
                  <a:gd name="T76" fmla="*/ 18 w 19"/>
                  <a:gd name="T77" fmla="*/ 45 h 55"/>
                  <a:gd name="T78" fmla="*/ 18 w 19"/>
                  <a:gd name="T79" fmla="*/ 46 h 55"/>
                  <a:gd name="T80" fmla="*/ 17 w 19"/>
                  <a:gd name="T81" fmla="*/ 48 h 55"/>
                  <a:gd name="T82" fmla="*/ 17 w 19"/>
                  <a:gd name="T83" fmla="*/ 48 h 55"/>
                  <a:gd name="T84" fmla="*/ 18 w 19"/>
                  <a:gd name="T85" fmla="*/ 48 h 55"/>
                  <a:gd name="T86" fmla="*/ 18 w 19"/>
                  <a:gd name="T87" fmla="*/ 49 h 55"/>
                  <a:gd name="T88" fmla="*/ 18 w 19"/>
                  <a:gd name="T89" fmla="*/ 49 h 55"/>
                  <a:gd name="T90" fmla="*/ 18 w 19"/>
                  <a:gd name="T91" fmla="*/ 50 h 55"/>
                  <a:gd name="T92" fmla="*/ 17 w 19"/>
                  <a:gd name="T93" fmla="*/ 51 h 55"/>
                  <a:gd name="T94" fmla="*/ 17 w 19"/>
                  <a:gd name="T95" fmla="*/ 51 h 55"/>
                  <a:gd name="T96" fmla="*/ 19 w 19"/>
                  <a:gd name="T97" fmla="*/ 53 h 55"/>
                  <a:gd name="T98" fmla="*/ 19 w 19"/>
                  <a:gd name="T99" fmla="*/ 55 h 55"/>
                  <a:gd name="T100" fmla="*/ 0 w 19"/>
                  <a:gd name="T101" fmla="*/ 55 h 55"/>
                  <a:gd name="T102" fmla="*/ 0 w 19"/>
                  <a:gd name="T103" fmla="*/ 53 h 55"/>
                  <a:gd name="T104" fmla="*/ 0 w 19"/>
                  <a:gd name="T105" fmla="*/ 53 h 55"/>
                  <a:gd name="T106" fmla="*/ 1 w 19"/>
                  <a:gd name="T107" fmla="*/ 50 h 55"/>
                  <a:gd name="T108" fmla="*/ 1 w 19"/>
                  <a:gd name="T109" fmla="*/ 50 h 5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19" h="55">
                    <a:moveTo>
                      <a:pt x="1" y="50"/>
                    </a:moveTo>
                    <a:lnTo>
                      <a:pt x="1" y="50"/>
                    </a:lnTo>
                    <a:lnTo>
                      <a:pt x="1" y="49"/>
                    </a:lnTo>
                    <a:lnTo>
                      <a:pt x="1" y="49"/>
                    </a:lnTo>
                    <a:lnTo>
                      <a:pt x="1" y="48"/>
                    </a:lnTo>
                    <a:lnTo>
                      <a:pt x="2" y="48"/>
                    </a:lnTo>
                    <a:lnTo>
                      <a:pt x="2" y="48"/>
                    </a:lnTo>
                    <a:lnTo>
                      <a:pt x="1" y="46"/>
                    </a:lnTo>
                    <a:lnTo>
                      <a:pt x="1" y="45"/>
                    </a:lnTo>
                    <a:lnTo>
                      <a:pt x="1" y="45"/>
                    </a:lnTo>
                    <a:lnTo>
                      <a:pt x="1" y="44"/>
                    </a:lnTo>
                    <a:lnTo>
                      <a:pt x="2" y="44"/>
                    </a:lnTo>
                    <a:lnTo>
                      <a:pt x="5" y="44"/>
                    </a:lnTo>
                    <a:lnTo>
                      <a:pt x="6" y="23"/>
                    </a:lnTo>
                    <a:lnTo>
                      <a:pt x="4" y="22"/>
                    </a:lnTo>
                    <a:lnTo>
                      <a:pt x="6" y="19"/>
                    </a:lnTo>
                    <a:lnTo>
                      <a:pt x="6" y="17"/>
                    </a:lnTo>
                    <a:lnTo>
                      <a:pt x="6" y="17"/>
                    </a:lnTo>
                    <a:lnTo>
                      <a:pt x="5" y="15"/>
                    </a:lnTo>
                    <a:lnTo>
                      <a:pt x="4" y="13"/>
                    </a:lnTo>
                    <a:lnTo>
                      <a:pt x="5" y="9"/>
                    </a:lnTo>
                    <a:lnTo>
                      <a:pt x="8" y="3"/>
                    </a:lnTo>
                    <a:lnTo>
                      <a:pt x="8" y="0"/>
                    </a:lnTo>
                    <a:lnTo>
                      <a:pt x="11" y="0"/>
                    </a:lnTo>
                    <a:lnTo>
                      <a:pt x="11" y="1"/>
                    </a:lnTo>
                    <a:lnTo>
                      <a:pt x="11" y="1"/>
                    </a:lnTo>
                    <a:lnTo>
                      <a:pt x="14" y="8"/>
                    </a:lnTo>
                    <a:lnTo>
                      <a:pt x="15" y="12"/>
                    </a:lnTo>
                    <a:lnTo>
                      <a:pt x="14" y="14"/>
                    </a:lnTo>
                    <a:lnTo>
                      <a:pt x="13" y="17"/>
                    </a:lnTo>
                    <a:lnTo>
                      <a:pt x="13" y="19"/>
                    </a:lnTo>
                    <a:lnTo>
                      <a:pt x="14" y="22"/>
                    </a:lnTo>
                    <a:lnTo>
                      <a:pt x="14" y="23"/>
                    </a:lnTo>
                    <a:lnTo>
                      <a:pt x="13" y="44"/>
                    </a:lnTo>
                    <a:lnTo>
                      <a:pt x="17" y="44"/>
                    </a:lnTo>
                    <a:lnTo>
                      <a:pt x="17" y="44"/>
                    </a:lnTo>
                    <a:lnTo>
                      <a:pt x="18" y="44"/>
                    </a:lnTo>
                    <a:lnTo>
                      <a:pt x="18" y="45"/>
                    </a:lnTo>
                    <a:lnTo>
                      <a:pt x="18" y="45"/>
                    </a:lnTo>
                    <a:lnTo>
                      <a:pt x="18" y="46"/>
                    </a:lnTo>
                    <a:lnTo>
                      <a:pt x="17" y="48"/>
                    </a:lnTo>
                    <a:lnTo>
                      <a:pt x="17" y="48"/>
                    </a:lnTo>
                    <a:lnTo>
                      <a:pt x="18" y="48"/>
                    </a:lnTo>
                    <a:lnTo>
                      <a:pt x="18" y="49"/>
                    </a:lnTo>
                    <a:lnTo>
                      <a:pt x="18" y="49"/>
                    </a:lnTo>
                    <a:lnTo>
                      <a:pt x="18" y="50"/>
                    </a:lnTo>
                    <a:lnTo>
                      <a:pt x="17" y="51"/>
                    </a:lnTo>
                    <a:lnTo>
                      <a:pt x="17" y="51"/>
                    </a:lnTo>
                    <a:lnTo>
                      <a:pt x="19" y="53"/>
                    </a:lnTo>
                    <a:lnTo>
                      <a:pt x="19" y="55"/>
                    </a:lnTo>
                    <a:lnTo>
                      <a:pt x="0" y="55"/>
                    </a:lnTo>
                    <a:lnTo>
                      <a:pt x="0" y="53"/>
                    </a:lnTo>
                    <a:lnTo>
                      <a:pt x="0" y="53"/>
                    </a:lnTo>
                    <a:lnTo>
                      <a:pt x="1" y="50"/>
                    </a:lnTo>
                    <a:lnTo>
                      <a:pt x="1" y="5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344" name="Freeform 334"/>
              <p:cNvSpPr>
                <a:spLocks/>
              </p:cNvSpPr>
              <p:nvPr/>
            </p:nvSpPr>
            <p:spPr bwMode="auto">
              <a:xfrm>
                <a:off x="2070" y="3196"/>
                <a:ext cx="27" cy="76"/>
              </a:xfrm>
              <a:custGeom>
                <a:avLst/>
                <a:gdLst>
                  <a:gd name="T0" fmla="*/ 4 w 27"/>
                  <a:gd name="T1" fmla="*/ 71 h 76"/>
                  <a:gd name="T2" fmla="*/ 3 w 27"/>
                  <a:gd name="T3" fmla="*/ 70 h 76"/>
                  <a:gd name="T4" fmla="*/ 5 w 27"/>
                  <a:gd name="T5" fmla="*/ 68 h 76"/>
                  <a:gd name="T6" fmla="*/ 3 w 27"/>
                  <a:gd name="T7" fmla="*/ 67 h 76"/>
                  <a:gd name="T8" fmla="*/ 3 w 27"/>
                  <a:gd name="T9" fmla="*/ 66 h 76"/>
                  <a:gd name="T10" fmla="*/ 5 w 27"/>
                  <a:gd name="T11" fmla="*/ 64 h 76"/>
                  <a:gd name="T12" fmla="*/ 9 w 27"/>
                  <a:gd name="T13" fmla="*/ 55 h 76"/>
                  <a:gd name="T14" fmla="*/ 8 w 27"/>
                  <a:gd name="T15" fmla="*/ 30 h 76"/>
                  <a:gd name="T16" fmla="*/ 10 w 27"/>
                  <a:gd name="T17" fmla="*/ 28 h 76"/>
                  <a:gd name="T18" fmla="*/ 6 w 27"/>
                  <a:gd name="T19" fmla="*/ 16 h 76"/>
                  <a:gd name="T20" fmla="*/ 8 w 27"/>
                  <a:gd name="T21" fmla="*/ 13 h 76"/>
                  <a:gd name="T22" fmla="*/ 10 w 27"/>
                  <a:gd name="T23" fmla="*/ 12 h 76"/>
                  <a:gd name="T24" fmla="*/ 12 w 27"/>
                  <a:gd name="T25" fmla="*/ 9 h 76"/>
                  <a:gd name="T26" fmla="*/ 13 w 27"/>
                  <a:gd name="T27" fmla="*/ 5 h 76"/>
                  <a:gd name="T28" fmla="*/ 10 w 27"/>
                  <a:gd name="T29" fmla="*/ 4 h 76"/>
                  <a:gd name="T30" fmla="*/ 13 w 27"/>
                  <a:gd name="T31" fmla="*/ 0 h 76"/>
                  <a:gd name="T32" fmla="*/ 15 w 27"/>
                  <a:gd name="T33" fmla="*/ 4 h 76"/>
                  <a:gd name="T34" fmla="*/ 17 w 27"/>
                  <a:gd name="T35" fmla="*/ 5 h 76"/>
                  <a:gd name="T36" fmla="*/ 14 w 27"/>
                  <a:gd name="T37" fmla="*/ 9 h 76"/>
                  <a:gd name="T38" fmla="*/ 15 w 27"/>
                  <a:gd name="T39" fmla="*/ 10 h 76"/>
                  <a:gd name="T40" fmla="*/ 18 w 27"/>
                  <a:gd name="T41" fmla="*/ 12 h 76"/>
                  <a:gd name="T42" fmla="*/ 21 w 27"/>
                  <a:gd name="T43" fmla="*/ 13 h 76"/>
                  <a:gd name="T44" fmla="*/ 22 w 27"/>
                  <a:gd name="T45" fmla="*/ 17 h 76"/>
                  <a:gd name="T46" fmla="*/ 19 w 27"/>
                  <a:gd name="T47" fmla="*/ 25 h 76"/>
                  <a:gd name="T48" fmla="*/ 21 w 27"/>
                  <a:gd name="T49" fmla="*/ 28 h 76"/>
                  <a:gd name="T50" fmla="*/ 18 w 27"/>
                  <a:gd name="T51" fmla="*/ 49 h 76"/>
                  <a:gd name="T52" fmla="*/ 23 w 27"/>
                  <a:gd name="T53" fmla="*/ 64 h 76"/>
                  <a:gd name="T54" fmla="*/ 24 w 27"/>
                  <a:gd name="T55" fmla="*/ 64 h 76"/>
                  <a:gd name="T56" fmla="*/ 26 w 27"/>
                  <a:gd name="T57" fmla="*/ 66 h 76"/>
                  <a:gd name="T58" fmla="*/ 23 w 27"/>
                  <a:gd name="T59" fmla="*/ 68 h 76"/>
                  <a:gd name="T60" fmla="*/ 24 w 27"/>
                  <a:gd name="T61" fmla="*/ 68 h 76"/>
                  <a:gd name="T62" fmla="*/ 26 w 27"/>
                  <a:gd name="T63" fmla="*/ 70 h 76"/>
                  <a:gd name="T64" fmla="*/ 23 w 27"/>
                  <a:gd name="T65" fmla="*/ 72 h 76"/>
                  <a:gd name="T66" fmla="*/ 27 w 27"/>
                  <a:gd name="T67" fmla="*/ 74 h 76"/>
                  <a:gd name="T68" fmla="*/ 0 w 27"/>
                  <a:gd name="T69" fmla="*/ 76 h 76"/>
                  <a:gd name="T70" fmla="*/ 0 w 27"/>
                  <a:gd name="T71" fmla="*/ 74 h 76"/>
                  <a:gd name="T72" fmla="*/ 4 w 27"/>
                  <a:gd name="T73" fmla="*/ 71 h 7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27" h="76">
                    <a:moveTo>
                      <a:pt x="4" y="71"/>
                    </a:moveTo>
                    <a:lnTo>
                      <a:pt x="4" y="71"/>
                    </a:lnTo>
                    <a:lnTo>
                      <a:pt x="3" y="70"/>
                    </a:lnTo>
                    <a:lnTo>
                      <a:pt x="3" y="70"/>
                    </a:lnTo>
                    <a:lnTo>
                      <a:pt x="3" y="68"/>
                    </a:lnTo>
                    <a:lnTo>
                      <a:pt x="5" y="68"/>
                    </a:lnTo>
                    <a:lnTo>
                      <a:pt x="5" y="68"/>
                    </a:lnTo>
                    <a:lnTo>
                      <a:pt x="3" y="67"/>
                    </a:lnTo>
                    <a:lnTo>
                      <a:pt x="3" y="66"/>
                    </a:lnTo>
                    <a:lnTo>
                      <a:pt x="3" y="66"/>
                    </a:lnTo>
                    <a:lnTo>
                      <a:pt x="3" y="64"/>
                    </a:lnTo>
                    <a:lnTo>
                      <a:pt x="5" y="64"/>
                    </a:lnTo>
                    <a:lnTo>
                      <a:pt x="8" y="64"/>
                    </a:lnTo>
                    <a:lnTo>
                      <a:pt x="9" y="55"/>
                    </a:lnTo>
                    <a:lnTo>
                      <a:pt x="10" y="39"/>
                    </a:lnTo>
                    <a:lnTo>
                      <a:pt x="8" y="30"/>
                    </a:lnTo>
                    <a:lnTo>
                      <a:pt x="10" y="28"/>
                    </a:lnTo>
                    <a:lnTo>
                      <a:pt x="10" y="28"/>
                    </a:lnTo>
                    <a:lnTo>
                      <a:pt x="6" y="16"/>
                    </a:lnTo>
                    <a:lnTo>
                      <a:pt x="6" y="16"/>
                    </a:lnTo>
                    <a:lnTo>
                      <a:pt x="6" y="14"/>
                    </a:lnTo>
                    <a:lnTo>
                      <a:pt x="8" y="13"/>
                    </a:lnTo>
                    <a:lnTo>
                      <a:pt x="10" y="12"/>
                    </a:lnTo>
                    <a:lnTo>
                      <a:pt x="10" y="12"/>
                    </a:lnTo>
                    <a:lnTo>
                      <a:pt x="12" y="10"/>
                    </a:lnTo>
                    <a:lnTo>
                      <a:pt x="12" y="9"/>
                    </a:lnTo>
                    <a:lnTo>
                      <a:pt x="13" y="9"/>
                    </a:lnTo>
                    <a:lnTo>
                      <a:pt x="13" y="5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13" y="4"/>
                    </a:lnTo>
                    <a:lnTo>
                      <a:pt x="13" y="0"/>
                    </a:lnTo>
                    <a:lnTo>
                      <a:pt x="15" y="1"/>
                    </a:lnTo>
                    <a:lnTo>
                      <a:pt x="15" y="4"/>
                    </a:lnTo>
                    <a:lnTo>
                      <a:pt x="17" y="4"/>
                    </a:lnTo>
                    <a:lnTo>
                      <a:pt x="17" y="5"/>
                    </a:lnTo>
                    <a:lnTo>
                      <a:pt x="14" y="5"/>
                    </a:lnTo>
                    <a:lnTo>
                      <a:pt x="14" y="9"/>
                    </a:lnTo>
                    <a:lnTo>
                      <a:pt x="15" y="9"/>
                    </a:lnTo>
                    <a:lnTo>
                      <a:pt x="15" y="10"/>
                    </a:lnTo>
                    <a:lnTo>
                      <a:pt x="18" y="10"/>
                    </a:lnTo>
                    <a:lnTo>
                      <a:pt x="18" y="12"/>
                    </a:lnTo>
                    <a:lnTo>
                      <a:pt x="18" y="12"/>
                    </a:lnTo>
                    <a:lnTo>
                      <a:pt x="21" y="13"/>
                    </a:lnTo>
                    <a:lnTo>
                      <a:pt x="22" y="14"/>
                    </a:lnTo>
                    <a:lnTo>
                      <a:pt x="22" y="17"/>
                    </a:lnTo>
                    <a:lnTo>
                      <a:pt x="21" y="19"/>
                    </a:lnTo>
                    <a:lnTo>
                      <a:pt x="19" y="25"/>
                    </a:lnTo>
                    <a:lnTo>
                      <a:pt x="18" y="27"/>
                    </a:lnTo>
                    <a:lnTo>
                      <a:pt x="21" y="28"/>
                    </a:lnTo>
                    <a:lnTo>
                      <a:pt x="18" y="37"/>
                    </a:lnTo>
                    <a:lnTo>
                      <a:pt x="18" y="49"/>
                    </a:lnTo>
                    <a:lnTo>
                      <a:pt x="21" y="64"/>
                    </a:lnTo>
                    <a:lnTo>
                      <a:pt x="23" y="64"/>
                    </a:lnTo>
                    <a:lnTo>
                      <a:pt x="23" y="64"/>
                    </a:lnTo>
                    <a:lnTo>
                      <a:pt x="24" y="64"/>
                    </a:lnTo>
                    <a:lnTo>
                      <a:pt x="26" y="66"/>
                    </a:lnTo>
                    <a:lnTo>
                      <a:pt x="26" y="66"/>
                    </a:lnTo>
                    <a:lnTo>
                      <a:pt x="24" y="67"/>
                    </a:lnTo>
                    <a:lnTo>
                      <a:pt x="23" y="68"/>
                    </a:lnTo>
                    <a:lnTo>
                      <a:pt x="23" y="68"/>
                    </a:lnTo>
                    <a:lnTo>
                      <a:pt x="24" y="68"/>
                    </a:lnTo>
                    <a:lnTo>
                      <a:pt x="26" y="70"/>
                    </a:lnTo>
                    <a:lnTo>
                      <a:pt x="26" y="70"/>
                    </a:lnTo>
                    <a:lnTo>
                      <a:pt x="24" y="71"/>
                    </a:lnTo>
                    <a:lnTo>
                      <a:pt x="23" y="72"/>
                    </a:lnTo>
                    <a:lnTo>
                      <a:pt x="23" y="72"/>
                    </a:lnTo>
                    <a:lnTo>
                      <a:pt x="27" y="74"/>
                    </a:lnTo>
                    <a:lnTo>
                      <a:pt x="27" y="76"/>
                    </a:lnTo>
                    <a:lnTo>
                      <a:pt x="0" y="76"/>
                    </a:lnTo>
                    <a:lnTo>
                      <a:pt x="0" y="74"/>
                    </a:lnTo>
                    <a:lnTo>
                      <a:pt x="0" y="74"/>
                    </a:lnTo>
                    <a:lnTo>
                      <a:pt x="4" y="71"/>
                    </a:lnTo>
                    <a:lnTo>
                      <a:pt x="4" y="71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345" name="Freeform 335"/>
              <p:cNvSpPr>
                <a:spLocks/>
              </p:cNvSpPr>
              <p:nvPr/>
            </p:nvSpPr>
            <p:spPr bwMode="auto">
              <a:xfrm>
                <a:off x="1757" y="3110"/>
                <a:ext cx="86" cy="107"/>
              </a:xfrm>
              <a:custGeom>
                <a:avLst/>
                <a:gdLst>
                  <a:gd name="T0" fmla="*/ 64 w 86"/>
                  <a:gd name="T1" fmla="*/ 91 h 107"/>
                  <a:gd name="T2" fmla="*/ 64 w 86"/>
                  <a:gd name="T3" fmla="*/ 91 h 107"/>
                  <a:gd name="T4" fmla="*/ 66 w 86"/>
                  <a:gd name="T5" fmla="*/ 107 h 107"/>
                  <a:gd name="T6" fmla="*/ 66 w 86"/>
                  <a:gd name="T7" fmla="*/ 107 h 107"/>
                  <a:gd name="T8" fmla="*/ 62 w 86"/>
                  <a:gd name="T9" fmla="*/ 107 h 107"/>
                  <a:gd name="T10" fmla="*/ 58 w 86"/>
                  <a:gd name="T11" fmla="*/ 105 h 107"/>
                  <a:gd name="T12" fmla="*/ 55 w 86"/>
                  <a:gd name="T13" fmla="*/ 102 h 107"/>
                  <a:gd name="T14" fmla="*/ 55 w 86"/>
                  <a:gd name="T15" fmla="*/ 102 h 107"/>
                  <a:gd name="T16" fmla="*/ 54 w 86"/>
                  <a:gd name="T17" fmla="*/ 91 h 107"/>
                  <a:gd name="T18" fmla="*/ 50 w 86"/>
                  <a:gd name="T19" fmla="*/ 76 h 107"/>
                  <a:gd name="T20" fmla="*/ 46 w 86"/>
                  <a:gd name="T21" fmla="*/ 67 h 107"/>
                  <a:gd name="T22" fmla="*/ 44 w 86"/>
                  <a:gd name="T23" fmla="*/ 59 h 107"/>
                  <a:gd name="T24" fmla="*/ 38 w 86"/>
                  <a:gd name="T25" fmla="*/ 53 h 107"/>
                  <a:gd name="T26" fmla="*/ 35 w 86"/>
                  <a:gd name="T27" fmla="*/ 49 h 107"/>
                  <a:gd name="T28" fmla="*/ 35 w 86"/>
                  <a:gd name="T29" fmla="*/ 49 h 107"/>
                  <a:gd name="T30" fmla="*/ 26 w 86"/>
                  <a:gd name="T31" fmla="*/ 47 h 107"/>
                  <a:gd name="T32" fmla="*/ 20 w 86"/>
                  <a:gd name="T33" fmla="*/ 47 h 107"/>
                  <a:gd name="T34" fmla="*/ 18 w 86"/>
                  <a:gd name="T35" fmla="*/ 49 h 107"/>
                  <a:gd name="T36" fmla="*/ 18 w 86"/>
                  <a:gd name="T37" fmla="*/ 50 h 107"/>
                  <a:gd name="T38" fmla="*/ 18 w 86"/>
                  <a:gd name="T39" fmla="*/ 50 h 107"/>
                  <a:gd name="T40" fmla="*/ 17 w 86"/>
                  <a:gd name="T41" fmla="*/ 54 h 107"/>
                  <a:gd name="T42" fmla="*/ 17 w 86"/>
                  <a:gd name="T43" fmla="*/ 58 h 107"/>
                  <a:gd name="T44" fmla="*/ 18 w 86"/>
                  <a:gd name="T45" fmla="*/ 60 h 107"/>
                  <a:gd name="T46" fmla="*/ 18 w 86"/>
                  <a:gd name="T47" fmla="*/ 60 h 107"/>
                  <a:gd name="T48" fmla="*/ 20 w 86"/>
                  <a:gd name="T49" fmla="*/ 65 h 107"/>
                  <a:gd name="T50" fmla="*/ 22 w 86"/>
                  <a:gd name="T51" fmla="*/ 71 h 107"/>
                  <a:gd name="T52" fmla="*/ 22 w 86"/>
                  <a:gd name="T53" fmla="*/ 76 h 107"/>
                  <a:gd name="T54" fmla="*/ 19 w 86"/>
                  <a:gd name="T55" fmla="*/ 81 h 107"/>
                  <a:gd name="T56" fmla="*/ 19 w 86"/>
                  <a:gd name="T57" fmla="*/ 81 h 107"/>
                  <a:gd name="T58" fmla="*/ 18 w 86"/>
                  <a:gd name="T59" fmla="*/ 84 h 107"/>
                  <a:gd name="T60" fmla="*/ 15 w 86"/>
                  <a:gd name="T61" fmla="*/ 85 h 107"/>
                  <a:gd name="T62" fmla="*/ 13 w 86"/>
                  <a:gd name="T63" fmla="*/ 86 h 107"/>
                  <a:gd name="T64" fmla="*/ 9 w 86"/>
                  <a:gd name="T65" fmla="*/ 72 h 107"/>
                  <a:gd name="T66" fmla="*/ 0 w 86"/>
                  <a:gd name="T67" fmla="*/ 58 h 107"/>
                  <a:gd name="T68" fmla="*/ 0 w 86"/>
                  <a:gd name="T69" fmla="*/ 37 h 107"/>
                  <a:gd name="T70" fmla="*/ 0 w 86"/>
                  <a:gd name="T71" fmla="*/ 37 h 107"/>
                  <a:gd name="T72" fmla="*/ 0 w 86"/>
                  <a:gd name="T73" fmla="*/ 32 h 107"/>
                  <a:gd name="T74" fmla="*/ 0 w 86"/>
                  <a:gd name="T75" fmla="*/ 20 h 107"/>
                  <a:gd name="T76" fmla="*/ 2 w 86"/>
                  <a:gd name="T77" fmla="*/ 14 h 107"/>
                  <a:gd name="T78" fmla="*/ 5 w 86"/>
                  <a:gd name="T79" fmla="*/ 8 h 107"/>
                  <a:gd name="T80" fmla="*/ 9 w 86"/>
                  <a:gd name="T81" fmla="*/ 4 h 107"/>
                  <a:gd name="T82" fmla="*/ 17 w 86"/>
                  <a:gd name="T83" fmla="*/ 0 h 107"/>
                  <a:gd name="T84" fmla="*/ 17 w 86"/>
                  <a:gd name="T85" fmla="*/ 0 h 107"/>
                  <a:gd name="T86" fmla="*/ 23 w 86"/>
                  <a:gd name="T87" fmla="*/ 1 h 107"/>
                  <a:gd name="T88" fmla="*/ 37 w 86"/>
                  <a:gd name="T89" fmla="*/ 2 h 107"/>
                  <a:gd name="T90" fmla="*/ 46 w 86"/>
                  <a:gd name="T91" fmla="*/ 4 h 107"/>
                  <a:gd name="T92" fmla="*/ 55 w 86"/>
                  <a:gd name="T93" fmla="*/ 6 h 107"/>
                  <a:gd name="T94" fmla="*/ 63 w 86"/>
                  <a:gd name="T95" fmla="*/ 10 h 107"/>
                  <a:gd name="T96" fmla="*/ 68 w 86"/>
                  <a:gd name="T97" fmla="*/ 15 h 107"/>
                  <a:gd name="T98" fmla="*/ 68 w 86"/>
                  <a:gd name="T99" fmla="*/ 15 h 107"/>
                  <a:gd name="T100" fmla="*/ 72 w 86"/>
                  <a:gd name="T101" fmla="*/ 22 h 107"/>
                  <a:gd name="T102" fmla="*/ 76 w 86"/>
                  <a:gd name="T103" fmla="*/ 28 h 107"/>
                  <a:gd name="T104" fmla="*/ 75 w 86"/>
                  <a:gd name="T105" fmla="*/ 27 h 107"/>
                  <a:gd name="T106" fmla="*/ 86 w 86"/>
                  <a:gd name="T107" fmla="*/ 44 h 107"/>
                  <a:gd name="T108" fmla="*/ 82 w 86"/>
                  <a:gd name="T109" fmla="*/ 50 h 107"/>
                  <a:gd name="T110" fmla="*/ 82 w 86"/>
                  <a:gd name="T111" fmla="*/ 50 h 107"/>
                  <a:gd name="T112" fmla="*/ 82 w 86"/>
                  <a:gd name="T113" fmla="*/ 59 h 107"/>
                  <a:gd name="T114" fmla="*/ 84 w 86"/>
                  <a:gd name="T115" fmla="*/ 63 h 107"/>
                  <a:gd name="T116" fmla="*/ 75 w 86"/>
                  <a:gd name="T117" fmla="*/ 73 h 107"/>
                  <a:gd name="T118" fmla="*/ 72 w 86"/>
                  <a:gd name="T119" fmla="*/ 82 h 107"/>
                  <a:gd name="T120" fmla="*/ 64 w 86"/>
                  <a:gd name="T121" fmla="*/ 91 h 10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86" h="107">
                    <a:moveTo>
                      <a:pt x="64" y="91"/>
                    </a:moveTo>
                    <a:lnTo>
                      <a:pt x="64" y="91"/>
                    </a:lnTo>
                    <a:lnTo>
                      <a:pt x="66" y="107"/>
                    </a:lnTo>
                    <a:lnTo>
                      <a:pt x="66" y="107"/>
                    </a:lnTo>
                    <a:lnTo>
                      <a:pt x="62" y="107"/>
                    </a:lnTo>
                    <a:lnTo>
                      <a:pt x="58" y="105"/>
                    </a:lnTo>
                    <a:lnTo>
                      <a:pt x="55" y="102"/>
                    </a:lnTo>
                    <a:lnTo>
                      <a:pt x="55" y="102"/>
                    </a:lnTo>
                    <a:lnTo>
                      <a:pt x="54" y="91"/>
                    </a:lnTo>
                    <a:lnTo>
                      <a:pt x="50" y="76"/>
                    </a:lnTo>
                    <a:lnTo>
                      <a:pt x="46" y="67"/>
                    </a:lnTo>
                    <a:lnTo>
                      <a:pt x="44" y="59"/>
                    </a:lnTo>
                    <a:lnTo>
                      <a:pt x="38" y="53"/>
                    </a:lnTo>
                    <a:lnTo>
                      <a:pt x="35" y="49"/>
                    </a:lnTo>
                    <a:lnTo>
                      <a:pt x="35" y="49"/>
                    </a:lnTo>
                    <a:lnTo>
                      <a:pt x="26" y="47"/>
                    </a:lnTo>
                    <a:lnTo>
                      <a:pt x="20" y="47"/>
                    </a:lnTo>
                    <a:lnTo>
                      <a:pt x="18" y="49"/>
                    </a:lnTo>
                    <a:lnTo>
                      <a:pt x="18" y="50"/>
                    </a:lnTo>
                    <a:lnTo>
                      <a:pt x="18" y="50"/>
                    </a:lnTo>
                    <a:lnTo>
                      <a:pt x="17" y="54"/>
                    </a:lnTo>
                    <a:lnTo>
                      <a:pt x="17" y="58"/>
                    </a:lnTo>
                    <a:lnTo>
                      <a:pt x="18" y="60"/>
                    </a:lnTo>
                    <a:lnTo>
                      <a:pt x="18" y="60"/>
                    </a:lnTo>
                    <a:lnTo>
                      <a:pt x="20" y="65"/>
                    </a:lnTo>
                    <a:lnTo>
                      <a:pt x="22" y="71"/>
                    </a:lnTo>
                    <a:lnTo>
                      <a:pt x="22" y="76"/>
                    </a:lnTo>
                    <a:lnTo>
                      <a:pt x="19" y="81"/>
                    </a:lnTo>
                    <a:lnTo>
                      <a:pt x="19" y="81"/>
                    </a:lnTo>
                    <a:lnTo>
                      <a:pt x="18" y="84"/>
                    </a:lnTo>
                    <a:lnTo>
                      <a:pt x="15" y="85"/>
                    </a:lnTo>
                    <a:lnTo>
                      <a:pt x="13" y="86"/>
                    </a:lnTo>
                    <a:lnTo>
                      <a:pt x="9" y="72"/>
                    </a:lnTo>
                    <a:lnTo>
                      <a:pt x="0" y="58"/>
                    </a:lnTo>
                    <a:lnTo>
                      <a:pt x="0" y="37"/>
                    </a:lnTo>
                    <a:lnTo>
                      <a:pt x="0" y="37"/>
                    </a:lnTo>
                    <a:lnTo>
                      <a:pt x="0" y="32"/>
                    </a:lnTo>
                    <a:lnTo>
                      <a:pt x="0" y="20"/>
                    </a:lnTo>
                    <a:lnTo>
                      <a:pt x="2" y="14"/>
                    </a:lnTo>
                    <a:lnTo>
                      <a:pt x="5" y="8"/>
                    </a:lnTo>
                    <a:lnTo>
                      <a:pt x="9" y="4"/>
                    </a:lnTo>
                    <a:lnTo>
                      <a:pt x="17" y="0"/>
                    </a:lnTo>
                    <a:lnTo>
                      <a:pt x="17" y="0"/>
                    </a:lnTo>
                    <a:lnTo>
                      <a:pt x="23" y="1"/>
                    </a:lnTo>
                    <a:lnTo>
                      <a:pt x="37" y="2"/>
                    </a:lnTo>
                    <a:lnTo>
                      <a:pt x="46" y="4"/>
                    </a:lnTo>
                    <a:lnTo>
                      <a:pt x="55" y="6"/>
                    </a:lnTo>
                    <a:lnTo>
                      <a:pt x="63" y="10"/>
                    </a:lnTo>
                    <a:lnTo>
                      <a:pt x="68" y="15"/>
                    </a:lnTo>
                    <a:lnTo>
                      <a:pt x="68" y="15"/>
                    </a:lnTo>
                    <a:lnTo>
                      <a:pt x="72" y="22"/>
                    </a:lnTo>
                    <a:lnTo>
                      <a:pt x="76" y="28"/>
                    </a:lnTo>
                    <a:lnTo>
                      <a:pt x="75" y="27"/>
                    </a:lnTo>
                    <a:lnTo>
                      <a:pt x="86" y="44"/>
                    </a:lnTo>
                    <a:lnTo>
                      <a:pt x="82" y="50"/>
                    </a:lnTo>
                    <a:lnTo>
                      <a:pt x="82" y="50"/>
                    </a:lnTo>
                    <a:lnTo>
                      <a:pt x="82" y="59"/>
                    </a:lnTo>
                    <a:lnTo>
                      <a:pt x="84" y="63"/>
                    </a:lnTo>
                    <a:lnTo>
                      <a:pt x="75" y="73"/>
                    </a:lnTo>
                    <a:lnTo>
                      <a:pt x="72" y="82"/>
                    </a:lnTo>
                    <a:lnTo>
                      <a:pt x="64" y="91"/>
                    </a:lnTo>
                    <a:close/>
                  </a:path>
                </a:pathLst>
              </a:custGeom>
              <a:solidFill>
                <a:srgbClr val="FDC09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346" name="Freeform 336"/>
              <p:cNvSpPr>
                <a:spLocks/>
              </p:cNvSpPr>
              <p:nvPr/>
            </p:nvSpPr>
            <p:spPr bwMode="auto">
              <a:xfrm>
                <a:off x="1891" y="3271"/>
                <a:ext cx="20" cy="62"/>
              </a:xfrm>
              <a:custGeom>
                <a:avLst/>
                <a:gdLst>
                  <a:gd name="T0" fmla="*/ 18 w 20"/>
                  <a:gd name="T1" fmla="*/ 56 h 62"/>
                  <a:gd name="T2" fmla="*/ 19 w 20"/>
                  <a:gd name="T3" fmla="*/ 55 h 62"/>
                  <a:gd name="T4" fmla="*/ 17 w 20"/>
                  <a:gd name="T5" fmla="*/ 54 h 62"/>
                  <a:gd name="T6" fmla="*/ 18 w 20"/>
                  <a:gd name="T7" fmla="*/ 53 h 62"/>
                  <a:gd name="T8" fmla="*/ 19 w 20"/>
                  <a:gd name="T9" fmla="*/ 51 h 62"/>
                  <a:gd name="T10" fmla="*/ 17 w 20"/>
                  <a:gd name="T11" fmla="*/ 50 h 62"/>
                  <a:gd name="T12" fmla="*/ 14 w 20"/>
                  <a:gd name="T13" fmla="*/ 44 h 62"/>
                  <a:gd name="T14" fmla="*/ 14 w 20"/>
                  <a:gd name="T15" fmla="*/ 22 h 62"/>
                  <a:gd name="T16" fmla="*/ 14 w 20"/>
                  <a:gd name="T17" fmla="*/ 14 h 62"/>
                  <a:gd name="T18" fmla="*/ 13 w 20"/>
                  <a:gd name="T19" fmla="*/ 13 h 62"/>
                  <a:gd name="T20" fmla="*/ 15 w 20"/>
                  <a:gd name="T21" fmla="*/ 8 h 62"/>
                  <a:gd name="T22" fmla="*/ 14 w 20"/>
                  <a:gd name="T23" fmla="*/ 5 h 62"/>
                  <a:gd name="T24" fmla="*/ 13 w 20"/>
                  <a:gd name="T25" fmla="*/ 4 h 62"/>
                  <a:gd name="T26" fmla="*/ 11 w 20"/>
                  <a:gd name="T27" fmla="*/ 0 h 62"/>
                  <a:gd name="T28" fmla="*/ 9 w 20"/>
                  <a:gd name="T29" fmla="*/ 2 h 62"/>
                  <a:gd name="T30" fmla="*/ 9 w 20"/>
                  <a:gd name="T31" fmla="*/ 2 h 62"/>
                  <a:gd name="T32" fmla="*/ 8 w 20"/>
                  <a:gd name="T33" fmla="*/ 4 h 62"/>
                  <a:gd name="T34" fmla="*/ 2 w 20"/>
                  <a:gd name="T35" fmla="*/ 6 h 62"/>
                  <a:gd name="T36" fmla="*/ 6 w 20"/>
                  <a:gd name="T37" fmla="*/ 8 h 62"/>
                  <a:gd name="T38" fmla="*/ 6 w 20"/>
                  <a:gd name="T39" fmla="*/ 13 h 62"/>
                  <a:gd name="T40" fmla="*/ 5 w 20"/>
                  <a:gd name="T41" fmla="*/ 15 h 62"/>
                  <a:gd name="T42" fmla="*/ 6 w 20"/>
                  <a:gd name="T43" fmla="*/ 24 h 62"/>
                  <a:gd name="T44" fmla="*/ 6 w 20"/>
                  <a:gd name="T45" fmla="*/ 42 h 62"/>
                  <a:gd name="T46" fmla="*/ 4 w 20"/>
                  <a:gd name="T47" fmla="*/ 50 h 62"/>
                  <a:gd name="T48" fmla="*/ 4 w 20"/>
                  <a:gd name="T49" fmla="*/ 50 h 62"/>
                  <a:gd name="T50" fmla="*/ 1 w 20"/>
                  <a:gd name="T51" fmla="*/ 51 h 62"/>
                  <a:gd name="T52" fmla="*/ 2 w 20"/>
                  <a:gd name="T53" fmla="*/ 53 h 62"/>
                  <a:gd name="T54" fmla="*/ 4 w 20"/>
                  <a:gd name="T55" fmla="*/ 54 h 62"/>
                  <a:gd name="T56" fmla="*/ 1 w 20"/>
                  <a:gd name="T57" fmla="*/ 55 h 62"/>
                  <a:gd name="T58" fmla="*/ 1 w 20"/>
                  <a:gd name="T59" fmla="*/ 56 h 62"/>
                  <a:gd name="T60" fmla="*/ 2 w 20"/>
                  <a:gd name="T61" fmla="*/ 58 h 62"/>
                  <a:gd name="T62" fmla="*/ 0 w 20"/>
                  <a:gd name="T63" fmla="*/ 62 h 62"/>
                  <a:gd name="T64" fmla="*/ 20 w 20"/>
                  <a:gd name="T65" fmla="*/ 59 h 62"/>
                  <a:gd name="T66" fmla="*/ 18 w 20"/>
                  <a:gd name="T67" fmla="*/ 56 h 6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20" h="62">
                    <a:moveTo>
                      <a:pt x="18" y="56"/>
                    </a:moveTo>
                    <a:lnTo>
                      <a:pt x="18" y="56"/>
                    </a:lnTo>
                    <a:lnTo>
                      <a:pt x="19" y="55"/>
                    </a:lnTo>
                    <a:lnTo>
                      <a:pt x="19" y="55"/>
                    </a:lnTo>
                    <a:lnTo>
                      <a:pt x="18" y="54"/>
                    </a:lnTo>
                    <a:lnTo>
                      <a:pt x="17" y="54"/>
                    </a:lnTo>
                    <a:lnTo>
                      <a:pt x="17" y="54"/>
                    </a:lnTo>
                    <a:lnTo>
                      <a:pt x="18" y="53"/>
                    </a:lnTo>
                    <a:lnTo>
                      <a:pt x="19" y="51"/>
                    </a:lnTo>
                    <a:lnTo>
                      <a:pt x="19" y="51"/>
                    </a:lnTo>
                    <a:lnTo>
                      <a:pt x="18" y="50"/>
                    </a:lnTo>
                    <a:lnTo>
                      <a:pt x="17" y="50"/>
                    </a:lnTo>
                    <a:lnTo>
                      <a:pt x="17" y="50"/>
                    </a:lnTo>
                    <a:lnTo>
                      <a:pt x="14" y="44"/>
                    </a:lnTo>
                    <a:lnTo>
                      <a:pt x="14" y="22"/>
                    </a:lnTo>
                    <a:lnTo>
                      <a:pt x="14" y="22"/>
                    </a:lnTo>
                    <a:lnTo>
                      <a:pt x="15" y="15"/>
                    </a:lnTo>
                    <a:lnTo>
                      <a:pt x="14" y="14"/>
                    </a:lnTo>
                    <a:lnTo>
                      <a:pt x="13" y="13"/>
                    </a:lnTo>
                    <a:lnTo>
                      <a:pt x="13" y="13"/>
                    </a:lnTo>
                    <a:lnTo>
                      <a:pt x="14" y="10"/>
                    </a:lnTo>
                    <a:lnTo>
                      <a:pt x="15" y="8"/>
                    </a:lnTo>
                    <a:lnTo>
                      <a:pt x="17" y="6"/>
                    </a:lnTo>
                    <a:lnTo>
                      <a:pt x="14" y="5"/>
                    </a:lnTo>
                    <a:lnTo>
                      <a:pt x="14" y="5"/>
                    </a:lnTo>
                    <a:lnTo>
                      <a:pt x="13" y="4"/>
                    </a:lnTo>
                    <a:lnTo>
                      <a:pt x="11" y="2"/>
                    </a:lnTo>
                    <a:lnTo>
                      <a:pt x="11" y="0"/>
                    </a:lnTo>
                    <a:lnTo>
                      <a:pt x="9" y="0"/>
                    </a:lnTo>
                    <a:lnTo>
                      <a:pt x="9" y="2"/>
                    </a:lnTo>
                    <a:lnTo>
                      <a:pt x="9" y="2"/>
                    </a:lnTo>
                    <a:lnTo>
                      <a:pt x="9" y="2"/>
                    </a:lnTo>
                    <a:lnTo>
                      <a:pt x="9" y="2"/>
                    </a:lnTo>
                    <a:lnTo>
                      <a:pt x="8" y="4"/>
                    </a:lnTo>
                    <a:lnTo>
                      <a:pt x="6" y="5"/>
                    </a:lnTo>
                    <a:lnTo>
                      <a:pt x="2" y="6"/>
                    </a:lnTo>
                    <a:lnTo>
                      <a:pt x="2" y="6"/>
                    </a:lnTo>
                    <a:lnTo>
                      <a:pt x="6" y="8"/>
                    </a:lnTo>
                    <a:lnTo>
                      <a:pt x="6" y="10"/>
                    </a:lnTo>
                    <a:lnTo>
                      <a:pt x="6" y="13"/>
                    </a:lnTo>
                    <a:lnTo>
                      <a:pt x="6" y="13"/>
                    </a:lnTo>
                    <a:lnTo>
                      <a:pt x="5" y="15"/>
                    </a:lnTo>
                    <a:lnTo>
                      <a:pt x="5" y="18"/>
                    </a:lnTo>
                    <a:lnTo>
                      <a:pt x="6" y="24"/>
                    </a:lnTo>
                    <a:lnTo>
                      <a:pt x="6" y="42"/>
                    </a:lnTo>
                    <a:lnTo>
                      <a:pt x="6" y="42"/>
                    </a:lnTo>
                    <a:lnTo>
                      <a:pt x="5" y="46"/>
                    </a:lnTo>
                    <a:lnTo>
                      <a:pt x="4" y="50"/>
                    </a:lnTo>
                    <a:lnTo>
                      <a:pt x="4" y="50"/>
                    </a:lnTo>
                    <a:lnTo>
                      <a:pt x="4" y="50"/>
                    </a:lnTo>
                    <a:lnTo>
                      <a:pt x="2" y="50"/>
                    </a:lnTo>
                    <a:lnTo>
                      <a:pt x="1" y="51"/>
                    </a:lnTo>
                    <a:lnTo>
                      <a:pt x="1" y="51"/>
                    </a:lnTo>
                    <a:lnTo>
                      <a:pt x="2" y="53"/>
                    </a:lnTo>
                    <a:lnTo>
                      <a:pt x="4" y="54"/>
                    </a:lnTo>
                    <a:lnTo>
                      <a:pt x="4" y="54"/>
                    </a:lnTo>
                    <a:lnTo>
                      <a:pt x="2" y="54"/>
                    </a:lnTo>
                    <a:lnTo>
                      <a:pt x="1" y="55"/>
                    </a:lnTo>
                    <a:lnTo>
                      <a:pt x="1" y="55"/>
                    </a:lnTo>
                    <a:lnTo>
                      <a:pt x="1" y="56"/>
                    </a:lnTo>
                    <a:lnTo>
                      <a:pt x="2" y="58"/>
                    </a:lnTo>
                    <a:lnTo>
                      <a:pt x="2" y="58"/>
                    </a:lnTo>
                    <a:lnTo>
                      <a:pt x="0" y="59"/>
                    </a:lnTo>
                    <a:lnTo>
                      <a:pt x="0" y="62"/>
                    </a:lnTo>
                    <a:lnTo>
                      <a:pt x="20" y="62"/>
                    </a:lnTo>
                    <a:lnTo>
                      <a:pt x="20" y="59"/>
                    </a:lnTo>
                    <a:lnTo>
                      <a:pt x="20" y="59"/>
                    </a:lnTo>
                    <a:lnTo>
                      <a:pt x="18" y="56"/>
                    </a:lnTo>
                    <a:lnTo>
                      <a:pt x="18" y="56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</p:grpSp>
      <p:sp>
        <p:nvSpPr>
          <p:cNvPr id="3" name="TextovéPole 2"/>
          <p:cNvSpPr txBox="1"/>
          <p:nvPr/>
        </p:nvSpPr>
        <p:spPr>
          <a:xfrm>
            <a:off x="450052" y="2854677"/>
            <a:ext cx="23659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a </a:t>
            </a:r>
            <a:r>
              <a:rPr lang="cs-CZ" sz="2400" dirty="0" err="1" smtClean="0">
                <a:latin typeface="Arial Black" pitchFamily="34" charset="0"/>
              </a:rPr>
              <a:t>child</a:t>
            </a:r>
            <a:r>
              <a:rPr lang="cs-CZ" sz="2400" dirty="0" smtClean="0">
                <a:latin typeface="Arial Black" pitchFamily="34" charset="0"/>
              </a:rPr>
              <a:t> = dítě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49" name="TextovéPole 148"/>
          <p:cNvSpPr txBox="1"/>
          <p:nvPr/>
        </p:nvSpPr>
        <p:spPr>
          <a:xfrm>
            <a:off x="4922239" y="2724749"/>
            <a:ext cx="28148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  </a:t>
            </a:r>
            <a:r>
              <a:rPr lang="cs-CZ" sz="2400" dirty="0" err="1" smtClean="0">
                <a:latin typeface="Arial Black" pitchFamily="34" charset="0"/>
              </a:rPr>
              <a:t>children</a:t>
            </a:r>
            <a:r>
              <a:rPr lang="cs-CZ" sz="2400" dirty="0" smtClean="0">
                <a:latin typeface="Arial Black" pitchFamily="34" charset="0"/>
              </a:rPr>
              <a:t> = děti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50" name="TextovéPole 149"/>
          <p:cNvSpPr txBox="1"/>
          <p:nvPr/>
        </p:nvSpPr>
        <p:spPr>
          <a:xfrm>
            <a:off x="654537" y="6021288"/>
            <a:ext cx="23038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a man = muž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51" name="TextovéPole 150"/>
          <p:cNvSpPr txBox="1"/>
          <p:nvPr/>
        </p:nvSpPr>
        <p:spPr>
          <a:xfrm>
            <a:off x="5582344" y="6014462"/>
            <a:ext cx="20810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men</a:t>
            </a:r>
            <a:r>
              <a:rPr lang="cs-CZ" sz="2400" dirty="0" smtClean="0">
                <a:latin typeface="Arial Black" pitchFamily="34" charset="0"/>
              </a:rPr>
              <a:t> = muži</a:t>
            </a:r>
            <a:endParaRPr lang="cs-CZ" sz="24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896044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3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49" grpId="0"/>
      <p:bldP spid="150" grpId="0"/>
      <p:bldP spid="15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ZS SLOVAN\AppData\Local\Microsoft\Windows\Temporary Internet Files\Content.IE5\74UIASND\MC9003983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88640"/>
            <a:ext cx="2993718" cy="2880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ZS SLOVAN\AppData\Local\Microsoft\Windows\Temporary Internet Files\Content.IE5\Z3HQ0LRZ\MC9004406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656098"/>
            <a:ext cx="2088232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ZS SLOVAN\AppData\Local\Microsoft\Windows\Temporary Internet Files\Content.IE5\Z3HQ0LRZ\MC90043311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682751"/>
            <a:ext cx="2552328" cy="16942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ZS SLOVAN\AppData\Local\Microsoft\Windows\Temporary Internet Files\Content.IE5\74UIASND\MC90031230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927020"/>
            <a:ext cx="1490801" cy="1530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09098" y="2955434"/>
            <a:ext cx="28964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a </a:t>
            </a:r>
            <a:r>
              <a:rPr lang="cs-CZ" sz="2400" dirty="0" err="1" smtClean="0">
                <a:latin typeface="Arial Black" pitchFamily="34" charset="0"/>
              </a:rPr>
              <a:t>woman</a:t>
            </a:r>
            <a:r>
              <a:rPr lang="cs-CZ" sz="2400" dirty="0" smtClean="0">
                <a:latin typeface="Arial Black" pitchFamily="34" charset="0"/>
              </a:rPr>
              <a:t> = žena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54537" y="6021288"/>
            <a:ext cx="30617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a person = osoba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853045" y="2955434"/>
            <a:ext cx="25860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women</a:t>
            </a:r>
            <a:r>
              <a:rPr lang="cs-CZ" sz="2400" dirty="0" smtClean="0">
                <a:latin typeface="Arial Black" pitchFamily="34" charset="0"/>
              </a:rPr>
              <a:t> = ženy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508104" y="6021288"/>
            <a:ext cx="23374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people</a:t>
            </a:r>
            <a:r>
              <a:rPr lang="cs-CZ" sz="2400" dirty="0" smtClean="0">
                <a:latin typeface="Arial Black" pitchFamily="34" charset="0"/>
              </a:rPr>
              <a:t> = lidé</a:t>
            </a:r>
            <a:endParaRPr lang="cs-CZ" sz="24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57725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 descr="C:\Users\ZS SLOVAN\AppData\Local\Microsoft\Windows\Temporary Internet Files\Content.IE5\Z3HQ0LRZ\MC9002345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0658" y="299209"/>
            <a:ext cx="2648400" cy="1839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ZS SLOVAN\AppData\Local\Microsoft\Windows\Temporary Internet Files\Content.IE5\IWIPD6GT\MC90028222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180" y="620686"/>
            <a:ext cx="1437199" cy="1695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" name="Skupina 3"/>
          <p:cNvGrpSpPr/>
          <p:nvPr/>
        </p:nvGrpSpPr>
        <p:grpSpPr>
          <a:xfrm>
            <a:off x="6118501" y="3116405"/>
            <a:ext cx="2159360" cy="2586351"/>
            <a:chOff x="6120443" y="2774760"/>
            <a:chExt cx="2298429" cy="2976382"/>
          </a:xfrm>
        </p:grpSpPr>
        <p:pic>
          <p:nvPicPr>
            <p:cNvPr id="5130" name="Picture 10" descr="C:\Users\ZS SLOVAN\AppData\Local\Microsoft\Windows\Temporary Internet Files\Content.IE5\74UIASND\MC900444736[1]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20443" y="2774760"/>
              <a:ext cx="2298429" cy="297638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" name="Picture 7" descr="C:\Users\ZS SLOVAN\AppData\Local\Microsoft\Windows\Temporary Internet Files\Content.IE5\SJ7UTM9I\MC900444736[1].jpg"/>
            <p:cNvPicPr>
              <a:picLocks noChangeAspect="1" noChangeArrowheads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342" t="27793" r="33034" b="23844"/>
            <a:stretch/>
          </p:blipFill>
          <p:spPr bwMode="auto">
            <a:xfrm>
              <a:off x="7574045" y="4005064"/>
              <a:ext cx="705758" cy="10880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" name="Picture 7" descr="C:\Users\ZS SLOVAN\AppData\Local\Microsoft\Windows\Temporary Internet Files\Content.IE5\SJ7UTM9I\MC900444736[1].jpg"/>
            <p:cNvPicPr>
              <a:picLocks noChangeAspect="1" noChangeArrowheads="1"/>
            </p:cNvPicPr>
            <p:nvPr/>
          </p:nvPicPr>
          <p:blipFill rotWithShape="1"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342" t="27793" r="33034" b="23844"/>
            <a:stretch/>
          </p:blipFill>
          <p:spPr bwMode="auto">
            <a:xfrm>
              <a:off x="6120443" y="3814078"/>
              <a:ext cx="582321" cy="89774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5131" name="Picture 11" descr="C:\Users\ZS SLOVAN\AppData\Local\Microsoft\Windows\Temporary Internet Files\Content.IE5\74UIASND\MC900444736[1]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530" b="16605"/>
          <a:stretch/>
        </p:blipFill>
        <p:spPr bwMode="auto">
          <a:xfrm>
            <a:off x="306756" y="3528823"/>
            <a:ext cx="1816972" cy="1761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654537" y="6021288"/>
            <a:ext cx="26949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a </a:t>
            </a:r>
            <a:r>
              <a:rPr lang="cs-CZ" sz="2400" dirty="0" err="1" smtClean="0">
                <a:latin typeface="Arial Black" pitchFamily="34" charset="0"/>
              </a:rPr>
              <a:t>mouse</a:t>
            </a:r>
            <a:r>
              <a:rPr lang="cs-CZ" sz="2400" dirty="0" smtClean="0">
                <a:latin typeface="Arial Black" pitchFamily="34" charset="0"/>
              </a:rPr>
              <a:t> = myš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54537" y="2654740"/>
            <a:ext cx="23711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a </a:t>
            </a:r>
            <a:r>
              <a:rPr lang="cs-CZ" sz="2400" dirty="0" err="1" smtClean="0">
                <a:latin typeface="Arial Black" pitchFamily="34" charset="0"/>
              </a:rPr>
              <a:t>tooth</a:t>
            </a:r>
            <a:r>
              <a:rPr lang="cs-CZ" sz="2400" dirty="0" smtClean="0">
                <a:latin typeface="Arial Black" pitchFamily="34" charset="0"/>
              </a:rPr>
              <a:t> = zub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471160" y="2423907"/>
            <a:ext cx="23190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teeth</a:t>
            </a:r>
            <a:r>
              <a:rPr lang="cs-CZ" sz="2400" dirty="0" smtClean="0">
                <a:latin typeface="Arial Black" pitchFamily="34" charset="0"/>
              </a:rPr>
              <a:t> = zuby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027105" y="5927179"/>
            <a:ext cx="21996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mice</a:t>
            </a:r>
            <a:r>
              <a:rPr lang="cs-CZ" sz="2400" dirty="0" smtClean="0">
                <a:latin typeface="Arial Black" pitchFamily="34" charset="0"/>
              </a:rPr>
              <a:t> = myši</a:t>
            </a:r>
            <a:endParaRPr lang="cs-CZ" sz="24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025447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20688"/>
            <a:ext cx="9804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u="sng" dirty="0" smtClean="0"/>
              <a:t>Ilustrace</a:t>
            </a:r>
            <a:endParaRPr lang="cs-CZ" u="sng" dirty="0"/>
          </a:p>
        </p:txBody>
      </p:sp>
      <p:sp>
        <p:nvSpPr>
          <p:cNvPr id="3" name="Obdélník 2"/>
          <p:cNvSpPr/>
          <p:nvPr/>
        </p:nvSpPr>
        <p:spPr>
          <a:xfrm>
            <a:off x="500173" y="1196752"/>
            <a:ext cx="28412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http://office.microsoft.com/</a:t>
            </a:r>
          </a:p>
        </p:txBody>
      </p:sp>
    </p:spTree>
    <p:extLst>
      <p:ext uri="{BB962C8B-B14F-4D97-AF65-F5344CB8AC3E}">
        <p14:creationId xmlns:p14="http://schemas.microsoft.com/office/powerpoint/2010/main" val="2769983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106</TotalTime>
  <Words>251</Words>
  <Application>Microsoft Office PowerPoint</Application>
  <PresentationFormat>Předvádění na obrazovce (4:3)</PresentationFormat>
  <Paragraphs>77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Talent</vt:lpstr>
      <vt:lpstr>Motiv systému Office</vt:lpstr>
      <vt:lpstr>Prezentace aplikace PowerPoint</vt:lpstr>
      <vt:lpstr>Prezentace aplikace PowerPoint</vt:lpstr>
      <vt:lpstr>Plurals of nouns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Plurals of nouns</dc:title>
  <dc:creator>ZS SLOVAN Zezulová</dc:creator>
  <cp:lastModifiedBy>ZS SLOVAN Zezulová</cp:lastModifiedBy>
  <cp:revision>14</cp:revision>
  <dcterms:created xsi:type="dcterms:W3CDTF">2012-10-16T17:40:00Z</dcterms:created>
  <dcterms:modified xsi:type="dcterms:W3CDTF">2013-09-20T17:13:17Z</dcterms:modified>
</cp:coreProperties>
</file>