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32" r:id="rId2"/>
  </p:sldMasterIdLst>
  <p:sldIdLst>
    <p:sldId id="261" r:id="rId3"/>
    <p:sldId id="260" r:id="rId4"/>
    <p:sldId id="256" r:id="rId5"/>
    <p:sldId id="257" r:id="rId6"/>
    <p:sldId id="258" r:id="rId7"/>
    <p:sldId id="259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611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DFE51-9757-49B8-9801-4F132127A617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E45A4-D5F9-456E-8D57-ADF296E1B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DFE51-9757-49B8-9801-4F132127A617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E45A4-D5F9-456E-8D57-ADF296E1B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DFE51-9757-49B8-9801-4F132127A617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E45A4-D5F9-456E-8D57-ADF296E1B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DFE51-9757-49B8-9801-4F132127A617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E45A4-D5F9-456E-8D57-ADF296E1B6A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DFE51-9757-49B8-9801-4F132127A617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E45A4-D5F9-456E-8D57-ADF296E1B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DFE51-9757-49B8-9801-4F132127A617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E45A4-D5F9-456E-8D57-ADF296E1B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DFE51-9757-49B8-9801-4F132127A617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E45A4-D5F9-456E-8D57-ADF296E1B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DFE51-9757-49B8-9801-4F132127A617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E8E45A4-D5F9-456E-8D57-ADF296E1B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DFE51-9757-49B8-9801-4F132127A617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E45A4-D5F9-456E-8D57-ADF296E1B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DFE51-9757-49B8-9801-4F132127A617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E45A4-D5F9-456E-8D57-ADF296E1B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DFE51-9757-49B8-9801-4F132127A617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E45A4-D5F9-456E-8D57-ADF296E1B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DFE51-9757-49B8-9801-4F132127A617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E45A4-D5F9-456E-8D57-ADF296E1B6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08859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DFE51-9757-49B8-9801-4F132127A617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E45A4-D5F9-456E-8D57-ADF296E1B6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5389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DFE51-9757-49B8-9801-4F132127A617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E45A4-D5F9-456E-8D57-ADF296E1B6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82036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DFE51-9757-49B8-9801-4F132127A617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E45A4-D5F9-456E-8D57-ADF296E1B6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9492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DFE51-9757-49B8-9801-4F132127A617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E45A4-D5F9-456E-8D57-ADF296E1B6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63222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DFE51-9757-49B8-9801-4F132127A617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E45A4-D5F9-456E-8D57-ADF296E1B6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46519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DFE51-9757-49B8-9801-4F132127A617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E45A4-D5F9-456E-8D57-ADF296E1B6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9663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DFE51-9757-49B8-9801-4F132127A617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E45A4-D5F9-456E-8D57-ADF296E1B6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55394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DFE51-9757-49B8-9801-4F132127A617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E45A4-D5F9-456E-8D57-ADF296E1B6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142726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DFE51-9757-49B8-9801-4F132127A617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E45A4-D5F9-456E-8D57-ADF296E1B6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72880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DFE51-9757-49B8-9801-4F132127A617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E45A4-D5F9-456E-8D57-ADF296E1B6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6824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AFFDFE51-9757-49B8-9801-4F132127A617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0E8E45A4-D5F9-456E-8D57-ADF296E1B6A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FDFE51-9757-49B8-9801-4F132127A617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8E45A4-D5F9-456E-8D57-ADF296E1B6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57813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88640"/>
            <a:ext cx="4822800" cy="1081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b="1" dirty="0" smtClean="0"/>
              <a:t>Anglický jazyk</a:t>
            </a:r>
            <a:endParaRPr lang="cs-CZ" dirty="0" smtClean="0"/>
          </a:p>
          <a:p>
            <a:r>
              <a:rPr lang="cs-CZ" dirty="0" smtClean="0"/>
              <a:t>ROČNÍK: </a:t>
            </a:r>
            <a:r>
              <a:rPr lang="cs-CZ" b="1" dirty="0" smtClean="0"/>
              <a:t>8. ročník</a:t>
            </a:r>
          </a:p>
          <a:p>
            <a:r>
              <a:rPr lang="cs-CZ" dirty="0" smtClean="0"/>
              <a:t>TÉMA: </a:t>
            </a:r>
            <a:r>
              <a:rPr lang="cs-CZ" b="1" dirty="0" err="1" smtClean="0"/>
              <a:t>some</a:t>
            </a:r>
            <a:r>
              <a:rPr lang="cs-CZ" b="1" dirty="0" smtClean="0"/>
              <a:t>,  </a:t>
            </a:r>
            <a:r>
              <a:rPr lang="cs-CZ" b="1" dirty="0" err="1" smtClean="0"/>
              <a:t>any</a:t>
            </a:r>
            <a:endParaRPr lang="cs-CZ" b="1" dirty="0" smtClean="0"/>
          </a:p>
          <a:p>
            <a:r>
              <a:rPr lang="cs-CZ" dirty="0" smtClean="0"/>
              <a:t>AUTOR: </a:t>
            </a:r>
            <a:r>
              <a:rPr lang="cs-CZ" b="1" dirty="0" smtClean="0"/>
              <a:t>Ing. Pavla Zezulová</a:t>
            </a:r>
            <a:endParaRPr lang="cs-CZ" dirty="0" smtClean="0"/>
          </a:p>
          <a:p>
            <a:r>
              <a:rPr lang="cs-CZ" dirty="0" smtClean="0"/>
              <a:t>DATUM VYTVOŘENÍ: </a:t>
            </a:r>
            <a:r>
              <a:rPr lang="cs-CZ" b="1" dirty="0" smtClean="0"/>
              <a:t>10. 12 . 2012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VY_32_INOVACE_59_PZ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5309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764703"/>
            <a:ext cx="882047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Anotace</a:t>
            </a:r>
          </a:p>
          <a:p>
            <a:endParaRPr lang="cs-CZ" b="1" dirty="0"/>
          </a:p>
          <a:p>
            <a:r>
              <a:rPr lang="cs-CZ" dirty="0" smtClean="0"/>
              <a:t>Materiál je určen pro výuku Aj v osmém </a:t>
            </a:r>
            <a:r>
              <a:rPr lang="cs-CZ" dirty="0" smtClean="0"/>
              <a:t>ročníku. Vysvětluje  </a:t>
            </a:r>
            <a:r>
              <a:rPr lang="cs-CZ" dirty="0" smtClean="0"/>
              <a:t>používání neurčitých zájmen – </a:t>
            </a:r>
            <a:r>
              <a:rPr lang="cs-CZ" dirty="0" err="1" smtClean="0"/>
              <a:t>some</a:t>
            </a:r>
            <a:r>
              <a:rPr lang="cs-CZ" dirty="0" smtClean="0"/>
              <a:t> a </a:t>
            </a:r>
            <a:r>
              <a:rPr lang="cs-CZ" dirty="0" err="1" smtClean="0"/>
              <a:t>any</a:t>
            </a:r>
            <a:r>
              <a:rPr lang="cs-CZ" dirty="0" smtClean="0"/>
              <a:t> v anglických větách. Při výkladu se srovnává použití těchto výrazů jednak v jednotlivých typech vět – oznamovací kladná, oznamovací záporná a tázací věta, a také v souvislosti s dělením podstatných jmen na počitatelná a nepočitatelná. Na posledně jmenované učivo tento výkladový materiál tematicky navazuje. Proto také před samotným výkladem žáci  v rámci úvodního procvičování zařazují podstatná jména do uvedených kategorií.</a:t>
            </a:r>
          </a:p>
          <a:p>
            <a:endParaRPr lang="cs-CZ" dirty="0"/>
          </a:p>
          <a:p>
            <a:r>
              <a:rPr lang="cs-CZ" b="1" dirty="0" smtClean="0"/>
              <a:t>Pilotáž</a:t>
            </a:r>
          </a:p>
          <a:p>
            <a:endParaRPr lang="cs-CZ" b="1" dirty="0"/>
          </a:p>
          <a:p>
            <a:r>
              <a:rPr lang="cs-CZ" dirty="0" smtClean="0"/>
              <a:t>Materiál byl ověřen v jedné jazykové skupině 12 žáků osmého ročníku. Vzhledem k tomu, že žáci úspěšně zvládli předchozí učivo o dělení podstatných jmen na počitatelná a nepočitatelná, neměli vážnější problémy s pochopení této části anglické mluvnice. Závěrečné procvičování zvládli bez chyby.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4237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8800" dirty="0" err="1" smtClean="0"/>
              <a:t>some</a:t>
            </a:r>
            <a:r>
              <a:rPr lang="cs-CZ" sz="8800" dirty="0" smtClean="0"/>
              <a:t>, </a:t>
            </a:r>
            <a:r>
              <a:rPr lang="cs-CZ" sz="8800" dirty="0" err="1" smtClean="0"/>
              <a:t>any</a:t>
            </a:r>
            <a:endParaRPr lang="cs-CZ" sz="88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>
          <a:xfrm>
            <a:off x="1259632" y="4221088"/>
            <a:ext cx="6480174" cy="1673225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1017476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30290" y="434961"/>
            <a:ext cx="3384376" cy="606762"/>
          </a:xfrm>
          <a:prstGeom prst="roundRect">
            <a:avLst/>
          </a:prstGeom>
          <a:solidFill>
            <a:srgbClr val="EC6114"/>
          </a:solidFill>
          <a:ln>
            <a:solidFill>
              <a:srgbClr val="EC611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Arial Black" pitchFamily="34" charset="0"/>
              </a:rPr>
              <a:t>countable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nous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5230571" y="440507"/>
            <a:ext cx="3600400" cy="601216"/>
          </a:xfrm>
          <a:prstGeom prst="round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Arial Black" pitchFamily="34" charset="0"/>
              </a:rPr>
              <a:t>uncountable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nouns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5683" y="2348879"/>
            <a:ext cx="29722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I </a:t>
            </a:r>
            <a:r>
              <a:rPr lang="cs-CZ" sz="2400" dirty="0" err="1" smtClean="0">
                <a:latin typeface="Arial Black" pitchFamily="34" charset="0"/>
              </a:rPr>
              <a:t>need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a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banana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9600" y="3554504"/>
            <a:ext cx="38603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I </a:t>
            </a:r>
            <a:r>
              <a:rPr lang="cs-CZ" sz="2400" dirty="0" err="1" smtClean="0">
                <a:latin typeface="Arial Black" pitchFamily="34" charset="0"/>
              </a:rPr>
              <a:t>need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some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banana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s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7513" y="1860634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B050"/>
                </a:solidFill>
                <a:latin typeface="Arial Black" pitchFamily="34" charset="0"/>
              </a:rPr>
              <a:t>singular</a:t>
            </a:r>
            <a:endParaRPr lang="cs-CZ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1651" y="3070700"/>
            <a:ext cx="9067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plural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71387" y="3554504"/>
            <a:ext cx="32549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I </a:t>
            </a:r>
            <a:r>
              <a:rPr lang="cs-CZ" sz="2400" dirty="0" err="1" smtClean="0">
                <a:latin typeface="Arial Black" pitchFamily="34" charset="0"/>
              </a:rPr>
              <a:t>need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00B0F0"/>
                </a:solidFill>
                <a:latin typeface="Arial Black" pitchFamily="34" charset="0"/>
              </a:rPr>
              <a:t>some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fruit</a:t>
            </a:r>
            <a:r>
              <a:rPr lang="cs-CZ" sz="2400" dirty="0" smtClean="0">
                <a:latin typeface="Arial Black" pitchFamily="34" charset="0"/>
              </a:rPr>
              <a:t>.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962" y="5085183"/>
            <a:ext cx="9039911" cy="1200329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u="sng" dirty="0" err="1" smtClean="0">
                <a:latin typeface="Arial Black" pitchFamily="34" charset="0"/>
              </a:rPr>
              <a:t>some</a:t>
            </a:r>
            <a:r>
              <a:rPr lang="cs-CZ" sz="2400" u="sng" dirty="0" smtClean="0">
                <a:latin typeface="Arial Black" pitchFamily="34" charset="0"/>
              </a:rPr>
              <a:t> = nějaké, </a:t>
            </a:r>
            <a:r>
              <a:rPr lang="cs-CZ" sz="2400" dirty="0" smtClean="0">
                <a:latin typeface="Arial Black" pitchFamily="34" charset="0"/>
              </a:rPr>
              <a:t>používáme v kladných oznamovacích</a:t>
            </a:r>
          </a:p>
          <a:p>
            <a:r>
              <a:rPr lang="cs-CZ" sz="2400" dirty="0" smtClean="0">
                <a:latin typeface="Arial Black" pitchFamily="34" charset="0"/>
              </a:rPr>
              <a:t>větách s množným číslem počitatelných </a:t>
            </a:r>
            <a:r>
              <a:rPr lang="cs-CZ" sz="2400" dirty="0" err="1" smtClean="0">
                <a:latin typeface="Arial Black" pitchFamily="34" charset="0"/>
              </a:rPr>
              <a:t>podst</a:t>
            </a:r>
            <a:r>
              <a:rPr lang="cs-CZ" sz="2400" dirty="0" smtClean="0">
                <a:latin typeface="Arial Black" pitchFamily="34" charset="0"/>
              </a:rPr>
              <a:t>. jmen</a:t>
            </a:r>
          </a:p>
          <a:p>
            <a:r>
              <a:rPr lang="cs-CZ" sz="2400" dirty="0" smtClean="0">
                <a:latin typeface="Arial Black" pitchFamily="34" charset="0"/>
              </a:rPr>
              <a:t> a s nepočitatelnými </a:t>
            </a:r>
            <a:r>
              <a:rPr lang="cs-CZ" sz="2400" dirty="0" err="1" smtClean="0">
                <a:latin typeface="Arial Black" pitchFamily="34" charset="0"/>
              </a:rPr>
              <a:t>podst</a:t>
            </a:r>
            <a:r>
              <a:rPr lang="cs-CZ" sz="2400" dirty="0" smtClean="0">
                <a:latin typeface="Arial Black" pitchFamily="34" charset="0"/>
              </a:rPr>
              <a:t>. jmény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52120" y="2270442"/>
            <a:ext cx="25544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I </a:t>
            </a:r>
            <a:r>
              <a:rPr lang="cs-CZ" sz="2400" dirty="0" err="1" smtClean="0">
                <a:latin typeface="Arial Black" pitchFamily="34" charset="0"/>
              </a:rPr>
              <a:t>need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Arial Black" pitchFamily="34" charset="0"/>
              </a:rPr>
              <a:t>a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fruit</a:t>
            </a:r>
            <a:r>
              <a:rPr lang="cs-CZ" sz="2400" dirty="0" smtClean="0">
                <a:latin typeface="Arial Black" pitchFamily="34" charset="0"/>
              </a:rPr>
              <a:t>. </a:t>
            </a:r>
            <a:endParaRPr lang="cs-CZ" sz="2400" dirty="0">
              <a:latin typeface="Arial Black" pitchFamily="34" charset="0"/>
            </a:endParaRPr>
          </a:p>
        </p:txBody>
      </p:sp>
      <p:grpSp>
        <p:nvGrpSpPr>
          <p:cNvPr id="19" name="Skupina 18"/>
          <p:cNvGrpSpPr/>
          <p:nvPr/>
        </p:nvGrpSpPr>
        <p:grpSpPr>
          <a:xfrm>
            <a:off x="5898715" y="2122511"/>
            <a:ext cx="1940458" cy="688033"/>
            <a:chOff x="4074421" y="2044074"/>
            <a:chExt cx="1940458" cy="688033"/>
          </a:xfrm>
        </p:grpSpPr>
        <p:cxnSp>
          <p:nvCxnSpPr>
            <p:cNvPr id="13" name="Přímá spojnice 12"/>
            <p:cNvCxnSpPr/>
            <p:nvPr/>
          </p:nvCxnSpPr>
          <p:spPr>
            <a:xfrm>
              <a:off x="4074421" y="2044074"/>
              <a:ext cx="1940458" cy="688033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 flipH="1">
              <a:off x="4139952" y="2045300"/>
              <a:ext cx="1874927" cy="686807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</p:grpSp>
      <p:sp>
        <p:nvSpPr>
          <p:cNvPr id="20" name="TextovéPole 19"/>
          <p:cNvSpPr txBox="1"/>
          <p:nvPr/>
        </p:nvSpPr>
        <p:spPr>
          <a:xfrm>
            <a:off x="2653147" y="1361827"/>
            <a:ext cx="3311099" cy="400110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latin typeface="Arial Black" pitchFamily="34" charset="0"/>
              </a:rPr>
              <a:t>affirnative</a:t>
            </a:r>
            <a:r>
              <a:rPr lang="cs-CZ" sz="2000" dirty="0" smtClean="0">
                <a:latin typeface="Arial Black" pitchFamily="34" charset="0"/>
              </a:rPr>
              <a:t> </a:t>
            </a:r>
            <a:r>
              <a:rPr lang="cs-CZ" sz="2000" dirty="0" err="1" smtClean="0">
                <a:latin typeface="Arial Black" pitchFamily="34" charset="0"/>
              </a:rPr>
              <a:t>statements</a:t>
            </a:r>
            <a:endParaRPr lang="cs-CZ" sz="20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0901091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  <p:bldP spid="5" grpId="0"/>
      <p:bldP spid="6" grpId="0"/>
      <p:bldP spid="8" grpId="0"/>
      <p:bldP spid="9" grpId="0"/>
      <p:bldP spid="10" grpId="0" animBg="1"/>
      <p:bldP spid="11" grpId="0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34081" y="422520"/>
            <a:ext cx="3384376" cy="606762"/>
          </a:xfrm>
          <a:prstGeom prst="roundRect">
            <a:avLst/>
          </a:prstGeom>
          <a:solidFill>
            <a:srgbClr val="EC6114"/>
          </a:solidFill>
          <a:ln>
            <a:solidFill>
              <a:srgbClr val="EC611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Arial Black" pitchFamily="34" charset="0"/>
              </a:rPr>
              <a:t>countable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nous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5322441" y="433612"/>
            <a:ext cx="3600400" cy="601216"/>
          </a:xfrm>
          <a:prstGeom prst="round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Arial Black" pitchFamily="34" charset="0"/>
              </a:rPr>
              <a:t>uncountable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nouns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37803" y="1342320"/>
            <a:ext cx="3072316" cy="400110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negative </a:t>
            </a:r>
            <a:r>
              <a:rPr lang="cs-CZ" sz="2000" dirty="0" err="1" smtClean="0">
                <a:latin typeface="Arial Black" pitchFamily="34" charset="0"/>
              </a:rPr>
              <a:t>statements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0995" y="1989732"/>
            <a:ext cx="39292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I </a:t>
            </a:r>
            <a:r>
              <a:rPr lang="cs-CZ" sz="2400" dirty="0" err="1" smtClean="0">
                <a:latin typeface="Arial Black" pitchFamily="34" charset="0"/>
              </a:rPr>
              <a:t>don´t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need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a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banana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0470" y="2707228"/>
            <a:ext cx="45095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I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don´t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need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any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banana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s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86644" y="2707228"/>
            <a:ext cx="40679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I </a:t>
            </a:r>
            <a:r>
              <a:rPr lang="cs-CZ" sz="2400" dirty="0" err="1" smtClean="0">
                <a:solidFill>
                  <a:srgbClr val="00B0F0"/>
                </a:solidFill>
                <a:latin typeface="Arial Black" pitchFamily="34" charset="0"/>
              </a:rPr>
              <a:t>don´t</a:t>
            </a:r>
            <a:r>
              <a:rPr lang="cs-CZ" sz="2400" dirty="0" smtClean="0">
                <a:solidFill>
                  <a:srgbClr val="00B0F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need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00B0F0"/>
                </a:solidFill>
                <a:latin typeface="Arial Black" pitchFamily="34" charset="0"/>
              </a:rPr>
              <a:t>any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fruit</a:t>
            </a:r>
            <a:r>
              <a:rPr lang="cs-CZ" sz="2400" dirty="0" smtClean="0">
                <a:latin typeface="Arial Black" pitchFamily="34" charset="0"/>
              </a:rPr>
              <a:t>.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4600" y="5683018"/>
            <a:ext cx="8991564" cy="46166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u="sng" dirty="0" err="1" smtClean="0">
                <a:latin typeface="Arial Black" pitchFamily="34" charset="0"/>
              </a:rPr>
              <a:t>some</a:t>
            </a:r>
            <a:r>
              <a:rPr lang="cs-CZ" sz="2400" dirty="0" smtClean="0">
                <a:latin typeface="Arial Black" pitchFamily="34" charset="0"/>
              </a:rPr>
              <a:t> v záporných větách a otázkách nahradíme </a:t>
            </a:r>
            <a:r>
              <a:rPr lang="cs-CZ" sz="2400" u="sng" dirty="0" err="1" smtClean="0">
                <a:latin typeface="Arial Black" pitchFamily="34" charset="0"/>
              </a:rPr>
              <a:t>any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49325" y="3429000"/>
            <a:ext cx="1555234" cy="400110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latin typeface="Arial Black" pitchFamily="34" charset="0"/>
              </a:rPr>
              <a:t>questions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9883" y="4195361"/>
            <a:ext cx="40763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Do </a:t>
            </a:r>
            <a:r>
              <a:rPr lang="cs-CZ" sz="2400" dirty="0" err="1" smtClean="0">
                <a:latin typeface="Arial Black" pitchFamily="34" charset="0"/>
              </a:rPr>
              <a:t>you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need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a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banana</a:t>
            </a:r>
            <a:r>
              <a:rPr lang="cs-CZ" sz="2400" dirty="0" smtClean="0">
                <a:latin typeface="Arial Black" pitchFamily="34" charset="0"/>
              </a:rPr>
              <a:t>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9217" y="5085184"/>
            <a:ext cx="46565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Do </a:t>
            </a:r>
            <a:r>
              <a:rPr lang="cs-CZ" sz="2400" dirty="0" err="1" smtClean="0">
                <a:latin typeface="Arial Black" pitchFamily="34" charset="0"/>
              </a:rPr>
              <a:t>you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need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any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banana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s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?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88670" y="5080539"/>
            <a:ext cx="40679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Do </a:t>
            </a:r>
            <a:r>
              <a:rPr lang="cs-CZ" sz="2400" dirty="0" err="1" smtClean="0">
                <a:latin typeface="Arial Black" pitchFamily="34" charset="0"/>
              </a:rPr>
              <a:t>you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need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00B0F0"/>
                </a:solidFill>
                <a:latin typeface="Arial Black" pitchFamily="34" charset="0"/>
              </a:rPr>
              <a:t>any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fruit</a:t>
            </a:r>
            <a:r>
              <a:rPr lang="cs-CZ" sz="2400" dirty="0" smtClean="0">
                <a:solidFill>
                  <a:srgbClr val="00B0F0"/>
                </a:solidFill>
                <a:latin typeface="Arial Black" pitchFamily="34" charset="0"/>
              </a:rPr>
              <a:t>?</a:t>
            </a:r>
            <a:r>
              <a:rPr lang="cs-CZ" sz="2400" dirty="0" smtClean="0">
                <a:latin typeface="Arial Black" pitchFamily="34" charset="0"/>
              </a:rPr>
              <a:t>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15816" y="6273116"/>
            <a:ext cx="3088987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B050"/>
                </a:solidFill>
                <a:latin typeface="Arial Black" pitchFamily="34" charset="0"/>
              </a:rPr>
              <a:t>any</a:t>
            </a:r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 (v záporu) = žádné</a:t>
            </a:r>
            <a:endParaRPr lang="cs-CZ" dirty="0">
              <a:solidFill>
                <a:srgbClr val="00B05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9778988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8" grpId="0"/>
      <p:bldP spid="9" grpId="0" animBg="1"/>
      <p:bldP spid="10" grpId="0" animBg="1"/>
      <p:bldP spid="11" grpId="0"/>
      <p:bldP spid="12" grpId="0"/>
      <p:bldP spid="13" grpId="0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60965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latin typeface="Arial Black" pitchFamily="34" charset="0"/>
              </a:rPr>
              <a:t>Complete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the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sentences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with</a:t>
            </a:r>
            <a:r>
              <a:rPr lang="cs-CZ" dirty="0" smtClean="0">
                <a:latin typeface="Arial Black" pitchFamily="34" charset="0"/>
              </a:rPr>
              <a:t> a, </a:t>
            </a:r>
            <a:r>
              <a:rPr lang="cs-CZ" dirty="0" err="1" smtClean="0">
                <a:latin typeface="Arial Black" pitchFamily="34" charset="0"/>
              </a:rPr>
              <a:t>an</a:t>
            </a:r>
            <a:r>
              <a:rPr lang="cs-CZ" dirty="0" smtClean="0">
                <a:latin typeface="Arial Black" pitchFamily="34" charset="0"/>
              </a:rPr>
              <a:t>, </a:t>
            </a:r>
            <a:r>
              <a:rPr lang="cs-CZ" dirty="0" err="1" smtClean="0">
                <a:latin typeface="Arial Black" pitchFamily="34" charset="0"/>
              </a:rPr>
              <a:t>some</a:t>
            </a:r>
            <a:r>
              <a:rPr lang="cs-CZ" dirty="0" smtClean="0">
                <a:latin typeface="Arial Black" pitchFamily="34" charset="0"/>
              </a:rPr>
              <a:t>, </a:t>
            </a:r>
            <a:r>
              <a:rPr lang="cs-CZ" dirty="0" err="1" smtClean="0">
                <a:latin typeface="Arial Black" pitchFamily="34" charset="0"/>
              </a:rPr>
              <a:t>any</a:t>
            </a:r>
            <a:r>
              <a:rPr lang="cs-CZ" dirty="0" smtClean="0">
                <a:latin typeface="Arial Black" pitchFamily="34" charset="0"/>
              </a:rPr>
              <a:t>: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500753"/>
            <a:ext cx="46346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We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have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got</a:t>
            </a:r>
            <a:r>
              <a:rPr lang="cs-CZ" sz="2400" dirty="0" smtClean="0">
                <a:latin typeface="Arial Black" pitchFamily="34" charset="0"/>
              </a:rPr>
              <a:t> _____ </a:t>
            </a:r>
            <a:r>
              <a:rPr lang="cs-CZ" sz="2400" dirty="0" err="1" smtClean="0">
                <a:latin typeface="Arial Black" pitchFamily="34" charset="0"/>
              </a:rPr>
              <a:t>new</a:t>
            </a:r>
            <a:r>
              <a:rPr lang="cs-CZ" sz="2400" dirty="0" smtClean="0">
                <a:latin typeface="Arial Black" pitchFamily="34" charset="0"/>
              </a:rPr>
              <a:t> car.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852936"/>
            <a:ext cx="54001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Have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you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got</a:t>
            </a:r>
            <a:r>
              <a:rPr lang="cs-CZ" sz="2400" dirty="0" smtClean="0">
                <a:latin typeface="Arial Black" pitchFamily="34" charset="0"/>
              </a:rPr>
              <a:t> _____ </a:t>
            </a:r>
            <a:r>
              <a:rPr lang="cs-CZ" sz="2400" dirty="0" err="1" smtClean="0">
                <a:latin typeface="Arial Black" pitchFamily="34" charset="0"/>
              </a:rPr>
              <a:t>red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pencils</a:t>
            </a:r>
            <a:r>
              <a:rPr lang="cs-CZ" sz="2400" dirty="0" smtClean="0">
                <a:latin typeface="Arial Black" pitchFamily="34" charset="0"/>
              </a:rPr>
              <a:t>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3645024"/>
            <a:ext cx="39199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They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need</a:t>
            </a:r>
            <a:r>
              <a:rPr lang="cs-CZ" sz="2400" dirty="0" smtClean="0">
                <a:latin typeface="Arial Black" pitchFamily="34" charset="0"/>
              </a:rPr>
              <a:t> ______ </a:t>
            </a:r>
            <a:r>
              <a:rPr lang="cs-CZ" sz="2400" dirty="0" err="1" smtClean="0">
                <a:latin typeface="Arial Black" pitchFamily="34" charset="0"/>
              </a:rPr>
              <a:t>rice</a:t>
            </a:r>
            <a:r>
              <a:rPr lang="cs-CZ" sz="2400" dirty="0" smtClean="0">
                <a:latin typeface="Arial Black" pitchFamily="34" charset="0"/>
              </a:rPr>
              <a:t>.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8087" y="4293096"/>
            <a:ext cx="56131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He </a:t>
            </a:r>
            <a:r>
              <a:rPr lang="cs-CZ" sz="2400" dirty="0" err="1" smtClean="0">
                <a:latin typeface="Arial Black" pitchFamily="34" charset="0"/>
              </a:rPr>
              <a:t>doesn´t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want</a:t>
            </a:r>
            <a:r>
              <a:rPr lang="cs-CZ" sz="2400" dirty="0" smtClean="0">
                <a:latin typeface="Arial Black" pitchFamily="34" charset="0"/>
              </a:rPr>
              <a:t> _____ </a:t>
            </a:r>
            <a:r>
              <a:rPr lang="cs-CZ" sz="2400" dirty="0" err="1" smtClean="0">
                <a:latin typeface="Arial Black" pitchFamily="34" charset="0"/>
              </a:rPr>
              <a:t>sandwich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5085184"/>
            <a:ext cx="76236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We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want</a:t>
            </a:r>
            <a:r>
              <a:rPr lang="cs-CZ" sz="2400" dirty="0" smtClean="0">
                <a:latin typeface="Arial Black" pitchFamily="34" charset="0"/>
              </a:rPr>
              <a:t> to </a:t>
            </a:r>
            <a:r>
              <a:rPr lang="cs-CZ" sz="2400" dirty="0" err="1" smtClean="0">
                <a:latin typeface="Arial Black" pitchFamily="34" charset="0"/>
              </a:rPr>
              <a:t>buy</a:t>
            </a:r>
            <a:r>
              <a:rPr lang="cs-CZ" sz="2400" dirty="0" smtClean="0">
                <a:latin typeface="Arial Black" pitchFamily="34" charset="0"/>
              </a:rPr>
              <a:t> ______ </a:t>
            </a:r>
            <a:r>
              <a:rPr lang="cs-CZ" sz="2400" dirty="0" err="1" smtClean="0">
                <a:latin typeface="Arial Black" pitchFamily="34" charset="0"/>
              </a:rPr>
              <a:t>bread</a:t>
            </a:r>
            <a:r>
              <a:rPr lang="cs-CZ" sz="2400" dirty="0" smtClean="0">
                <a:latin typeface="Arial Black" pitchFamily="34" charset="0"/>
              </a:rPr>
              <a:t> and ______ </a:t>
            </a:r>
            <a:r>
              <a:rPr lang="cs-CZ" sz="2400" dirty="0" err="1" smtClean="0">
                <a:latin typeface="Arial Black" pitchFamily="34" charset="0"/>
              </a:rPr>
              <a:t>eggs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4262" y="5805264"/>
            <a:ext cx="39968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Did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you</a:t>
            </a:r>
            <a:r>
              <a:rPr lang="cs-CZ" sz="2400" dirty="0" smtClean="0">
                <a:latin typeface="Arial Black" pitchFamily="34" charset="0"/>
              </a:rPr>
              <a:t> make ____ </a:t>
            </a:r>
            <a:r>
              <a:rPr lang="cs-CZ" sz="2400" dirty="0" err="1" smtClean="0">
                <a:latin typeface="Arial Black" pitchFamily="34" charset="0"/>
              </a:rPr>
              <a:t>tea</a:t>
            </a:r>
            <a:r>
              <a:rPr lang="cs-CZ" sz="2400" dirty="0" smtClean="0">
                <a:latin typeface="Arial Black" pitchFamily="34" charset="0"/>
              </a:rPr>
              <a:t>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9171" y="2204864"/>
            <a:ext cx="58642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In </a:t>
            </a:r>
            <a:r>
              <a:rPr lang="cs-CZ" sz="2400" dirty="0" err="1" smtClean="0">
                <a:latin typeface="Arial Black" pitchFamily="34" charset="0"/>
              </a:rPr>
              <a:t>the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fridge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there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isn´t</a:t>
            </a:r>
            <a:r>
              <a:rPr lang="cs-CZ" sz="2400" dirty="0" smtClean="0">
                <a:latin typeface="Arial Black" pitchFamily="34" charset="0"/>
              </a:rPr>
              <a:t> _____ </a:t>
            </a:r>
            <a:r>
              <a:rPr lang="cs-CZ" sz="2400" dirty="0" err="1" smtClean="0">
                <a:latin typeface="Arial Black" pitchFamily="34" charset="0"/>
              </a:rPr>
              <a:t>milk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44806" y="5649581"/>
            <a:ext cx="782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any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31125" y="2096997"/>
            <a:ext cx="782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any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99790" y="4265154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a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44807" y="1381601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a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13555" y="5026529"/>
            <a:ext cx="10903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some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95063" y="5057242"/>
            <a:ext cx="10903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some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099625" y="3565946"/>
            <a:ext cx="10903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some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644807" y="2726389"/>
            <a:ext cx="782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any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2968380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148483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</a:t>
            </a:r>
          </a:p>
          <a:p>
            <a:endParaRPr lang="cs-CZ" b="1" dirty="0"/>
          </a:p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4428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90</TotalTime>
  <Words>380</Words>
  <Application>Microsoft Office PowerPoint</Application>
  <PresentationFormat>Předvádění na obrazovce (4:3)</PresentationFormat>
  <Paragraphs>69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1_Úhly</vt:lpstr>
      <vt:lpstr>Motiv systému Office</vt:lpstr>
      <vt:lpstr>Prezentace aplikace PowerPoint</vt:lpstr>
      <vt:lpstr>Prezentace aplikace PowerPoint</vt:lpstr>
      <vt:lpstr>some, any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some, any</dc:title>
  <dc:creator>ZS SLOVAN Zezulová</dc:creator>
  <cp:lastModifiedBy>EU12</cp:lastModifiedBy>
  <cp:revision>13</cp:revision>
  <dcterms:created xsi:type="dcterms:W3CDTF">2012-12-16T16:07:11Z</dcterms:created>
  <dcterms:modified xsi:type="dcterms:W3CDTF">2013-02-10T18:01:42Z</dcterms:modified>
</cp:coreProperties>
</file>