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ABD40-D6E8-4013-ADC9-B7F4E198C39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38D9E-F148-40D5-A2EC-BE38C48B25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4B6BC-646F-4076-A68C-E679056B2FB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CAA56-3114-4181-842E-A1BBF3B0AF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A3617-0CC0-4CDE-8B6F-48A49B0FEE0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EDE09-A74A-42CD-994C-4067E6F2E7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FC326-6FDD-4EFD-9947-9EF9273052C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A2D1E-1A41-409A-B76E-DC68219703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8B2B8-6503-489A-8DED-044DD3F0B6E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BA73A-B555-4CC2-96C6-23EB019E3C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06292-B6B5-4E85-8E91-C35A1845599E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8670F-73BC-447F-82D8-CCE9B4279D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CF661-301F-4C34-8B1D-1F4D08572A4C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55AE7-EBBA-4139-BEFE-AA3C62C911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610-2B95-4DC0-BA41-C1D45B68C34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46D29-B84B-4587-A480-8F8BC62251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682A6-4B6D-40D2-B3D7-F45C92781F1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2A0D3-6B4E-4591-9997-52A8D86C51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63520-9CC7-4CAD-9546-095A3E1F3B3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46E39-4B35-4FF9-AE99-73C2D98C66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A252D-DAD4-4293-89C2-B81E7E56783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ED6FB-7A85-43BD-B0EF-2EE110F6B4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49E6B6-0BAA-47CC-B1C3-AF42A9E82965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392071-3566-4056-882E-D64B696DD6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3"/>
          <p:cNvSpPr>
            <a:spLocks noChangeArrowheads="1"/>
          </p:cNvSpPr>
          <p:nvPr/>
        </p:nvSpPr>
        <p:spPr bwMode="auto">
          <a:xfrm>
            <a:off x="323850" y="1412875"/>
            <a:ext cx="8569325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00B050"/>
                </a:solidFill>
                <a:latin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>
                <a:solidFill>
                  <a:srgbClr val="00B050"/>
                </a:solidFill>
                <a:latin typeface="Calibri" pitchFamily="34" charset="0"/>
              </a:rPr>
              <a:t>ZEYEROVA 3354, 767 01 KROMĚŘÍŽ</a:t>
            </a:r>
          </a:p>
          <a:p>
            <a:pPr algn="ctr"/>
            <a:endParaRPr lang="cs-CZ" b="1">
              <a:solidFill>
                <a:srgbClr val="00B050"/>
              </a:solidFill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projekt v rámci vzdělávacího programu</a:t>
            </a:r>
          </a:p>
          <a:p>
            <a:pPr algn="ctr"/>
            <a:r>
              <a:rPr lang="cs-CZ">
                <a:latin typeface="Calibri" pitchFamily="34" charset="0"/>
              </a:rPr>
              <a:t>VZDĚLÁNÍ PRO KONKURENCESCHOPNOST</a:t>
            </a:r>
          </a:p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ŠABLONA ČÍSLO: III/2</a:t>
            </a:r>
          </a:p>
          <a:p>
            <a:pPr algn="ctr"/>
            <a:r>
              <a:rPr lang="cs-CZ">
                <a:latin typeface="Calibri" pitchFamily="34" charset="0"/>
              </a:rPr>
              <a:t>NÁZEV:  INOVACE A ZKVALITNĚNÍ VÝUKY PROSTŘEDNICTVÍM ICT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PŘEDMĚT: </a:t>
            </a:r>
            <a:r>
              <a:rPr lang="cs-CZ" b="1">
                <a:latin typeface="Calibri" pitchFamily="34" charset="0"/>
              </a:rPr>
              <a:t>Chemie</a:t>
            </a:r>
          </a:p>
          <a:p>
            <a:r>
              <a:rPr lang="cs-CZ">
                <a:latin typeface="Calibri" pitchFamily="34" charset="0"/>
              </a:rPr>
              <a:t>ROČNÍK: </a:t>
            </a:r>
            <a:r>
              <a:rPr lang="cs-CZ" b="1">
                <a:latin typeface="Calibri" pitchFamily="34" charset="0"/>
              </a:rPr>
              <a:t>8. ročník</a:t>
            </a:r>
          </a:p>
          <a:p>
            <a:r>
              <a:rPr lang="cs-CZ">
                <a:latin typeface="Calibri" pitchFamily="34" charset="0"/>
              </a:rPr>
              <a:t>TÉMA: </a:t>
            </a:r>
            <a:r>
              <a:rPr lang="cs-CZ" b="1">
                <a:latin typeface="Calibri" pitchFamily="34" charset="0"/>
              </a:rPr>
              <a:t>Hydroxidy – obecná charakteristika</a:t>
            </a:r>
          </a:p>
          <a:p>
            <a:r>
              <a:rPr lang="cs-CZ">
                <a:latin typeface="Calibri" pitchFamily="34" charset="0"/>
              </a:rPr>
              <a:t>AUTOR: </a:t>
            </a:r>
            <a:r>
              <a:rPr lang="cs-CZ" b="1">
                <a:latin typeface="Calibri" pitchFamily="34" charset="0"/>
              </a:rPr>
              <a:t>Ing. Pavla Zezulová</a:t>
            </a:r>
          </a:p>
          <a:p>
            <a:r>
              <a:rPr lang="cs-CZ">
                <a:latin typeface="Calibri" pitchFamily="34" charset="0"/>
              </a:rPr>
              <a:t>DATUM VYTVOŘENÍ: </a:t>
            </a:r>
            <a:r>
              <a:rPr lang="cs-CZ" b="1">
                <a:latin typeface="Calibri" pitchFamily="34" charset="0"/>
              </a:rPr>
              <a:t>8. 5. 2012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pPr algn="ctr"/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VY_32_INOVACE_21_PZ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60350"/>
            <a:ext cx="3859213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3"/>
          <p:cNvSpPr txBox="1">
            <a:spLocks noChangeArrowheads="1"/>
          </p:cNvSpPr>
          <p:nvPr/>
        </p:nvSpPr>
        <p:spPr bwMode="auto">
          <a:xfrm>
            <a:off x="185738" y="847725"/>
            <a:ext cx="2520950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Anotace</a:t>
            </a:r>
          </a:p>
          <a:p>
            <a:endParaRPr lang="cs-CZ" sz="2000" b="1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14338" name="TextovéPole 4"/>
          <p:cNvSpPr txBox="1">
            <a:spLocks noChangeArrowheads="1"/>
          </p:cNvSpPr>
          <p:nvPr/>
        </p:nvSpPr>
        <p:spPr bwMode="auto">
          <a:xfrm>
            <a:off x="95250" y="1355725"/>
            <a:ext cx="904875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Výukový materiál je určen pro výuku v 8. ročníku. Žáci jsou postupně seznamováni </a:t>
            </a:r>
            <a:r>
              <a:rPr lang="cs-CZ"/>
              <a:t>                             </a:t>
            </a:r>
            <a:r>
              <a:rPr lang="cs-CZ">
                <a:latin typeface="Calibri" pitchFamily="34" charset="0"/>
              </a:rPr>
              <a:t>s hydroxidy:</a:t>
            </a:r>
          </a:p>
          <a:p>
            <a:r>
              <a:rPr lang="cs-CZ" b="1">
                <a:latin typeface="Calibri" pitchFamily="34" charset="0"/>
              </a:rPr>
              <a:t>definice, odvozování názvů a vzorců, obecné vlastnosti (disociace na ionty ve vodě, žíraviny)</a:t>
            </a:r>
            <a:r>
              <a:rPr lang="cs-CZ">
                <a:latin typeface="Calibri" pitchFamily="34" charset="0"/>
              </a:rPr>
              <a:t>.</a:t>
            </a:r>
          </a:p>
          <a:p>
            <a:r>
              <a:rPr lang="cs-CZ">
                <a:latin typeface="Calibri" pitchFamily="34" charset="0"/>
              </a:rPr>
              <a:t>Při odvozování vzorců je využita postupná animace a žáci jsou upozorněni na stejné slučovací poměry, jaké znají z odvozování vzorců halogenidů.</a:t>
            </a:r>
          </a:p>
          <a:p>
            <a:r>
              <a:rPr lang="cs-CZ">
                <a:latin typeface="Calibri" pitchFamily="34" charset="0"/>
              </a:rPr>
              <a:t> Výklad je doplněn demonstračním pokusem - změna teploty při rozpouštění a otázkami na závěrečné procvičení učiva..</a:t>
            </a:r>
          </a:p>
        </p:txBody>
      </p:sp>
      <p:sp>
        <p:nvSpPr>
          <p:cNvPr id="14339" name="TextovéPole 6"/>
          <p:cNvSpPr txBox="1">
            <a:spLocks noChangeArrowheads="1"/>
          </p:cNvSpPr>
          <p:nvPr/>
        </p:nvSpPr>
        <p:spPr bwMode="auto">
          <a:xfrm>
            <a:off x="250825" y="3748088"/>
            <a:ext cx="88931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Pilotáž:</a:t>
            </a:r>
          </a:p>
          <a:p>
            <a:endParaRPr lang="cs-CZ" b="1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Materiál byl ověřován ve dvou třídách osmého ročníku. Při odvozování vzorců se osvědčila analogie s halogenidy. Obrázky již tradičně velmi dobře posloužily k aktivizaci většiny žáků ve třídě. Problémy byly pouze u slabých žáků se čtením závorek ve vzorci a rovnicí rozkladu hydroxidů na ionty. </a:t>
            </a:r>
            <a:endParaRPr lang="cs-CZ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63855" y="2420888"/>
            <a:ext cx="8280920" cy="168133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HYDROXIDY</a:t>
            </a:r>
            <a:endParaRPr lang="cs-CZ" sz="9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540928" y="4725144"/>
            <a:ext cx="2324547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zásady</a:t>
            </a:r>
            <a:endParaRPr lang="cs-CZ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36096" y="5123198"/>
            <a:ext cx="1996572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louhy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50825" y="1196975"/>
            <a:ext cx="88931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rgbClr val="FF0000"/>
                </a:solidFill>
                <a:latin typeface="Arial Black" pitchFamily="34" charset="0"/>
              </a:rPr>
              <a:t>  SLOUČENINY HYDROXIDOVÉHO</a:t>
            </a:r>
          </a:p>
          <a:p>
            <a:r>
              <a:rPr lang="cs-CZ" sz="3600">
                <a:solidFill>
                  <a:srgbClr val="FF0000"/>
                </a:solidFill>
                <a:latin typeface="Arial Black" pitchFamily="34" charset="0"/>
              </a:rPr>
              <a:t>  ANIONTU (OH)</a:t>
            </a:r>
            <a:r>
              <a:rPr lang="cs-CZ" sz="3600" baseline="30000">
                <a:solidFill>
                  <a:srgbClr val="FF0000"/>
                </a:solidFill>
                <a:latin typeface="Arial Black" pitchFamily="34" charset="0"/>
              </a:rPr>
              <a:t>-  </a:t>
            </a:r>
            <a:r>
              <a:rPr lang="cs-CZ" sz="3600">
                <a:solidFill>
                  <a:srgbClr val="FF0000"/>
                </a:solidFill>
                <a:latin typeface="Arial Black" pitchFamily="34" charset="0"/>
              </a:rPr>
              <a:t>A  KOVOVÉHO </a:t>
            </a:r>
          </a:p>
          <a:p>
            <a:r>
              <a:rPr lang="cs-CZ" sz="3600">
                <a:solidFill>
                  <a:srgbClr val="FF0000"/>
                </a:solidFill>
                <a:latin typeface="Arial Black" pitchFamily="34" charset="0"/>
              </a:rPr>
              <a:t>  NEBO AMONNÉHO KATIONTU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50825" y="3603625"/>
            <a:ext cx="4772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 Black" pitchFamily="34" charset="0"/>
              </a:rPr>
              <a:t>Napiš vzorec následujících kationtů: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74638" y="4211638"/>
            <a:ext cx="1339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sodný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74638" y="4935538"/>
            <a:ext cx="14017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hlinitý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74638" y="5688013"/>
            <a:ext cx="17192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amonný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411413" y="4211638"/>
            <a:ext cx="882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B050"/>
                </a:solidFill>
                <a:latin typeface="Arial Black" pitchFamily="34" charset="0"/>
              </a:rPr>
              <a:t>Na</a:t>
            </a:r>
            <a:r>
              <a:rPr lang="cs-CZ" sz="2800" baseline="30000">
                <a:solidFill>
                  <a:srgbClr val="00B050"/>
                </a:solidFill>
                <a:latin typeface="Arial Black" pitchFamily="34" charset="0"/>
              </a:rPr>
              <a:t>+</a:t>
            </a:r>
            <a:endParaRPr lang="cs-CZ" sz="280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411413" y="4935538"/>
            <a:ext cx="9032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B050"/>
                </a:solidFill>
                <a:latin typeface="Arial Black" pitchFamily="34" charset="0"/>
              </a:rPr>
              <a:t>Al</a:t>
            </a:r>
            <a:r>
              <a:rPr lang="cs-CZ" sz="2800" baseline="30000">
                <a:solidFill>
                  <a:srgbClr val="00B050"/>
                </a:solidFill>
                <a:latin typeface="Arial Black" pitchFamily="34" charset="0"/>
              </a:rPr>
              <a:t>3+</a:t>
            </a:r>
            <a:endParaRPr lang="cs-CZ" sz="280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411413" y="5688013"/>
            <a:ext cx="11033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B050"/>
                </a:solidFill>
                <a:latin typeface="Arial Black" pitchFamily="34" charset="0"/>
              </a:rPr>
              <a:t>NH</a:t>
            </a:r>
            <a:r>
              <a:rPr lang="cs-CZ" sz="2800" baseline="-25000">
                <a:solidFill>
                  <a:srgbClr val="00B050"/>
                </a:solidFill>
                <a:latin typeface="Arial Black" pitchFamily="34" charset="0"/>
              </a:rPr>
              <a:t>4</a:t>
            </a:r>
            <a:r>
              <a:rPr lang="cs-CZ" sz="2800" baseline="30000">
                <a:solidFill>
                  <a:srgbClr val="00B050"/>
                </a:solidFill>
                <a:latin typeface="Arial Black" pitchFamily="34" charset="0"/>
              </a:rPr>
              <a:t>+</a:t>
            </a:r>
            <a:endParaRPr lang="cs-CZ" sz="2800">
              <a:solidFill>
                <a:srgbClr val="00B05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23850" y="434975"/>
            <a:ext cx="3671888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atin typeface="Arial Black" pitchFamily="34" charset="0"/>
              </a:rPr>
              <a:t>NÁZVOSLOVÍ</a:t>
            </a:r>
            <a:endParaRPr lang="cs-CZ" sz="3600" b="1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23850" y="2087563"/>
            <a:ext cx="27162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podst. jméno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572000" y="2087563"/>
            <a:ext cx="31877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přídavné jméno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635375" y="2087563"/>
            <a:ext cx="422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+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80988" y="3684588"/>
            <a:ext cx="2584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solidFill>
                  <a:srgbClr val="FF0000"/>
                </a:solidFill>
                <a:latin typeface="Arial Black" pitchFamily="34" charset="0"/>
              </a:rPr>
              <a:t>hydroxid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556125" y="3141663"/>
            <a:ext cx="13414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sodný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4572000" y="3795713"/>
            <a:ext cx="1401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hlinitý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572000" y="4562475"/>
            <a:ext cx="1719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amonný</a:t>
            </a: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2887663" y="3402013"/>
            <a:ext cx="1539875" cy="56356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865438" y="4057650"/>
            <a:ext cx="15621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887663" y="4195763"/>
            <a:ext cx="1539875" cy="62706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4279900" y="5264150"/>
            <a:ext cx="48815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odvozené od kationtu,</a:t>
            </a:r>
          </a:p>
          <a:p>
            <a:r>
              <a:rPr lang="cs-CZ" sz="2400">
                <a:latin typeface="Arial Black" pitchFamily="34" charset="0"/>
              </a:rPr>
              <a:t>koncovka = ox. číslo</a:t>
            </a:r>
          </a:p>
          <a:p>
            <a:r>
              <a:rPr lang="cs-CZ" sz="2400">
                <a:latin typeface="Arial Black" pitchFamily="34" charset="0"/>
              </a:rPr>
              <a:t>	        = velikost náboje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0825" y="476250"/>
            <a:ext cx="3241675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>
                <a:latin typeface="Arial Black" pitchFamily="34" charset="0"/>
              </a:rPr>
              <a:t>VZORCE</a:t>
            </a:r>
            <a:endParaRPr lang="cs-CZ" sz="4000" dirty="0">
              <a:latin typeface="Arial Black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87338" y="2708275"/>
          <a:ext cx="8677275" cy="374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4330"/>
                <a:gridCol w="2479369"/>
                <a:gridCol w="1782047"/>
                <a:gridCol w="1782047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název </a:t>
                      </a: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hydroxidu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odvození vzorce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vzorec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slučovací </a:t>
                      </a: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poměr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aseline="30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aseline="30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aseline="-2500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aseline="-2500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132138" y="1660525"/>
            <a:ext cx="5086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  <a:latin typeface="Arial Black" pitchFamily="34" charset="0"/>
              </a:rPr>
              <a:t>- odvozujeme podobně jako halogenidy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ovéPole 1"/>
          <p:cNvSpPr txBox="1">
            <a:spLocks noChangeArrowheads="1"/>
          </p:cNvSpPr>
          <p:nvPr/>
        </p:nvSpPr>
        <p:spPr bwMode="auto">
          <a:xfrm>
            <a:off x="2124075" y="476250"/>
            <a:ext cx="4492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hydroxid sod</a:t>
            </a:r>
            <a:r>
              <a:rPr lang="cs-CZ" sz="4000">
                <a:solidFill>
                  <a:srgbClr val="FF0000"/>
                </a:solidFill>
                <a:latin typeface="Arial Black" pitchFamily="34" charset="0"/>
              </a:rPr>
              <a:t>ný</a:t>
            </a:r>
            <a:endParaRPr lang="cs-CZ" sz="4000">
              <a:latin typeface="Arial Black" pitchFamily="34" charset="0"/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592388" y="1922463"/>
            <a:ext cx="1008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>
                <a:latin typeface="Arial Black" pitchFamily="34" charset="0"/>
              </a:rPr>
              <a:t>Na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649663" y="1922463"/>
            <a:ext cx="1441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(OH)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497263" y="1692275"/>
            <a:ext cx="304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Arial Black" pitchFamily="34" charset="0"/>
              </a:rPr>
              <a:t>I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030788" y="1692275"/>
            <a:ext cx="4079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-I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802063" y="2022475"/>
            <a:ext cx="1228725" cy="5699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3802063" y="2022475"/>
            <a:ext cx="1228725" cy="5699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497263" y="2497138"/>
            <a:ext cx="388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1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5030788" y="2497138"/>
            <a:ext cx="390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Arial Black" pitchFamily="34" charset="0"/>
              </a:rPr>
              <a:t>1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3197225" y="3435350"/>
            <a:ext cx="1809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NaOH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3600450" y="4860925"/>
            <a:ext cx="1382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1 : 1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1"/>
          <p:cNvSpPr txBox="1">
            <a:spLocks noChangeArrowheads="1"/>
          </p:cNvSpPr>
          <p:nvPr/>
        </p:nvSpPr>
        <p:spPr bwMode="auto">
          <a:xfrm>
            <a:off x="1979613" y="498475"/>
            <a:ext cx="5308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hydroxid vápe</a:t>
            </a:r>
            <a:r>
              <a:rPr lang="cs-CZ" sz="4000">
                <a:solidFill>
                  <a:srgbClr val="FF0000"/>
                </a:solidFill>
                <a:latin typeface="Arial Black" pitchFamily="34" charset="0"/>
              </a:rPr>
              <a:t>natý</a:t>
            </a:r>
            <a:endParaRPr lang="cs-CZ" sz="4000">
              <a:latin typeface="Arial Black" pitchFamily="34" charset="0"/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3165475" y="1922463"/>
            <a:ext cx="9255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Ca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090988" y="1922463"/>
            <a:ext cx="1441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(OH)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921125" y="1692275"/>
            <a:ext cx="425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Arial Black" pitchFamily="34" charset="0"/>
              </a:rPr>
              <a:t>II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445125" y="1744663"/>
            <a:ext cx="4079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-I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4265613" y="2039938"/>
            <a:ext cx="1230312" cy="5699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346575" y="2039938"/>
            <a:ext cx="1149350" cy="5905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938588" y="2484438"/>
            <a:ext cx="390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1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462588" y="2400300"/>
            <a:ext cx="390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Arial Black" pitchFamily="34" charset="0"/>
              </a:rPr>
              <a:t>2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3238500" y="3429000"/>
            <a:ext cx="2409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Ca(OH)</a:t>
            </a:r>
            <a:r>
              <a:rPr lang="cs-CZ" sz="4000" baseline="-25000">
                <a:solidFill>
                  <a:srgbClr val="FF0000"/>
                </a:solidFill>
                <a:latin typeface="Arial Black" pitchFamily="34" charset="0"/>
              </a:rPr>
              <a:t>2</a:t>
            </a:r>
            <a:endParaRPr lang="cs-CZ" sz="400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354013" y="4335463"/>
            <a:ext cx="5689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čtení vzorce: Ca OH </a:t>
            </a:r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dvakrát</a:t>
            </a:r>
            <a:endParaRPr lang="cs-CZ" sz="2800">
              <a:latin typeface="Arial Black" pitchFamily="34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3771900" y="5516563"/>
            <a:ext cx="1382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1 : 2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5" grpId="0"/>
      <p:bldP spid="16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ovéPole 1"/>
          <p:cNvSpPr txBox="1">
            <a:spLocks noChangeArrowheads="1"/>
          </p:cNvSpPr>
          <p:nvPr/>
        </p:nvSpPr>
        <p:spPr bwMode="auto">
          <a:xfrm>
            <a:off x="1763713" y="482600"/>
            <a:ext cx="4581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hydroxid hlin</a:t>
            </a:r>
            <a:r>
              <a:rPr lang="cs-CZ" sz="4000">
                <a:solidFill>
                  <a:srgbClr val="FF0000"/>
                </a:solidFill>
                <a:latin typeface="Arial Black" pitchFamily="34" charset="0"/>
              </a:rPr>
              <a:t>itý</a:t>
            </a:r>
            <a:endParaRPr lang="cs-CZ" sz="4000">
              <a:latin typeface="Arial Black" pitchFamily="34" charset="0"/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3070225" y="1922463"/>
            <a:ext cx="7556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Al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851275" y="1922463"/>
            <a:ext cx="1441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(OH)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579813" y="1692275"/>
            <a:ext cx="5445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Arial Black" pitchFamily="34" charset="0"/>
              </a:rPr>
              <a:t>III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089525" y="1692275"/>
            <a:ext cx="4079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-I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054475" y="2022475"/>
            <a:ext cx="1228725" cy="5699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3860800" y="2022475"/>
            <a:ext cx="1228725" cy="5699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630613" y="2441575"/>
            <a:ext cx="390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Arial Black" pitchFamily="34" charset="0"/>
              </a:rPr>
              <a:t>1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238750" y="2441575"/>
            <a:ext cx="390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Arial Black" pitchFamily="34" charset="0"/>
              </a:rPr>
              <a:t>3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146425" y="3398838"/>
            <a:ext cx="2239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Al(OH)</a:t>
            </a:r>
            <a:r>
              <a:rPr lang="cs-CZ" sz="4000" baseline="-2500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4000">
              <a:latin typeface="Arial Black" pitchFamily="34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71463" y="4562475"/>
            <a:ext cx="28765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přečti vzorec: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276600" y="4716463"/>
            <a:ext cx="31956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. . . . . .  . . . . . . . . . . . . . . . . . . . . 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198813" y="4524375"/>
            <a:ext cx="2655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Al OH </a:t>
            </a:r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třikrát</a:t>
            </a:r>
            <a:endParaRPr lang="cs-CZ" sz="2800">
              <a:latin typeface="Arial Black" pitchFamily="34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3448050" y="5540375"/>
            <a:ext cx="1382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Arial Black" pitchFamily="34" charset="0"/>
              </a:rPr>
              <a:t>1 : 3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9388" y="1773238"/>
          <a:ext cx="8677275" cy="37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4330"/>
                <a:gridCol w="2479369"/>
                <a:gridCol w="1782047"/>
                <a:gridCol w="1782047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název </a:t>
                      </a: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hydroxidu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odvození vzorce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vzorec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slučovací </a:t>
                      </a: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poměr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hydroxid sodný</a:t>
                      </a:r>
                      <a:endParaRPr lang="cs-CZ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Na</a:t>
                      </a:r>
                      <a:r>
                        <a:rPr lang="cs-CZ" sz="2000" baseline="30000" dirty="0" smtClean="0">
                          <a:latin typeface="Arial Black" pitchFamily="34" charset="0"/>
                        </a:rPr>
                        <a:t>I</a:t>
                      </a:r>
                      <a:r>
                        <a:rPr lang="cs-CZ" sz="2000" baseline="-25000" dirty="0" smtClean="0">
                          <a:latin typeface="Arial Black" pitchFamily="34" charset="0"/>
                        </a:rPr>
                        <a:t>1</a:t>
                      </a:r>
                      <a:r>
                        <a:rPr lang="cs-CZ" sz="2000" dirty="0" smtClean="0">
                          <a:latin typeface="Arial Black" pitchFamily="34" charset="0"/>
                        </a:rPr>
                        <a:t>(OH)</a:t>
                      </a:r>
                      <a:r>
                        <a:rPr lang="cs-CZ" sz="2000" baseline="-25000" dirty="0" smtClean="0">
                          <a:latin typeface="Arial Black" pitchFamily="34" charset="0"/>
                        </a:rPr>
                        <a:t>1 </a:t>
                      </a:r>
                      <a:r>
                        <a:rPr lang="cs-CZ" sz="2000" baseline="30000" dirty="0" smtClean="0">
                          <a:latin typeface="Arial Black" pitchFamily="34" charset="0"/>
                        </a:rPr>
                        <a:t>-I</a:t>
                      </a:r>
                      <a:endParaRPr lang="cs-CZ" sz="2000" baseline="30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000" dirty="0" err="1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NaOH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1 : 1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pPr algn="l"/>
                      <a:endParaRPr lang="cs-CZ" dirty="0" smtClean="0">
                        <a:latin typeface="Arial Black" pitchFamily="34" charset="0"/>
                      </a:endParaRPr>
                    </a:p>
                    <a:p>
                      <a:pPr algn="l"/>
                      <a:r>
                        <a:rPr lang="cs-CZ" dirty="0" smtClean="0">
                          <a:latin typeface="Arial Black" pitchFamily="34" charset="0"/>
                        </a:rPr>
                        <a:t>hydroxid vápenatý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Ca</a:t>
                      </a:r>
                      <a:r>
                        <a:rPr lang="cs-CZ" sz="2000" baseline="30000" dirty="0" smtClean="0">
                          <a:latin typeface="Arial Black" pitchFamily="34" charset="0"/>
                        </a:rPr>
                        <a:t>II</a:t>
                      </a:r>
                      <a:r>
                        <a:rPr lang="cs-CZ" sz="2000" baseline="-25000" dirty="0" smtClean="0">
                          <a:latin typeface="Arial Black" pitchFamily="34" charset="0"/>
                        </a:rPr>
                        <a:t>1</a:t>
                      </a:r>
                      <a:r>
                        <a:rPr lang="cs-CZ" sz="2000" dirty="0" smtClean="0">
                          <a:latin typeface="Arial Black" pitchFamily="34" charset="0"/>
                        </a:rPr>
                        <a:t>(OH)</a:t>
                      </a:r>
                      <a:r>
                        <a:rPr lang="cs-CZ" sz="2000" baseline="-25000" dirty="0" smtClean="0">
                          <a:latin typeface="Arial Black" pitchFamily="34" charset="0"/>
                        </a:rPr>
                        <a:t>2</a:t>
                      </a:r>
                      <a:r>
                        <a:rPr lang="cs-CZ" sz="2000" baseline="30000" dirty="0" smtClean="0">
                          <a:latin typeface="Arial Black" pitchFamily="34" charset="0"/>
                        </a:rPr>
                        <a:t>-I</a:t>
                      </a:r>
                      <a:endParaRPr lang="cs-CZ" sz="2000" baseline="30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Ca(OH)</a:t>
                      </a:r>
                      <a:r>
                        <a:rPr lang="cs-CZ" sz="2000" baseline="-25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</a:t>
                      </a:r>
                      <a:endParaRPr lang="cs-CZ" sz="2000" baseline="-2500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1 : 2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endParaRPr lang="cs-CZ" dirty="0" smtClean="0">
                        <a:latin typeface="Arial Black" pitchFamily="34" charset="0"/>
                      </a:endParaRPr>
                    </a:p>
                    <a:p>
                      <a:r>
                        <a:rPr lang="cs-CZ" dirty="0" smtClean="0">
                          <a:latin typeface="Arial Black" pitchFamily="34" charset="0"/>
                        </a:rPr>
                        <a:t>hydroxid hlinitý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dirty="0" smtClean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Al</a:t>
                      </a:r>
                      <a:r>
                        <a:rPr lang="cs-CZ" sz="2000" baseline="30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III</a:t>
                      </a:r>
                      <a:r>
                        <a:rPr lang="cs-CZ" sz="2000" baseline="-25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1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(OH)</a:t>
                      </a:r>
                      <a:r>
                        <a:rPr lang="cs-CZ" sz="2000" baseline="-25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</a:t>
                      </a:r>
                      <a:r>
                        <a:rPr lang="cs-CZ" sz="2000" baseline="30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 -I</a:t>
                      </a:r>
                      <a:endParaRPr lang="cs-CZ" sz="20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Al(OH)</a:t>
                      </a:r>
                      <a:r>
                        <a:rPr lang="cs-CZ" sz="2000" baseline="-2500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</a:t>
                      </a:r>
                      <a:endParaRPr lang="cs-CZ" sz="2000" baseline="-2500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1 : 3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69875" y="476250"/>
            <a:ext cx="3240088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>
                <a:latin typeface="Arial Black" pitchFamily="34" charset="0"/>
              </a:rPr>
              <a:t>vlastnosti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0825" y="1943100"/>
            <a:ext cx="4584700" cy="5222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Arial Black" pitchFamily="34" charset="0"/>
              </a:rPr>
              <a:t>- rozpouštění ve vodě :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2413" y="347663"/>
            <a:ext cx="20875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071563" y="3914775"/>
            <a:ext cx="3565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- rozklad na ionty</a:t>
            </a:r>
          </a:p>
        </p:txBody>
      </p:sp>
      <p:grpSp>
        <p:nvGrpSpPr>
          <p:cNvPr id="9" name="Skupina 8"/>
          <p:cNvGrpSpPr>
            <a:grpSpLocks/>
          </p:cNvGrpSpPr>
          <p:nvPr/>
        </p:nvGrpSpPr>
        <p:grpSpPr bwMode="auto">
          <a:xfrm>
            <a:off x="4033838" y="4438650"/>
            <a:ext cx="3930650" cy="835025"/>
            <a:chOff x="4033805" y="4438369"/>
            <a:chExt cx="3930884" cy="835594"/>
          </a:xfrm>
        </p:grpSpPr>
        <p:sp>
          <p:nvSpPr>
            <p:cNvPr id="23565" name="TextovéPole 4"/>
            <p:cNvSpPr txBox="1">
              <a:spLocks noChangeArrowheads="1"/>
            </p:cNvSpPr>
            <p:nvPr/>
          </p:nvSpPr>
          <p:spPr bwMode="auto">
            <a:xfrm>
              <a:off x="4033805" y="4566077"/>
              <a:ext cx="393088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800">
                  <a:latin typeface="Arial Black" pitchFamily="34" charset="0"/>
                </a:rPr>
                <a:t>NaOH </a:t>
              </a:r>
              <a:r>
                <a:rPr lang="cs-CZ" sz="4000" b="1">
                  <a:latin typeface="Arial Black" pitchFamily="34" charset="0"/>
                </a:rPr>
                <a:t>→</a:t>
              </a:r>
              <a:r>
                <a:rPr lang="cs-CZ" sz="2800">
                  <a:latin typeface="Arial Black" pitchFamily="34" charset="0"/>
                </a:rPr>
                <a:t> Na</a:t>
              </a:r>
              <a:r>
                <a:rPr lang="cs-CZ" sz="2800" baseline="30000">
                  <a:latin typeface="Arial Black" pitchFamily="34" charset="0"/>
                </a:rPr>
                <a:t>+</a:t>
              </a:r>
              <a:r>
                <a:rPr lang="cs-CZ" sz="2800">
                  <a:latin typeface="Arial Black" pitchFamily="34" charset="0"/>
                </a:rPr>
                <a:t> + OH</a:t>
              </a:r>
              <a:r>
                <a:rPr lang="cs-CZ" sz="2800" baseline="30000">
                  <a:latin typeface="Arial Black" pitchFamily="34" charset="0"/>
                </a:rPr>
                <a:t>-</a:t>
              </a:r>
            </a:p>
          </p:txBody>
        </p:sp>
        <p:sp>
          <p:nvSpPr>
            <p:cNvPr id="23566" name="TextovéPole 5"/>
            <p:cNvSpPr txBox="1">
              <a:spLocks noChangeArrowheads="1"/>
            </p:cNvSpPr>
            <p:nvPr/>
          </p:nvSpPr>
          <p:spPr bwMode="auto">
            <a:xfrm>
              <a:off x="5284815" y="4438369"/>
              <a:ext cx="81599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1400">
                  <a:latin typeface="Arial Black" pitchFamily="34" charset="0"/>
                </a:rPr>
                <a:t>H</a:t>
              </a:r>
              <a:r>
                <a:rPr lang="cs-CZ" sz="1400" baseline="-25000">
                  <a:latin typeface="Arial Black" pitchFamily="34" charset="0"/>
                </a:rPr>
                <a:t>2</a:t>
              </a:r>
              <a:r>
                <a:rPr lang="cs-CZ" sz="1400">
                  <a:latin typeface="Arial Black" pitchFamily="34" charset="0"/>
                </a:rPr>
                <a:t>O</a:t>
              </a:r>
            </a:p>
          </p:txBody>
        </p:sp>
      </p:grpSp>
      <p:cxnSp>
        <p:nvCxnSpPr>
          <p:cNvPr id="8" name="Přímá spojnice se šipkou 7"/>
          <p:cNvCxnSpPr/>
          <p:nvPr/>
        </p:nvCxnSpPr>
        <p:spPr>
          <a:xfrm flipH="1">
            <a:off x="4881563" y="5203825"/>
            <a:ext cx="1152525" cy="6334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7396163" y="5130800"/>
            <a:ext cx="0" cy="706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895725" y="5889625"/>
            <a:ext cx="1797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 Black" pitchFamily="34" charset="0"/>
              </a:rPr>
              <a:t>sodný kation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6602413" y="5889625"/>
            <a:ext cx="2463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 Black" pitchFamily="34" charset="0"/>
              </a:rPr>
              <a:t>hydroxidový anion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071563" y="2971800"/>
            <a:ext cx="3763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- uvolňuje se teplo</a:t>
            </a:r>
          </a:p>
        </p:txBody>
      </p:sp>
      <p:pic>
        <p:nvPicPr>
          <p:cNvPr id="1028" name="Picture 4" descr="C:\Users\ZS SLOVAN\AppData\Local\Microsoft\Windows\Temporary Internet Files\Content.IE5\RG38T0MW\MC90035132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0138" y="2493963"/>
            <a:ext cx="1111250" cy="139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208713" y="3048000"/>
            <a:ext cx="1120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 Black" pitchFamily="34" charset="0"/>
              </a:rPr>
              <a:t>(pokus)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3" grpId="0"/>
      <p:bldP spid="15" grpId="0"/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323850" y="692150"/>
            <a:ext cx="36179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- vznikají žíraviny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50838"/>
            <a:ext cx="876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60375" y="1412875"/>
            <a:ext cx="6446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 Black" pitchFamily="34" charset="0"/>
              </a:rPr>
              <a:t>Vyjmenuj základní pravidla pro práci s žíravinami: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806700" y="1916113"/>
            <a:ext cx="5748338" cy="369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B050"/>
                </a:solidFill>
                <a:latin typeface="Arial Black" pitchFamily="34" charset="0"/>
              </a:rPr>
              <a:t>- používání základních ochranných pomůcek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042988" y="3963988"/>
            <a:ext cx="5487987" cy="369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B050"/>
                </a:solidFill>
                <a:latin typeface="Arial Black" pitchFamily="34" charset="0"/>
              </a:rPr>
              <a:t>- při rozpouštění sypeme </a:t>
            </a:r>
            <a:r>
              <a:rPr lang="cs-CZ" u="sng">
                <a:solidFill>
                  <a:srgbClr val="00B050"/>
                </a:solidFill>
                <a:latin typeface="Arial Black" pitchFamily="34" charset="0"/>
              </a:rPr>
              <a:t>hydroxid do vody</a:t>
            </a:r>
          </a:p>
        </p:txBody>
      </p:sp>
      <p:pic>
        <p:nvPicPr>
          <p:cNvPr id="1028" name="Picture 4" descr="C:\Users\ZS SLOVAN\AppData\Local\Microsoft\Windows\Temporary Internet Files\Content.IE5\0HJFE8EK\MC90019794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675" y="1916113"/>
            <a:ext cx="2052638" cy="182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Vývojový diagram: spojnice 6"/>
          <p:cNvSpPr/>
          <p:nvPr/>
        </p:nvSpPr>
        <p:spPr>
          <a:xfrm flipV="1">
            <a:off x="7602538" y="2593975"/>
            <a:ext cx="63500" cy="4603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9" name="Skupina 8"/>
          <p:cNvGrpSpPr>
            <a:grpSpLocks/>
          </p:cNvGrpSpPr>
          <p:nvPr/>
        </p:nvGrpSpPr>
        <p:grpSpPr bwMode="auto">
          <a:xfrm>
            <a:off x="6799263" y="2203450"/>
            <a:ext cx="1938337" cy="2122488"/>
            <a:chOff x="6804248" y="2186597"/>
            <a:chExt cx="1939483" cy="2123215"/>
          </a:xfrm>
        </p:grpSpPr>
        <p:pic>
          <p:nvPicPr>
            <p:cNvPr id="1029" name="Picture 5" descr="C:\Users\ZS SLOVAN\AppData\Local\Microsoft\Windows\Temporary Internet Files\Content.IE5\0HJFE8EK\MC900379787[1].wmf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p:blipFill>
          <p:spPr bwMode="auto">
            <a:xfrm>
              <a:off x="6804248" y="2729095"/>
              <a:ext cx="1595985" cy="1580717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pic>
          <p:nvPicPr>
            <p:cNvPr id="1030" name="Picture 6" descr="C:\Users\ZS SLOVAN\AppData\Local\Microsoft\Windows\Temporary Internet Files\Content.IE5\RG38T0MW\MC900335785[1].wmf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/>
              </a:extLst>
            </a:blip>
            <a:srcRect/>
            <a:stretch>
              <a:fillRect/>
            </a:stretch>
          </p:blipFill>
          <p:spPr bwMode="auto">
            <a:xfrm>
              <a:off x="7484272" y="2186597"/>
              <a:ext cx="1259459" cy="539930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sp>
          <p:nvSpPr>
            <p:cNvPr id="13" name="Vývojový diagram: spojnice 12"/>
            <p:cNvSpPr/>
            <p:nvPr/>
          </p:nvSpPr>
          <p:spPr>
            <a:xfrm>
              <a:off x="7590525" y="2837695"/>
              <a:ext cx="76245" cy="93695"/>
            </a:xfrm>
            <a:prstGeom prst="flowChartConnector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4" name="Vývojový diagram: spojnice 13"/>
            <p:cNvSpPr/>
            <p:nvPr/>
          </p:nvSpPr>
          <p:spPr>
            <a:xfrm>
              <a:off x="7730307" y="2507382"/>
              <a:ext cx="76245" cy="92107"/>
            </a:xfrm>
            <a:prstGeom prst="flowChartConnector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" name="Vývojový diagram: spojnice 14"/>
            <p:cNvSpPr/>
            <p:nvPr/>
          </p:nvSpPr>
          <p:spPr>
            <a:xfrm>
              <a:off x="7615940" y="3334753"/>
              <a:ext cx="76245" cy="92107"/>
            </a:xfrm>
            <a:prstGeom prst="flowChartConnector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2051050" y="4946650"/>
            <a:ext cx="7104063" cy="646113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rgbClr val="00B050"/>
                </a:solidFill>
                <a:latin typeface="Arial Black" pitchFamily="34" charset="0"/>
                <a:cs typeface="+mn-cs"/>
              </a:rPr>
              <a:t>při potřísnění oplachujeme postižené místo proudem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B050"/>
                </a:solidFill>
                <a:latin typeface="Arial Black" pitchFamily="34" charset="0"/>
                <a:cs typeface="+mn-cs"/>
              </a:rPr>
              <a:t>    vody</a:t>
            </a:r>
            <a:endParaRPr lang="cs-CZ" dirty="0">
              <a:solidFill>
                <a:srgbClr val="00B050"/>
              </a:solidFill>
              <a:latin typeface="Arial Black" pitchFamily="34" charset="0"/>
              <a:cs typeface="+mn-cs"/>
            </a:endParaRPr>
          </a:p>
        </p:txBody>
      </p:sp>
      <p:pic>
        <p:nvPicPr>
          <p:cNvPr id="8" name="Picture 2" descr="C:\Users\ZS SLOVAN\AppData\Local\Microsoft\Windows\Temporary Internet Files\Content.IE5\6J24D9TF\MC90025074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4932363"/>
            <a:ext cx="17573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69875" y="476250"/>
            <a:ext cx="4589463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>
                <a:latin typeface="Arial Black" pitchFamily="34" charset="0"/>
              </a:rPr>
              <a:t>napiš vzorce: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01625" y="1939925"/>
            <a:ext cx="37258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hydroxid draselný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55588" y="2689225"/>
            <a:ext cx="3141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hydroxid lithný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01625" y="3413125"/>
            <a:ext cx="3932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hydroxid zinečnatý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01625" y="4156075"/>
            <a:ext cx="35433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hydroxid železitý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291138" y="2055813"/>
            <a:ext cx="1071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KOH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291138" y="2689225"/>
            <a:ext cx="1143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LiOH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291138" y="3473450"/>
            <a:ext cx="17224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Zn(OH)</a:t>
            </a:r>
            <a:r>
              <a:rPr lang="cs-CZ" sz="2800" baseline="-25000">
                <a:solidFill>
                  <a:srgbClr val="FF0000"/>
                </a:solidFill>
                <a:latin typeface="Arial Black" pitchFamily="34" charset="0"/>
              </a:rPr>
              <a:t>2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280025" y="4156075"/>
            <a:ext cx="16875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Fe(OH)</a:t>
            </a:r>
            <a:r>
              <a:rPr lang="cs-CZ" sz="2800" baseline="-25000">
                <a:solidFill>
                  <a:srgbClr val="FF0000"/>
                </a:solidFill>
                <a:latin typeface="Arial Black" pitchFamily="34" charset="0"/>
              </a:rPr>
              <a:t>3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69875" y="476250"/>
            <a:ext cx="7974013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Arial Black" pitchFamily="34" charset="0"/>
              </a:rPr>
              <a:t>Napiš rovnice rozkladu na ionty: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971550" y="2063750"/>
            <a:ext cx="1704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KOH </a:t>
            </a:r>
            <a:r>
              <a:rPr lang="cs-CZ" sz="4000" b="1">
                <a:latin typeface="Franklin Gothic Book" pitchFamily="34" charset="0"/>
              </a:rPr>
              <a:t>→</a:t>
            </a:r>
            <a:endParaRPr lang="cs-CZ" sz="4000" b="1">
              <a:latin typeface="Arial Black" pitchFamily="34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971550" y="4048125"/>
            <a:ext cx="24145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 Black" pitchFamily="34" charset="0"/>
              </a:rPr>
              <a:t>Ca(OH)</a:t>
            </a:r>
            <a:r>
              <a:rPr lang="cs-CZ" sz="2800" baseline="-25000">
                <a:latin typeface="Arial Black" pitchFamily="34" charset="0"/>
              </a:rPr>
              <a:t>2 </a:t>
            </a:r>
            <a:r>
              <a:rPr lang="cs-CZ" sz="4000">
                <a:latin typeface="Franklin Gothic Book" pitchFamily="34" charset="0"/>
              </a:rPr>
              <a:t>→</a:t>
            </a:r>
            <a:r>
              <a:rPr lang="cs-CZ" sz="2800" baseline="-25000">
                <a:latin typeface="Arial Black" pitchFamily="34" charset="0"/>
              </a:rPr>
              <a:t> 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967038" y="2152650"/>
            <a:ext cx="18415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K</a:t>
            </a:r>
            <a:r>
              <a:rPr lang="cs-CZ" sz="2800" baseline="30000">
                <a:solidFill>
                  <a:srgbClr val="FF0000"/>
                </a:solidFill>
                <a:latin typeface="Arial Black" pitchFamily="34" charset="0"/>
              </a:rPr>
              <a:t>+</a:t>
            </a:r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 + OH</a:t>
            </a:r>
            <a:r>
              <a:rPr lang="cs-CZ" sz="2800" baseline="30000">
                <a:solidFill>
                  <a:srgbClr val="FF0000"/>
                </a:solidFill>
                <a:latin typeface="Arial Black" pitchFamily="34" charset="0"/>
              </a:rPr>
              <a:t>-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397250" y="4179888"/>
            <a:ext cx="23780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Ca</a:t>
            </a:r>
            <a:r>
              <a:rPr lang="cs-CZ" sz="2800" baseline="30000">
                <a:solidFill>
                  <a:srgbClr val="FF0000"/>
                </a:solidFill>
                <a:latin typeface="Arial Black" pitchFamily="34" charset="0"/>
              </a:rPr>
              <a:t>2+ </a:t>
            </a:r>
            <a:r>
              <a:rPr lang="cs-CZ" sz="2800">
                <a:solidFill>
                  <a:srgbClr val="FF0000"/>
                </a:solidFill>
                <a:latin typeface="Arial Black" pitchFamily="34" charset="0"/>
              </a:rPr>
              <a:t>+ 2OH</a:t>
            </a:r>
            <a:r>
              <a:rPr lang="cs-CZ" sz="2800" baseline="30000">
                <a:solidFill>
                  <a:srgbClr val="FF0000"/>
                </a:solidFill>
                <a:latin typeface="Arial Black" pitchFamily="34" charset="0"/>
              </a:rPr>
              <a:t>-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27013" y="1603375"/>
            <a:ext cx="8131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 Black" pitchFamily="34" charset="0"/>
              </a:rPr>
              <a:t>hydroxid draselný </a:t>
            </a:r>
            <a:r>
              <a:rPr lang="cs-CZ" sz="2000">
                <a:latin typeface="Franklin Gothic Book" pitchFamily="34" charset="0"/>
              </a:rPr>
              <a:t>→ </a:t>
            </a:r>
            <a:r>
              <a:rPr lang="cs-CZ" sz="2000">
                <a:latin typeface="Arial Black" pitchFamily="34" charset="0"/>
              </a:rPr>
              <a:t>draselný kation a hydroxidový anion</a:t>
            </a:r>
            <a:endParaRPr lang="cs-CZ" sz="2000">
              <a:latin typeface="Calibri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69875" y="3614738"/>
            <a:ext cx="8323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 Black" pitchFamily="34" charset="0"/>
              </a:rPr>
              <a:t>hydroxid vápenatý </a:t>
            </a:r>
            <a:r>
              <a:rPr lang="cs-CZ">
                <a:latin typeface="Franklin Gothic Book" pitchFamily="34" charset="0"/>
              </a:rPr>
              <a:t>→ </a:t>
            </a:r>
            <a:r>
              <a:rPr lang="cs-CZ">
                <a:latin typeface="Arial Black" pitchFamily="34" charset="0"/>
              </a:rPr>
              <a:t> vápenatý kation a dva hydroxidové anionty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ovéPole 1"/>
          <p:cNvSpPr txBox="1">
            <a:spLocks noChangeArrowheads="1"/>
          </p:cNvSpPr>
          <p:nvPr/>
        </p:nvSpPr>
        <p:spPr bwMode="auto">
          <a:xfrm>
            <a:off x="261938" y="692150"/>
            <a:ext cx="935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Zdroje:</a:t>
            </a:r>
          </a:p>
        </p:txBody>
      </p:sp>
      <p:sp>
        <p:nvSpPr>
          <p:cNvPr id="27650" name="Obdélník 2"/>
          <p:cNvSpPr>
            <a:spLocks noChangeArrowheads="1"/>
          </p:cNvSpPr>
          <p:nvPr/>
        </p:nvSpPr>
        <p:spPr bwMode="auto">
          <a:xfrm>
            <a:off x="254000" y="1196975"/>
            <a:ext cx="835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BENEŠ, P., PUMPR, V., BANÝR,J.  Základy chemie 1. vyd. 1. Praha: Fortuna, 1993. </a:t>
            </a:r>
          </a:p>
          <a:p>
            <a:r>
              <a:rPr lang="cs-CZ">
                <a:latin typeface="Calibri" pitchFamily="34" charset="0"/>
              </a:rPr>
              <a:t>ISBN 8071680435. s. 101</a:t>
            </a:r>
          </a:p>
        </p:txBody>
      </p:sp>
      <p:sp>
        <p:nvSpPr>
          <p:cNvPr id="27651" name="TextovéPole 3"/>
          <p:cNvSpPr txBox="1">
            <a:spLocks noChangeArrowheads="1"/>
          </p:cNvSpPr>
          <p:nvPr/>
        </p:nvSpPr>
        <p:spPr bwMode="auto">
          <a:xfrm>
            <a:off x="261938" y="2254250"/>
            <a:ext cx="1181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Ilustrace:</a:t>
            </a:r>
          </a:p>
        </p:txBody>
      </p:sp>
      <p:sp>
        <p:nvSpPr>
          <p:cNvPr id="27652" name="Obdélník 4"/>
          <p:cNvSpPr>
            <a:spLocks noChangeArrowheads="1"/>
          </p:cNvSpPr>
          <p:nvPr/>
        </p:nvSpPr>
        <p:spPr bwMode="auto">
          <a:xfrm>
            <a:off x="279400" y="2622550"/>
            <a:ext cx="8864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VOLNÝ. 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22. 02. 2008, 15:46[cit. 2012-05-08]. File: Hazard_C.svg. Dostupné z WWW: &lt;http://cs.wikipedia.org/wiki/Soubor: Hazard_C.svg.</a:t>
            </a:r>
            <a:r>
              <a:rPr lang="en-US">
                <a:latin typeface="Calibri" pitchFamily="34" charset="0"/>
              </a:rPr>
              <a:t>&gt;</a:t>
            </a:r>
            <a:endParaRPr lang="cs-CZ">
              <a:latin typeface="Calibri" pitchFamily="34" charset="0"/>
            </a:endParaRPr>
          </a:p>
        </p:txBody>
      </p:sp>
      <p:sp>
        <p:nvSpPr>
          <p:cNvPr id="27653" name="Obdélník 5"/>
          <p:cNvSpPr>
            <a:spLocks noChangeArrowheads="1"/>
          </p:cNvSpPr>
          <p:nvPr/>
        </p:nvSpPr>
        <p:spPr bwMode="auto">
          <a:xfrm>
            <a:off x="309563" y="3516313"/>
            <a:ext cx="284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http://office.microsoft.com/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400</Words>
  <Application>Microsoft Office PowerPoint</Application>
  <PresentationFormat>On-screen Show (4:3)</PresentationFormat>
  <Paragraphs>153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Calibri</vt:lpstr>
      <vt:lpstr>Arial</vt:lpstr>
      <vt:lpstr>Arial Black</vt:lpstr>
      <vt:lpstr>Franklin Gothic Book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 Zezulová</dc:creator>
  <cp:lastModifiedBy>DUM</cp:lastModifiedBy>
  <cp:revision>33</cp:revision>
  <dcterms:created xsi:type="dcterms:W3CDTF">2012-04-12T16:37:59Z</dcterms:created>
  <dcterms:modified xsi:type="dcterms:W3CDTF">2013-09-20T18:56:51Z</dcterms:modified>
</cp:coreProperties>
</file>